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321" r:id="rId3"/>
    <p:sldId id="322" r:id="rId4"/>
    <p:sldId id="273" r:id="rId5"/>
    <p:sldId id="260" r:id="rId6"/>
    <p:sldId id="261" r:id="rId7"/>
    <p:sldId id="262" r:id="rId8"/>
    <p:sldId id="263" r:id="rId9"/>
    <p:sldId id="303" r:id="rId10"/>
    <p:sldId id="270" r:id="rId11"/>
    <p:sldId id="316" r:id="rId12"/>
    <p:sldId id="317" r:id="rId13"/>
    <p:sldId id="318" r:id="rId14"/>
    <p:sldId id="319" r:id="rId15"/>
    <p:sldId id="315" r:id="rId16"/>
    <p:sldId id="304" r:id="rId17"/>
    <p:sldId id="32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jay Santra" initials="SS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17661-BFB4-4213-B09E-649524A563F3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74E95-4222-4A48-9280-540066DF4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6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01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80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1DD0-8A05-4862-B1D7-FE45A08F3876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ED2A-10A2-4426-A55E-66AE685A2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3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1DD0-8A05-4862-B1D7-FE45A08F3876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ED2A-10A2-4426-A55E-66AE685A2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55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1DD0-8A05-4862-B1D7-FE45A08F3876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ED2A-10A2-4426-A55E-66AE685A2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1DD0-8A05-4862-B1D7-FE45A08F3876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ED2A-10A2-4426-A55E-66AE685A2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2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1DD0-8A05-4862-B1D7-FE45A08F3876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ED2A-10A2-4426-A55E-66AE685A2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5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1DD0-8A05-4862-B1D7-FE45A08F3876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ED2A-10A2-4426-A55E-66AE685A2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7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1DD0-8A05-4862-B1D7-FE45A08F3876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ED2A-10A2-4426-A55E-66AE685A2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1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1DD0-8A05-4862-B1D7-FE45A08F3876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ED2A-10A2-4426-A55E-66AE685A2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0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1DD0-8A05-4862-B1D7-FE45A08F3876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ED2A-10A2-4426-A55E-66AE685A2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8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1DD0-8A05-4862-B1D7-FE45A08F3876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ED2A-10A2-4426-A55E-66AE685A2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82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1DD0-8A05-4862-B1D7-FE45A08F3876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ED2A-10A2-4426-A55E-66AE685A2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8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61DD0-8A05-4862-B1D7-FE45A08F3876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8ED2A-10A2-4426-A55E-66AE685A2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5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emf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emf"/><Relationship Id="rId7" Type="http://schemas.openxmlformats.org/officeDocument/2006/relationships/image" Target="../media/image48.jpe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emf"/><Relationship Id="rId7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8" y="832"/>
            <a:ext cx="12131013" cy="68571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8186" y="4754821"/>
            <a:ext cx="4021540" cy="1774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ight Triangle 10"/>
          <p:cNvSpPr/>
          <p:nvPr/>
        </p:nvSpPr>
        <p:spPr>
          <a:xfrm>
            <a:off x="4003354" y="4754821"/>
            <a:ext cx="243527" cy="177421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-137614" y="4160274"/>
            <a:ext cx="7487395" cy="329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25000"/>
                    <a:alpha val="60000"/>
                  </a:schemeClr>
                </a:solidFill>
                <a:latin typeface="Brush Script Std" panose="03060802040607070404" pitchFamily="66" charset="0"/>
              </a:rPr>
              <a:t>Touching millions of lives..</a:t>
            </a:r>
            <a:endParaRPr lang="en-IN" sz="2800" dirty="0">
              <a:solidFill>
                <a:schemeClr val="bg2">
                  <a:lumMod val="25000"/>
                  <a:alpha val="60000"/>
                </a:schemeClr>
              </a:solidFill>
              <a:latin typeface="Brush Script Std" panose="030608020406070704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E1B430-C58A-4B55-8881-FE65B55928BB}"/>
              </a:ext>
            </a:extLst>
          </p:cNvPr>
          <p:cNvSpPr/>
          <p:nvPr/>
        </p:nvSpPr>
        <p:spPr>
          <a:xfrm>
            <a:off x="2648" y="5630291"/>
            <a:ext cx="3313665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Partha Pratim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Senior Technology Consultant</a:t>
            </a:r>
          </a:p>
          <a:p>
            <a:pPr algn="ctr"/>
            <a:r>
              <a:rPr lang="en-IN" b="1" dirty="0">
                <a:solidFill>
                  <a:schemeClr val="accent2">
                    <a:lumMod val="75000"/>
                  </a:schemeClr>
                </a:solidFill>
              </a:rPr>
              <a:t>  iKure</a:t>
            </a:r>
            <a:endParaRPr lang="en-IN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76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95FCAA-3287-4D86-AB03-55994313F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92314" y="1473711"/>
            <a:ext cx="9621828" cy="391782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4637295-2E8D-4829-9D10-C64A96C7A4BA}"/>
              </a:ext>
            </a:extLst>
          </p:cNvPr>
          <p:cNvSpPr/>
          <p:nvPr/>
        </p:nvSpPr>
        <p:spPr>
          <a:xfrm>
            <a:off x="1545318" y="1894851"/>
            <a:ext cx="1167978" cy="11684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 Box 45">
            <a:extLst>
              <a:ext uri="{FF2B5EF4-FFF2-40B4-BE49-F238E27FC236}">
                <a16:creationId xmlns:a16="http://schemas.microsoft.com/office/drawing/2014/main" id="{BF7434AD-67EC-4F28-9636-7BFC7A7846F4}"/>
              </a:ext>
            </a:extLst>
          </p:cNvPr>
          <p:cNvSpPr txBox="1"/>
          <p:nvPr/>
        </p:nvSpPr>
        <p:spPr>
          <a:xfrm>
            <a:off x="988018" y="297907"/>
            <a:ext cx="3387466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SG" sz="3200" b="1" dirty="0"/>
              <a:t>Our Collaborations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2FC0ED-153A-46EA-BED4-7AB4D7C7F8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7" r="37050"/>
          <a:stretch/>
        </p:blipFill>
        <p:spPr>
          <a:xfrm>
            <a:off x="1498771" y="5008552"/>
            <a:ext cx="102057" cy="3185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00DD96-DF36-4D4D-B11B-A41A3D3475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031"/>
          <a:stretch/>
        </p:blipFill>
        <p:spPr>
          <a:xfrm>
            <a:off x="422811" y="4932240"/>
            <a:ext cx="739005" cy="4138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AFD58B1-8813-4966-AE71-810D66AE9874}"/>
              </a:ext>
            </a:extLst>
          </p:cNvPr>
          <p:cNvSpPr/>
          <p:nvPr/>
        </p:nvSpPr>
        <p:spPr>
          <a:xfrm>
            <a:off x="422812" y="5311194"/>
            <a:ext cx="1178016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2565BA-7D0A-46D6-B795-D8B94ECF81D0}"/>
              </a:ext>
            </a:extLst>
          </p:cNvPr>
          <p:cNvCxnSpPr>
            <a:cxnSpLocks/>
          </p:cNvCxnSpPr>
          <p:nvPr/>
        </p:nvCxnSpPr>
        <p:spPr>
          <a:xfrm flipH="1">
            <a:off x="446617" y="5311194"/>
            <a:ext cx="52368" cy="4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ABBA2A-BFD6-4494-B956-8C84BF9CC411}"/>
              </a:ext>
            </a:extLst>
          </p:cNvPr>
          <p:cNvCxnSpPr>
            <a:cxnSpLocks/>
          </p:cNvCxnSpPr>
          <p:nvPr/>
        </p:nvCxnSpPr>
        <p:spPr>
          <a:xfrm flipH="1">
            <a:off x="491843" y="5311194"/>
            <a:ext cx="52368" cy="4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D07321-D225-46C6-AFEC-A6B6D72E9E31}"/>
              </a:ext>
            </a:extLst>
          </p:cNvPr>
          <p:cNvCxnSpPr>
            <a:cxnSpLocks/>
          </p:cNvCxnSpPr>
          <p:nvPr/>
        </p:nvCxnSpPr>
        <p:spPr>
          <a:xfrm flipH="1">
            <a:off x="534688" y="5311194"/>
            <a:ext cx="52368" cy="4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D7A9F97-9737-491F-AC19-D1B427E2047E}"/>
              </a:ext>
            </a:extLst>
          </p:cNvPr>
          <p:cNvCxnSpPr>
            <a:cxnSpLocks/>
          </p:cNvCxnSpPr>
          <p:nvPr/>
        </p:nvCxnSpPr>
        <p:spPr>
          <a:xfrm flipH="1">
            <a:off x="579239" y="5311194"/>
            <a:ext cx="52368" cy="4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54BFBAD-7BED-495F-88D1-DFFF15A212FD}"/>
              </a:ext>
            </a:extLst>
          </p:cNvPr>
          <p:cNvCxnSpPr>
            <a:cxnSpLocks/>
          </p:cNvCxnSpPr>
          <p:nvPr/>
        </p:nvCxnSpPr>
        <p:spPr>
          <a:xfrm flipH="1">
            <a:off x="624466" y="5311194"/>
            <a:ext cx="52368" cy="4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9DE98A-7CC7-4580-B892-0FFBA37C9119}"/>
              </a:ext>
            </a:extLst>
          </p:cNvPr>
          <p:cNvCxnSpPr>
            <a:cxnSpLocks/>
          </p:cNvCxnSpPr>
          <p:nvPr/>
        </p:nvCxnSpPr>
        <p:spPr>
          <a:xfrm flipH="1">
            <a:off x="667312" y="5311194"/>
            <a:ext cx="52368" cy="4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4CD915-A065-44D5-8FDD-9C3DD967B217}"/>
              </a:ext>
            </a:extLst>
          </p:cNvPr>
          <p:cNvCxnSpPr>
            <a:cxnSpLocks/>
          </p:cNvCxnSpPr>
          <p:nvPr/>
        </p:nvCxnSpPr>
        <p:spPr>
          <a:xfrm flipH="1">
            <a:off x="714955" y="5311194"/>
            <a:ext cx="52368" cy="4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AA33A1C-7C0A-4DF1-B9A4-D6170C09CCA0}"/>
              </a:ext>
            </a:extLst>
          </p:cNvPr>
          <p:cNvCxnSpPr>
            <a:cxnSpLocks/>
          </p:cNvCxnSpPr>
          <p:nvPr/>
        </p:nvCxnSpPr>
        <p:spPr>
          <a:xfrm flipH="1">
            <a:off x="760181" y="5311194"/>
            <a:ext cx="52368" cy="4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091ED04-A838-45BE-94A0-2C2F2831C569}"/>
              </a:ext>
            </a:extLst>
          </p:cNvPr>
          <p:cNvCxnSpPr>
            <a:cxnSpLocks/>
          </p:cNvCxnSpPr>
          <p:nvPr/>
        </p:nvCxnSpPr>
        <p:spPr>
          <a:xfrm flipH="1">
            <a:off x="803026" y="5311194"/>
            <a:ext cx="52368" cy="4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845DD3-0C1C-440A-B7B3-8FE5E3F62791}"/>
              </a:ext>
            </a:extLst>
          </p:cNvPr>
          <p:cNvCxnSpPr>
            <a:cxnSpLocks/>
          </p:cNvCxnSpPr>
          <p:nvPr/>
        </p:nvCxnSpPr>
        <p:spPr>
          <a:xfrm flipH="1">
            <a:off x="847578" y="5311194"/>
            <a:ext cx="52368" cy="4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A397CA-7CD8-4FB8-A1A3-4BB9E586DC82}"/>
              </a:ext>
            </a:extLst>
          </p:cNvPr>
          <p:cNvCxnSpPr>
            <a:cxnSpLocks/>
          </p:cNvCxnSpPr>
          <p:nvPr/>
        </p:nvCxnSpPr>
        <p:spPr>
          <a:xfrm flipH="1">
            <a:off x="892804" y="5311194"/>
            <a:ext cx="52368" cy="4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B5C4DFD-8F81-4C47-B7A8-A24483238964}"/>
              </a:ext>
            </a:extLst>
          </p:cNvPr>
          <p:cNvCxnSpPr>
            <a:cxnSpLocks/>
          </p:cNvCxnSpPr>
          <p:nvPr/>
        </p:nvCxnSpPr>
        <p:spPr>
          <a:xfrm flipH="1">
            <a:off x="935649" y="5311194"/>
            <a:ext cx="52368" cy="4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21FEE4F-D642-4EC1-B338-DAB7C3358AF4}"/>
              </a:ext>
            </a:extLst>
          </p:cNvPr>
          <p:cNvCxnSpPr>
            <a:cxnSpLocks/>
          </p:cNvCxnSpPr>
          <p:nvPr/>
        </p:nvCxnSpPr>
        <p:spPr>
          <a:xfrm flipH="1">
            <a:off x="979550" y="5311194"/>
            <a:ext cx="52368" cy="4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6D59973-FB14-4F3A-A4F9-7E78DEFFBDBA}"/>
              </a:ext>
            </a:extLst>
          </p:cNvPr>
          <p:cNvCxnSpPr>
            <a:cxnSpLocks/>
          </p:cNvCxnSpPr>
          <p:nvPr/>
        </p:nvCxnSpPr>
        <p:spPr>
          <a:xfrm flipH="1">
            <a:off x="1024777" y="5311194"/>
            <a:ext cx="52368" cy="4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C576950-A6AE-4DBB-996E-87733C0FC27D}"/>
              </a:ext>
            </a:extLst>
          </p:cNvPr>
          <p:cNvCxnSpPr>
            <a:cxnSpLocks/>
          </p:cNvCxnSpPr>
          <p:nvPr/>
        </p:nvCxnSpPr>
        <p:spPr>
          <a:xfrm flipH="1">
            <a:off x="1067623" y="5311194"/>
            <a:ext cx="52368" cy="4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A856038-25D0-4140-9D0A-75E09E4897D0}"/>
              </a:ext>
            </a:extLst>
          </p:cNvPr>
          <p:cNvCxnSpPr>
            <a:cxnSpLocks/>
          </p:cNvCxnSpPr>
          <p:nvPr/>
        </p:nvCxnSpPr>
        <p:spPr>
          <a:xfrm flipH="1">
            <a:off x="1112174" y="5311194"/>
            <a:ext cx="52368" cy="4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07F9545-ADF4-41A0-AD08-C8DB8B48AA9C}"/>
              </a:ext>
            </a:extLst>
          </p:cNvPr>
          <p:cNvCxnSpPr>
            <a:cxnSpLocks/>
          </p:cNvCxnSpPr>
          <p:nvPr/>
        </p:nvCxnSpPr>
        <p:spPr>
          <a:xfrm flipH="1">
            <a:off x="1157400" y="5311194"/>
            <a:ext cx="52368" cy="4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3F5F0B6-664E-46D4-B007-80C29C6B7A7F}"/>
              </a:ext>
            </a:extLst>
          </p:cNvPr>
          <p:cNvCxnSpPr>
            <a:cxnSpLocks/>
          </p:cNvCxnSpPr>
          <p:nvPr/>
        </p:nvCxnSpPr>
        <p:spPr>
          <a:xfrm flipH="1">
            <a:off x="1200246" y="5311194"/>
            <a:ext cx="52368" cy="4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570066A-675D-4A4C-89B8-D3D7CC1FDDB1}"/>
              </a:ext>
            </a:extLst>
          </p:cNvPr>
          <p:cNvCxnSpPr>
            <a:cxnSpLocks/>
          </p:cNvCxnSpPr>
          <p:nvPr/>
        </p:nvCxnSpPr>
        <p:spPr>
          <a:xfrm flipH="1">
            <a:off x="1247888" y="5311194"/>
            <a:ext cx="52368" cy="4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963DCA6-0595-43DC-9DC1-A2E15790A80B}"/>
              </a:ext>
            </a:extLst>
          </p:cNvPr>
          <p:cNvCxnSpPr>
            <a:cxnSpLocks/>
          </p:cNvCxnSpPr>
          <p:nvPr/>
        </p:nvCxnSpPr>
        <p:spPr>
          <a:xfrm flipH="1">
            <a:off x="1293115" y="5311194"/>
            <a:ext cx="52368" cy="4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1FAAA23-DAAD-4EAB-BD97-8E8E42CE144B}"/>
              </a:ext>
            </a:extLst>
          </p:cNvPr>
          <p:cNvCxnSpPr>
            <a:cxnSpLocks/>
          </p:cNvCxnSpPr>
          <p:nvPr/>
        </p:nvCxnSpPr>
        <p:spPr>
          <a:xfrm flipH="1">
            <a:off x="1335961" y="5311194"/>
            <a:ext cx="52368" cy="4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7A4C658-9FE3-4437-82F3-30AE43E10CC3}"/>
              </a:ext>
            </a:extLst>
          </p:cNvPr>
          <p:cNvCxnSpPr>
            <a:cxnSpLocks/>
          </p:cNvCxnSpPr>
          <p:nvPr/>
        </p:nvCxnSpPr>
        <p:spPr>
          <a:xfrm flipH="1">
            <a:off x="1380511" y="5311194"/>
            <a:ext cx="52368" cy="4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684C0AC-D961-45DB-8965-98CFAE27BD9C}"/>
              </a:ext>
            </a:extLst>
          </p:cNvPr>
          <p:cNvCxnSpPr>
            <a:cxnSpLocks/>
          </p:cNvCxnSpPr>
          <p:nvPr/>
        </p:nvCxnSpPr>
        <p:spPr>
          <a:xfrm flipH="1">
            <a:off x="1425738" y="5311194"/>
            <a:ext cx="52368" cy="4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1E03050-7CBE-4F74-9275-CFE257DC6A0A}"/>
              </a:ext>
            </a:extLst>
          </p:cNvPr>
          <p:cNvCxnSpPr>
            <a:cxnSpLocks/>
          </p:cNvCxnSpPr>
          <p:nvPr/>
        </p:nvCxnSpPr>
        <p:spPr>
          <a:xfrm flipH="1">
            <a:off x="1468584" y="5311194"/>
            <a:ext cx="52368" cy="4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DB96BAD-C0C2-4E47-A700-056D7A04DCC9}"/>
              </a:ext>
            </a:extLst>
          </p:cNvPr>
          <p:cNvCxnSpPr>
            <a:cxnSpLocks/>
          </p:cNvCxnSpPr>
          <p:nvPr/>
        </p:nvCxnSpPr>
        <p:spPr>
          <a:xfrm flipH="1">
            <a:off x="1509305" y="5311194"/>
            <a:ext cx="52368" cy="4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2F39636-68A4-497B-B5DE-3A12F86A5F8B}"/>
              </a:ext>
            </a:extLst>
          </p:cNvPr>
          <p:cNvCxnSpPr>
            <a:cxnSpLocks/>
          </p:cNvCxnSpPr>
          <p:nvPr/>
        </p:nvCxnSpPr>
        <p:spPr>
          <a:xfrm flipH="1">
            <a:off x="1552151" y="5311194"/>
            <a:ext cx="52368" cy="4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7F19B719-0ABE-460C-8825-84B070B1A5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966" y="2142713"/>
            <a:ext cx="1273573" cy="601574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2B51343E-2A31-4B09-ABDC-64E6498EE00F}"/>
              </a:ext>
            </a:extLst>
          </p:cNvPr>
          <p:cNvSpPr/>
          <p:nvPr/>
        </p:nvSpPr>
        <p:spPr>
          <a:xfrm>
            <a:off x="3863679" y="3840152"/>
            <a:ext cx="1167978" cy="11684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87F0122-55B7-45E0-86DE-DD596F9799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84" y="4270587"/>
            <a:ext cx="741769" cy="420546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782DC1D8-276D-4314-AACC-F7DFF6576E0B}"/>
              </a:ext>
            </a:extLst>
          </p:cNvPr>
          <p:cNvSpPr/>
          <p:nvPr/>
        </p:nvSpPr>
        <p:spPr>
          <a:xfrm>
            <a:off x="6181037" y="1894851"/>
            <a:ext cx="1167978" cy="11684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0DD4082-C7A9-4618-B1AC-66028A1373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619" y="1893752"/>
            <a:ext cx="1053389" cy="1053770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D31E27DD-6737-4982-A556-47AA49118EBA}"/>
              </a:ext>
            </a:extLst>
          </p:cNvPr>
          <p:cNvSpPr/>
          <p:nvPr/>
        </p:nvSpPr>
        <p:spPr>
          <a:xfrm>
            <a:off x="8498398" y="3840152"/>
            <a:ext cx="1167978" cy="11684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3B710F66-BEB3-43DA-AC75-37C4BFFB0B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549" y="3978713"/>
            <a:ext cx="655675" cy="65591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2C9C3442-E717-477E-A779-6D106E4B47FB}"/>
              </a:ext>
            </a:extLst>
          </p:cNvPr>
          <p:cNvSpPr txBox="1"/>
          <p:nvPr/>
        </p:nvSpPr>
        <p:spPr>
          <a:xfrm>
            <a:off x="1274073" y="1153913"/>
            <a:ext cx="1749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/>
              <a:t>Device Integration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3E8A50A-1A72-42D7-874F-0E479C2FACA1}"/>
              </a:ext>
            </a:extLst>
          </p:cNvPr>
          <p:cNvSpPr txBox="1"/>
          <p:nvPr/>
        </p:nvSpPr>
        <p:spPr>
          <a:xfrm>
            <a:off x="3718310" y="5426910"/>
            <a:ext cx="1458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/>
              <a:t>Data on Cloud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ACD7AEC-7BC1-4BDB-97E1-34F77AB4F9F8}"/>
              </a:ext>
            </a:extLst>
          </p:cNvPr>
          <p:cNvSpPr txBox="1"/>
          <p:nvPr/>
        </p:nvSpPr>
        <p:spPr>
          <a:xfrm>
            <a:off x="129349" y="5426910"/>
            <a:ext cx="1656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/>
              <a:t>CHW travelling to patients home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9D94128-1921-480F-8919-A7522E4BC32E}"/>
              </a:ext>
            </a:extLst>
          </p:cNvPr>
          <p:cNvSpPr txBox="1"/>
          <p:nvPr/>
        </p:nvSpPr>
        <p:spPr>
          <a:xfrm>
            <a:off x="5844108" y="951932"/>
            <a:ext cx="1749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/>
              <a:t>Data analysis &amp; research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E4FDAB-A660-4152-917A-090AE3E0089A}"/>
              </a:ext>
            </a:extLst>
          </p:cNvPr>
          <p:cNvSpPr txBox="1"/>
          <p:nvPr/>
        </p:nvSpPr>
        <p:spPr>
          <a:xfrm>
            <a:off x="1300257" y="2791585"/>
            <a:ext cx="1542493" cy="16004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693" indent="-285693">
              <a:buFont typeface="Wingdings" panose="05000000000000000000" pitchFamily="2" charset="2"/>
              <a:buChar char="§"/>
            </a:pPr>
            <a:r>
              <a:rPr lang="en-IN" sz="1400" dirty="0"/>
              <a:t>Neuvola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en-IN" sz="1400" dirty="0"/>
              <a:t>Braveheart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en-IN" sz="1400" dirty="0"/>
              <a:t>Philips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en-IN" sz="1400" dirty="0" err="1"/>
              <a:t>Morphometrix</a:t>
            </a:r>
            <a:endParaRPr lang="en-IN" sz="1400" dirty="0"/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en-IN" sz="1400" dirty="0"/>
              <a:t>GE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en-IN" sz="1400" dirty="0" err="1"/>
              <a:t>Hemocue</a:t>
            </a:r>
            <a:endParaRPr lang="en-IN" sz="1400" dirty="0"/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en-IN" sz="1400" dirty="0" err="1"/>
              <a:t>Aerotel</a:t>
            </a:r>
            <a:endParaRPr lang="en-IN" sz="14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4D18959-4084-4C66-B79D-5B9185016AAD}"/>
              </a:ext>
            </a:extLst>
          </p:cNvPr>
          <p:cNvSpPr txBox="1"/>
          <p:nvPr/>
        </p:nvSpPr>
        <p:spPr>
          <a:xfrm>
            <a:off x="8250033" y="5426910"/>
            <a:ext cx="1678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/>
              <a:t>Network Forum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2028595-2DAA-45E7-8BBD-4E7010EC3BC3}"/>
              </a:ext>
            </a:extLst>
          </p:cNvPr>
          <p:cNvSpPr txBox="1"/>
          <p:nvPr/>
        </p:nvSpPr>
        <p:spPr>
          <a:xfrm>
            <a:off x="3682548" y="3086536"/>
            <a:ext cx="1542493" cy="95410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693" indent="-285693">
              <a:buFont typeface="Wingdings" panose="05000000000000000000" pitchFamily="2" charset="2"/>
              <a:buChar char="§"/>
            </a:pPr>
            <a:r>
              <a:rPr lang="en-IN" sz="1400" dirty="0"/>
              <a:t>Amazon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en-IN" sz="1400" dirty="0"/>
              <a:t>Google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en-IN" sz="1400" dirty="0"/>
              <a:t>Microsoft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en-IN" sz="1400" dirty="0"/>
              <a:t>Power BI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92FD4D4-F9FF-44B7-8CF4-FA5D4CCE5D0B}"/>
              </a:ext>
            </a:extLst>
          </p:cNvPr>
          <p:cNvSpPr txBox="1"/>
          <p:nvPr/>
        </p:nvSpPr>
        <p:spPr>
          <a:xfrm>
            <a:off x="5993780" y="2807802"/>
            <a:ext cx="1542493" cy="116955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693" indent="-285693">
              <a:buFont typeface="Wingdings" panose="05000000000000000000" pitchFamily="2" charset="2"/>
              <a:buChar char="§"/>
            </a:pPr>
            <a:r>
              <a:rPr lang="en-IN" sz="1400" dirty="0"/>
              <a:t>Duke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en-IN" sz="1400" dirty="0"/>
              <a:t>MIT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en-IN" sz="1400" dirty="0"/>
              <a:t>University of </a:t>
            </a:r>
          </a:p>
          <a:p>
            <a:r>
              <a:rPr lang="en-IN" sz="1400" dirty="0"/>
              <a:t>       Michigan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en-IN" sz="1400" dirty="0"/>
              <a:t>CHMI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D495F45-39AF-41CA-ACB5-5261B58FC878}"/>
              </a:ext>
            </a:extLst>
          </p:cNvPr>
          <p:cNvSpPr txBox="1"/>
          <p:nvPr/>
        </p:nvSpPr>
        <p:spPr>
          <a:xfrm>
            <a:off x="8317880" y="2093551"/>
            <a:ext cx="1542493" cy="181588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693" indent="-285693">
              <a:buFont typeface="Wingdings" panose="05000000000000000000" pitchFamily="2" charset="2"/>
              <a:buChar char="§"/>
            </a:pPr>
            <a:r>
              <a:rPr lang="en-IN" sz="1400" dirty="0"/>
              <a:t>WEF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en-IN" sz="1400" dirty="0"/>
              <a:t>ANDE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en-IN" sz="1400" dirty="0"/>
              <a:t>IIH, Washington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en-IN" sz="1400" dirty="0"/>
              <a:t>Govt. (Central &amp; State)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en-IN" sz="1400" dirty="0"/>
              <a:t>IIM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en-IN" sz="1400" dirty="0"/>
              <a:t>TATA Trust, DF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1B41675-86F7-444B-A52C-581A2285E35D}"/>
              </a:ext>
            </a:extLst>
          </p:cNvPr>
          <p:cNvSpPr/>
          <p:nvPr/>
        </p:nvSpPr>
        <p:spPr>
          <a:xfrm>
            <a:off x="9993581" y="1695450"/>
            <a:ext cx="1173566" cy="1743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AA7ECE8-AC79-4B3F-AB50-57E725DA770B}"/>
              </a:ext>
            </a:extLst>
          </p:cNvPr>
          <p:cNvSpPr/>
          <p:nvPr/>
        </p:nvSpPr>
        <p:spPr>
          <a:xfrm>
            <a:off x="10605079" y="3563589"/>
            <a:ext cx="1460939" cy="200663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WEF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World Economic Forum</a:t>
            </a:r>
          </a:p>
          <a:p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ANDE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IN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Aspen Network of Development Entrepreneurs</a:t>
            </a:r>
          </a:p>
          <a:p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IN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IH</a:t>
            </a:r>
            <a:r>
              <a:rPr lang="en-IN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Innovation in Healthcare</a:t>
            </a:r>
          </a:p>
          <a:p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en-IN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en-IN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Deshpande Foundation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BF3C36E-ED25-4A3A-BB47-991070C845F4}"/>
              </a:ext>
            </a:extLst>
          </p:cNvPr>
          <p:cNvCxnSpPr>
            <a:cxnSpLocks/>
          </p:cNvCxnSpPr>
          <p:nvPr/>
        </p:nvCxnSpPr>
        <p:spPr>
          <a:xfrm>
            <a:off x="3297814" y="2479052"/>
            <a:ext cx="0" cy="194530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3022DC33-58F0-49F4-A769-0F154DAA5F52}"/>
              </a:ext>
            </a:extLst>
          </p:cNvPr>
          <p:cNvSpPr txBox="1"/>
          <p:nvPr/>
        </p:nvSpPr>
        <p:spPr>
          <a:xfrm>
            <a:off x="3095481" y="3212544"/>
            <a:ext cx="400110" cy="44159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Data</a:t>
            </a:r>
            <a:endParaRPr lang="en-IN" sz="1400" b="1" dirty="0">
              <a:solidFill>
                <a:schemeClr val="bg1"/>
              </a:solidFill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CAC9E91-3598-43AC-AD90-66099BC12F57}"/>
              </a:ext>
            </a:extLst>
          </p:cNvPr>
          <p:cNvCxnSpPr/>
          <p:nvPr/>
        </p:nvCxnSpPr>
        <p:spPr>
          <a:xfrm flipH="1">
            <a:off x="2787260" y="2462548"/>
            <a:ext cx="512964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442A8D3-9CC0-494A-B0B5-3D2A798EBA91}"/>
              </a:ext>
            </a:extLst>
          </p:cNvPr>
          <p:cNvCxnSpPr/>
          <p:nvPr/>
        </p:nvCxnSpPr>
        <p:spPr>
          <a:xfrm flipH="1">
            <a:off x="3295464" y="4424352"/>
            <a:ext cx="512964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F5E2266-D2FD-4153-AE13-F9FF2FD70808}"/>
              </a:ext>
            </a:extLst>
          </p:cNvPr>
          <p:cNvCxnSpPr/>
          <p:nvPr/>
        </p:nvCxnSpPr>
        <p:spPr>
          <a:xfrm flipH="1">
            <a:off x="5090264" y="4424352"/>
            <a:ext cx="512964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D859600-AFE4-4FDD-9122-626A9D6F2C88}"/>
              </a:ext>
            </a:extLst>
          </p:cNvPr>
          <p:cNvCxnSpPr>
            <a:cxnSpLocks/>
          </p:cNvCxnSpPr>
          <p:nvPr/>
        </p:nvCxnSpPr>
        <p:spPr>
          <a:xfrm>
            <a:off x="5603228" y="2479052"/>
            <a:ext cx="0" cy="194530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CC71064-7C14-49EE-9F86-A7C174F0581F}"/>
              </a:ext>
            </a:extLst>
          </p:cNvPr>
          <p:cNvCxnSpPr/>
          <p:nvPr/>
        </p:nvCxnSpPr>
        <p:spPr>
          <a:xfrm flipH="1">
            <a:off x="5603229" y="2462548"/>
            <a:ext cx="512964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3574593C-E96B-4BEB-8583-C64CB1C57654}"/>
              </a:ext>
            </a:extLst>
          </p:cNvPr>
          <p:cNvSpPr txBox="1"/>
          <p:nvPr/>
        </p:nvSpPr>
        <p:spPr>
          <a:xfrm>
            <a:off x="5394540" y="3212544"/>
            <a:ext cx="400110" cy="44159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Data</a:t>
            </a:r>
            <a:endParaRPr lang="en-IN" sz="1400" b="1" dirty="0">
              <a:solidFill>
                <a:schemeClr val="bg1"/>
              </a:solidFill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9666E98-2D05-47C3-97D5-FBBC0F9C3ECC}"/>
              </a:ext>
            </a:extLst>
          </p:cNvPr>
          <p:cNvCxnSpPr>
            <a:cxnSpLocks/>
          </p:cNvCxnSpPr>
          <p:nvPr/>
        </p:nvCxnSpPr>
        <p:spPr>
          <a:xfrm>
            <a:off x="7906247" y="2479052"/>
            <a:ext cx="0" cy="194530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49D98AD-73A5-46E4-BF98-044792DA0F3C}"/>
              </a:ext>
            </a:extLst>
          </p:cNvPr>
          <p:cNvCxnSpPr/>
          <p:nvPr/>
        </p:nvCxnSpPr>
        <p:spPr>
          <a:xfrm flipH="1">
            <a:off x="7395693" y="2462548"/>
            <a:ext cx="512964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E2C2CBC-B2F2-4DE7-BDF8-853D2C02EBDE}"/>
              </a:ext>
            </a:extLst>
          </p:cNvPr>
          <p:cNvCxnSpPr/>
          <p:nvPr/>
        </p:nvCxnSpPr>
        <p:spPr>
          <a:xfrm flipH="1">
            <a:off x="7903897" y="4424352"/>
            <a:ext cx="512964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0C3C2BE-87C8-42C9-8AD4-66FD46A6579C}"/>
              </a:ext>
            </a:extLst>
          </p:cNvPr>
          <p:cNvSpPr txBox="1"/>
          <p:nvPr/>
        </p:nvSpPr>
        <p:spPr>
          <a:xfrm>
            <a:off x="7699403" y="3212544"/>
            <a:ext cx="400110" cy="44159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Data</a:t>
            </a:r>
            <a:endParaRPr lang="en-IN" sz="1400" b="1" dirty="0">
              <a:solidFill>
                <a:schemeClr val="bg1"/>
              </a:solidFill>
            </a:endParaRPr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DCA6600D-F9FC-4D1D-86B7-1A5BFC571753}"/>
              </a:ext>
            </a:extLst>
          </p:cNvPr>
          <p:cNvSpPr/>
          <p:nvPr/>
        </p:nvSpPr>
        <p:spPr>
          <a:xfrm rot="10800000">
            <a:off x="3241803" y="2953248"/>
            <a:ext cx="112683" cy="9717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88EE2C6A-3997-46CE-B708-1085D2519D5C}"/>
              </a:ext>
            </a:extLst>
          </p:cNvPr>
          <p:cNvSpPr/>
          <p:nvPr/>
        </p:nvSpPr>
        <p:spPr>
          <a:xfrm rot="10800000">
            <a:off x="3241803" y="3821896"/>
            <a:ext cx="112683" cy="9717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1AFCAFFE-1B1F-4192-A618-D57A3E9ED46C}"/>
              </a:ext>
            </a:extLst>
          </p:cNvPr>
          <p:cNvSpPr/>
          <p:nvPr/>
        </p:nvSpPr>
        <p:spPr>
          <a:xfrm>
            <a:off x="5546887" y="2953248"/>
            <a:ext cx="112683" cy="9717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B9102F55-6293-4287-A9C0-AC472BE525BA}"/>
              </a:ext>
            </a:extLst>
          </p:cNvPr>
          <p:cNvSpPr/>
          <p:nvPr/>
        </p:nvSpPr>
        <p:spPr>
          <a:xfrm>
            <a:off x="5546887" y="3821896"/>
            <a:ext cx="112683" cy="9717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45B56B76-9B84-4A7D-91B3-0AAE4CD1CDC8}"/>
              </a:ext>
            </a:extLst>
          </p:cNvPr>
          <p:cNvSpPr/>
          <p:nvPr/>
        </p:nvSpPr>
        <p:spPr>
          <a:xfrm rot="10800000">
            <a:off x="7849374" y="2953248"/>
            <a:ext cx="112683" cy="9717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75162DA9-BB76-4B19-86D0-5ED270F70F02}"/>
              </a:ext>
            </a:extLst>
          </p:cNvPr>
          <p:cNvSpPr/>
          <p:nvPr/>
        </p:nvSpPr>
        <p:spPr>
          <a:xfrm rot="10800000">
            <a:off x="7849374" y="3821896"/>
            <a:ext cx="112683" cy="9717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B1277AB9-81FE-4D40-A623-05EA736BDC28}"/>
              </a:ext>
            </a:extLst>
          </p:cNvPr>
          <p:cNvSpPr/>
          <p:nvPr/>
        </p:nvSpPr>
        <p:spPr>
          <a:xfrm rot="5400000">
            <a:off x="3020869" y="2413978"/>
            <a:ext cx="112724" cy="9714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A9FCF15A-3E44-4685-BE25-3FF8DF24D7EE}"/>
              </a:ext>
            </a:extLst>
          </p:cNvPr>
          <p:cNvSpPr/>
          <p:nvPr/>
        </p:nvSpPr>
        <p:spPr>
          <a:xfrm rot="5400000">
            <a:off x="3509808" y="4372128"/>
            <a:ext cx="112724" cy="9714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F5324E76-670B-4C90-BEE4-693E536A06BA}"/>
              </a:ext>
            </a:extLst>
          </p:cNvPr>
          <p:cNvSpPr/>
          <p:nvPr/>
        </p:nvSpPr>
        <p:spPr>
          <a:xfrm rot="5400000">
            <a:off x="5833498" y="2413978"/>
            <a:ext cx="112724" cy="9714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7206061E-CECD-4BAC-AF0F-5D52F6C7F3FE}"/>
              </a:ext>
            </a:extLst>
          </p:cNvPr>
          <p:cNvSpPr/>
          <p:nvPr/>
        </p:nvSpPr>
        <p:spPr>
          <a:xfrm rot="5400000">
            <a:off x="5319250" y="4384828"/>
            <a:ext cx="112724" cy="9714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CD96A0F9-B42A-41C1-A5A9-F50BF688C760}"/>
              </a:ext>
            </a:extLst>
          </p:cNvPr>
          <p:cNvSpPr/>
          <p:nvPr/>
        </p:nvSpPr>
        <p:spPr>
          <a:xfrm rot="5400000">
            <a:off x="7619258" y="2413978"/>
            <a:ext cx="112724" cy="9714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EF354173-308F-42F7-B9CA-A83A58DEF30B}"/>
              </a:ext>
            </a:extLst>
          </p:cNvPr>
          <p:cNvSpPr/>
          <p:nvPr/>
        </p:nvSpPr>
        <p:spPr>
          <a:xfrm rot="5400000">
            <a:off x="8108197" y="4372128"/>
            <a:ext cx="112724" cy="9714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4" name="Rectangle 83"/>
          <p:cNvSpPr/>
          <p:nvPr/>
        </p:nvSpPr>
        <p:spPr>
          <a:xfrm>
            <a:off x="135507" y="6042026"/>
            <a:ext cx="9722750" cy="58764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11351901" y="6042026"/>
            <a:ext cx="714117" cy="587646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n-US"/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045" y="5882225"/>
            <a:ext cx="914068" cy="914398"/>
          </a:xfrm>
          <a:prstGeom prst="rect">
            <a:avLst/>
          </a:prstGeom>
        </p:spPr>
      </p:pic>
      <p:cxnSp>
        <p:nvCxnSpPr>
          <p:cNvPr id="87" name="Straight Connector 86"/>
          <p:cNvCxnSpPr/>
          <p:nvPr/>
        </p:nvCxnSpPr>
        <p:spPr>
          <a:xfrm>
            <a:off x="935317" y="262914"/>
            <a:ext cx="10511798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935317" y="986552"/>
            <a:ext cx="10511798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135506" y="262914"/>
            <a:ext cx="704595" cy="7236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1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7B741B-96C3-4059-92BD-248B0C9EBA17}"/>
              </a:ext>
            </a:extLst>
          </p:cNvPr>
          <p:cNvSpPr/>
          <p:nvPr/>
        </p:nvSpPr>
        <p:spPr>
          <a:xfrm>
            <a:off x="133350" y="6042026"/>
            <a:ext cx="9726267" cy="58764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AB40E7-1DA4-4375-B39B-D96B1EEC7EC4}"/>
              </a:ext>
            </a:extLst>
          </p:cNvPr>
          <p:cNvSpPr/>
          <p:nvPr/>
        </p:nvSpPr>
        <p:spPr>
          <a:xfrm>
            <a:off x="11353800" y="6042026"/>
            <a:ext cx="714375" cy="5876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6E96DD-934E-4F9B-9B41-0D624607D7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09" y="5882225"/>
            <a:ext cx="914398" cy="91439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933449" y="226503"/>
            <a:ext cx="105156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33449" y="950403"/>
            <a:ext cx="105156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33349" y="226503"/>
            <a:ext cx="704850" cy="7239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45"/>
          <p:cNvSpPr txBox="1"/>
          <p:nvPr/>
        </p:nvSpPr>
        <p:spPr>
          <a:xfrm>
            <a:off x="933449" y="265287"/>
            <a:ext cx="8427948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en-US" sz="3600" b="1" dirty="0" smtClean="0"/>
              <a:t>Solutions for existing Healthcare Providers</a:t>
            </a:r>
            <a:endParaRPr lang="en-IN" alt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725" y="1338262"/>
            <a:ext cx="9235441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12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7B741B-96C3-4059-92BD-248B0C9EBA17}"/>
              </a:ext>
            </a:extLst>
          </p:cNvPr>
          <p:cNvSpPr/>
          <p:nvPr/>
        </p:nvSpPr>
        <p:spPr>
          <a:xfrm>
            <a:off x="133350" y="6042026"/>
            <a:ext cx="9726267" cy="58764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AB40E7-1DA4-4375-B39B-D96B1EEC7EC4}"/>
              </a:ext>
            </a:extLst>
          </p:cNvPr>
          <p:cNvSpPr/>
          <p:nvPr/>
        </p:nvSpPr>
        <p:spPr>
          <a:xfrm>
            <a:off x="11353800" y="6042026"/>
            <a:ext cx="714375" cy="5876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6E96DD-934E-4F9B-9B41-0D624607D7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09" y="5882225"/>
            <a:ext cx="914398" cy="91439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933449" y="226503"/>
            <a:ext cx="105156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33449" y="950403"/>
            <a:ext cx="105156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33349" y="226503"/>
            <a:ext cx="704850" cy="7239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45"/>
          <p:cNvSpPr txBox="1"/>
          <p:nvPr/>
        </p:nvSpPr>
        <p:spPr>
          <a:xfrm>
            <a:off x="933449" y="265287"/>
            <a:ext cx="8901348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en-US" sz="3600" b="1" dirty="0" smtClean="0"/>
              <a:t>iKure’s offering for Information Management </a:t>
            </a:r>
            <a:endParaRPr lang="en-IN" alt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537" y="1381125"/>
            <a:ext cx="970537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20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7B741B-96C3-4059-92BD-248B0C9EBA17}"/>
              </a:ext>
            </a:extLst>
          </p:cNvPr>
          <p:cNvSpPr/>
          <p:nvPr/>
        </p:nvSpPr>
        <p:spPr>
          <a:xfrm>
            <a:off x="133350" y="6042026"/>
            <a:ext cx="9726267" cy="58764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AB40E7-1DA4-4375-B39B-D96B1EEC7EC4}"/>
              </a:ext>
            </a:extLst>
          </p:cNvPr>
          <p:cNvSpPr/>
          <p:nvPr/>
        </p:nvSpPr>
        <p:spPr>
          <a:xfrm>
            <a:off x="11353800" y="6042026"/>
            <a:ext cx="714375" cy="5876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6E96DD-934E-4F9B-9B41-0D624607D7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09" y="5882225"/>
            <a:ext cx="914398" cy="91439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933449" y="226503"/>
            <a:ext cx="105156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33449" y="950403"/>
            <a:ext cx="105156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33349" y="226503"/>
            <a:ext cx="704850" cy="7239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45"/>
          <p:cNvSpPr txBox="1"/>
          <p:nvPr/>
        </p:nvSpPr>
        <p:spPr>
          <a:xfrm>
            <a:off x="933449" y="265287"/>
            <a:ext cx="8901348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en-US" sz="3600" b="1" dirty="0" smtClean="0"/>
              <a:t>iKure’s offering for Information Management </a:t>
            </a:r>
            <a:endParaRPr lang="en-IN" alt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102" y="1414462"/>
            <a:ext cx="9287691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43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7B741B-96C3-4059-92BD-248B0C9EBA17}"/>
              </a:ext>
            </a:extLst>
          </p:cNvPr>
          <p:cNvSpPr/>
          <p:nvPr/>
        </p:nvSpPr>
        <p:spPr>
          <a:xfrm>
            <a:off x="133350" y="6042026"/>
            <a:ext cx="9726267" cy="58764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AB40E7-1DA4-4375-B39B-D96B1EEC7EC4}"/>
              </a:ext>
            </a:extLst>
          </p:cNvPr>
          <p:cNvSpPr/>
          <p:nvPr/>
        </p:nvSpPr>
        <p:spPr>
          <a:xfrm>
            <a:off x="11353800" y="6042026"/>
            <a:ext cx="714375" cy="5876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6E96DD-934E-4F9B-9B41-0D624607D7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09" y="5882225"/>
            <a:ext cx="914398" cy="91439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933449" y="226503"/>
            <a:ext cx="105156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33449" y="950403"/>
            <a:ext cx="105156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33349" y="226503"/>
            <a:ext cx="704850" cy="7239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45"/>
          <p:cNvSpPr txBox="1"/>
          <p:nvPr/>
        </p:nvSpPr>
        <p:spPr>
          <a:xfrm>
            <a:off x="933449" y="265287"/>
            <a:ext cx="8256876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en-US" sz="3600" b="1" dirty="0" smtClean="0"/>
              <a:t>Data warehouse , BI &amp; Predictive analytics</a:t>
            </a:r>
            <a:endParaRPr lang="en-IN" alt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235" y="1319212"/>
            <a:ext cx="9352672" cy="446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97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7B741B-96C3-4059-92BD-248B0C9EBA17}"/>
              </a:ext>
            </a:extLst>
          </p:cNvPr>
          <p:cNvSpPr/>
          <p:nvPr/>
        </p:nvSpPr>
        <p:spPr>
          <a:xfrm>
            <a:off x="133350" y="6042026"/>
            <a:ext cx="9726267" cy="58764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AB40E7-1DA4-4375-B39B-D96B1EEC7EC4}"/>
              </a:ext>
            </a:extLst>
          </p:cNvPr>
          <p:cNvSpPr/>
          <p:nvPr/>
        </p:nvSpPr>
        <p:spPr>
          <a:xfrm>
            <a:off x="11353800" y="6042026"/>
            <a:ext cx="714375" cy="5876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6E96DD-934E-4F9B-9B41-0D624607D7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09" y="5882225"/>
            <a:ext cx="914398" cy="91439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933449" y="226503"/>
            <a:ext cx="105156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33449" y="950403"/>
            <a:ext cx="105156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33349" y="226503"/>
            <a:ext cx="704850" cy="7239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45"/>
          <p:cNvSpPr txBox="1"/>
          <p:nvPr/>
        </p:nvSpPr>
        <p:spPr>
          <a:xfrm>
            <a:off x="933449" y="265287"/>
            <a:ext cx="4921155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en-US" sz="3600" b="1" dirty="0" smtClean="0"/>
              <a:t>Our Technology Strength</a:t>
            </a:r>
            <a:endParaRPr lang="en-IN" alt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1" y="1619250"/>
            <a:ext cx="941832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08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7B741B-96C3-4059-92BD-248B0C9EBA17}"/>
              </a:ext>
            </a:extLst>
          </p:cNvPr>
          <p:cNvSpPr/>
          <p:nvPr/>
        </p:nvSpPr>
        <p:spPr>
          <a:xfrm>
            <a:off x="133350" y="6042026"/>
            <a:ext cx="9726267" cy="58764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AB40E7-1DA4-4375-B39B-D96B1EEC7EC4}"/>
              </a:ext>
            </a:extLst>
          </p:cNvPr>
          <p:cNvSpPr/>
          <p:nvPr/>
        </p:nvSpPr>
        <p:spPr>
          <a:xfrm>
            <a:off x="11353800" y="6042026"/>
            <a:ext cx="714375" cy="5876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6E96DD-934E-4F9B-9B41-0D624607D7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09" y="5882225"/>
            <a:ext cx="914398" cy="91439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933449" y="226503"/>
            <a:ext cx="105156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33449" y="950403"/>
            <a:ext cx="105156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33349" y="226503"/>
            <a:ext cx="704850" cy="7239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45"/>
          <p:cNvSpPr txBox="1"/>
          <p:nvPr/>
        </p:nvSpPr>
        <p:spPr>
          <a:xfrm>
            <a:off x="933449" y="265287"/>
            <a:ext cx="7853112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en-US" sz="3600" b="1" dirty="0"/>
              <a:t>Upcoming </a:t>
            </a:r>
            <a:r>
              <a:rPr lang="en-US" altLang="en-US" sz="3600" b="1" dirty="0" smtClean="0"/>
              <a:t>Updates in device integration</a:t>
            </a:r>
            <a:endParaRPr lang="en-IN" altLang="en-US" sz="36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9422119" y="1443915"/>
            <a:ext cx="1987200" cy="1328400"/>
            <a:chOff x="7823275" y="2240164"/>
            <a:chExt cx="2391713" cy="156073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34" t="23286" b="43662"/>
            <a:stretch/>
          </p:blipFill>
          <p:spPr>
            <a:xfrm>
              <a:off x="7823275" y="2240164"/>
              <a:ext cx="2391713" cy="156073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8686800" y="2870200"/>
              <a:ext cx="573698" cy="415925"/>
            </a:xfrm>
            <a:prstGeom prst="rect">
              <a:avLst/>
            </a:prstGeom>
            <a:gradFill flip="none" rotWithShape="1">
              <a:gsLst>
                <a:gs pos="0">
                  <a:srgbClr val="C5B695"/>
                </a:gs>
                <a:gs pos="100000">
                  <a:srgbClr val="BAAB8A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33449" y="1084953"/>
            <a:ext cx="3556790" cy="1925872"/>
            <a:chOff x="838199" y="2618352"/>
            <a:chExt cx="3556790" cy="19258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9261" y="3196627"/>
              <a:ext cx="2395728" cy="134759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99" y="2618352"/>
              <a:ext cx="1084998" cy="1925872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1714500" y="3107490"/>
            <a:ext cx="2005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Portable ECG Patch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47857" y="3107490"/>
            <a:ext cx="1607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Asthma Device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374994" y="3107490"/>
            <a:ext cx="2005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Self Refractometer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709" y="1522712"/>
            <a:ext cx="1917066" cy="126891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220672" y="3573487"/>
            <a:ext cx="3269567" cy="23087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38100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provide access to constant monitoring and screening of heart stroke and other heart ailments.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Everyday-wear package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Parameters can be monitored and captured at the last mile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Provides access to EKG data information instantly.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16883" y="3573487"/>
            <a:ext cx="3269567" cy="23087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38100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measure lung function instantly.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Can be used by people with Asthma, COPD, Cystic Fibrosis, Alpha–1, or any other respiratory condition.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proactive management of asthma.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743145" y="3573487"/>
            <a:ext cx="3269567" cy="23087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38100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Capture Refraction error at the last mile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Immediate results which can be mailed to the patients.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Portable and easy to carry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Accurate Results</a:t>
            </a:r>
          </a:p>
        </p:txBody>
      </p:sp>
    </p:spTree>
    <p:extLst>
      <p:ext uri="{BB962C8B-B14F-4D97-AF65-F5344CB8AC3E}">
        <p14:creationId xmlns:p14="http://schemas.microsoft.com/office/powerpoint/2010/main" val="464547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7B741B-96C3-4059-92BD-248B0C9EBA17}"/>
              </a:ext>
            </a:extLst>
          </p:cNvPr>
          <p:cNvSpPr/>
          <p:nvPr/>
        </p:nvSpPr>
        <p:spPr>
          <a:xfrm>
            <a:off x="133350" y="6042026"/>
            <a:ext cx="9726267" cy="58764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AB40E7-1DA4-4375-B39B-D96B1EEC7EC4}"/>
              </a:ext>
            </a:extLst>
          </p:cNvPr>
          <p:cNvSpPr/>
          <p:nvPr/>
        </p:nvSpPr>
        <p:spPr>
          <a:xfrm>
            <a:off x="11353800" y="6042026"/>
            <a:ext cx="714375" cy="5876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6E96DD-934E-4F9B-9B41-0D624607D7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09" y="5882225"/>
            <a:ext cx="914398" cy="91439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933449" y="226503"/>
            <a:ext cx="105156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33449" y="950403"/>
            <a:ext cx="105156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33349" y="226503"/>
            <a:ext cx="704850" cy="7239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45"/>
          <p:cNvSpPr txBox="1"/>
          <p:nvPr/>
        </p:nvSpPr>
        <p:spPr>
          <a:xfrm>
            <a:off x="933449" y="265287"/>
            <a:ext cx="8007064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en-US" sz="3600" b="1" dirty="0" smtClean="0"/>
              <a:t>Transforming </a:t>
            </a:r>
            <a:r>
              <a:rPr lang="en-US" altLang="en-US" sz="3600" b="1" dirty="0"/>
              <a:t>R</a:t>
            </a:r>
            <a:r>
              <a:rPr lang="en-US" altLang="en-US" sz="3600" b="1" dirty="0" smtClean="0"/>
              <a:t>ural </a:t>
            </a:r>
            <a:r>
              <a:rPr lang="en-US" altLang="en-US" sz="3600" b="1" dirty="0"/>
              <a:t>H</a:t>
            </a:r>
            <a:r>
              <a:rPr lang="en-US" altLang="en-US" sz="3600" b="1" dirty="0" smtClean="0"/>
              <a:t>ealth </a:t>
            </a:r>
            <a:r>
              <a:rPr lang="en-US" altLang="en-US" sz="3600" b="1" dirty="0"/>
              <a:t>U</a:t>
            </a:r>
            <a:r>
              <a:rPr lang="en-US" altLang="en-US" sz="3600" b="1" dirty="0" smtClean="0"/>
              <a:t>sing AI &amp; ML</a:t>
            </a:r>
            <a:endParaRPr lang="en-IN" alt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49" y="989186"/>
            <a:ext cx="11934825" cy="501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51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49050" y="6213611"/>
            <a:ext cx="533400" cy="2444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38496" y="3498777"/>
            <a:ext cx="643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Last Mile Healthcare Providers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8064" y="1453985"/>
            <a:ext cx="1515396" cy="114004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3905" y="1453985"/>
            <a:ext cx="1515396" cy="114004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86415" y="4646454"/>
            <a:ext cx="2111883" cy="1205281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4976193" y="2588187"/>
            <a:ext cx="2178124" cy="638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iKure wins the first position in the Global Sourcing Council’s 3S Award in the category ‘Innovation Via Technology’</a:t>
            </a:r>
            <a:endParaRPr lang="en-IN" sz="11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903253" y="2510830"/>
            <a:ext cx="2178124" cy="638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b="1" dirty="0">
                <a:solidFill>
                  <a:schemeClr val="bg2">
                    <a:lumMod val="25000"/>
                  </a:schemeClr>
                </a:solidFill>
              </a:rPr>
              <a:t>Elated to win the international </a:t>
            </a:r>
            <a:r>
              <a:rPr lang="en-IN" sz="1100" b="1" dirty="0" err="1">
                <a:solidFill>
                  <a:schemeClr val="bg2">
                    <a:lumMod val="25000"/>
                  </a:schemeClr>
                </a:solidFill>
              </a:rPr>
              <a:t>mBillionth</a:t>
            </a:r>
            <a:r>
              <a:rPr lang="en-IN" sz="1100" b="1" dirty="0">
                <a:solidFill>
                  <a:schemeClr val="bg2">
                    <a:lumMod val="25000"/>
                  </a:schemeClr>
                </a:solidFill>
              </a:rPr>
              <a:t>-South Asia award 2016</a:t>
            </a:r>
            <a:endParaRPr lang="en-IN" sz="1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087233" y="2697242"/>
            <a:ext cx="2178124" cy="638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b="1" dirty="0" err="1">
                <a:solidFill>
                  <a:schemeClr val="bg2">
                    <a:lumMod val="25000"/>
                  </a:schemeClr>
                </a:solidFill>
              </a:rPr>
              <a:t>Sujay</a:t>
            </a:r>
            <a:r>
              <a:rPr lang="en-IN" sz="1100" b="1" dirty="0">
                <a:solidFill>
                  <a:schemeClr val="bg2">
                    <a:lumMod val="25000"/>
                  </a:schemeClr>
                </a:solidFill>
              </a:rPr>
              <a:t> Santra &amp; iKure received appreciation from his excellency President of India for being a Ashoka changemaker </a:t>
            </a:r>
            <a:endParaRPr lang="en-IN" sz="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976193" y="3696453"/>
            <a:ext cx="2343867" cy="892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00" b="1" dirty="0" err="1">
                <a:solidFill>
                  <a:schemeClr val="bg2">
                    <a:lumMod val="25000"/>
                  </a:schemeClr>
                </a:solidFill>
              </a:rPr>
              <a:t>iKure</a:t>
            </a:r>
            <a:r>
              <a:rPr lang="en-IN" sz="1000" b="1" dirty="0">
                <a:solidFill>
                  <a:schemeClr val="bg2">
                    <a:lumMod val="25000"/>
                  </a:schemeClr>
                </a:solidFill>
              </a:rPr>
              <a:t> selected as one of the top 8 participants  in the world for Ashoka Globalizer event in partnership with Philips Foundation &amp; </a:t>
            </a:r>
            <a:r>
              <a:rPr lang="en-IN" sz="1000" b="1" dirty="0" err="1">
                <a:solidFill>
                  <a:schemeClr val="bg2">
                    <a:lumMod val="25000"/>
                  </a:schemeClr>
                </a:solidFill>
              </a:rPr>
              <a:t>Mckinsey</a:t>
            </a:r>
            <a:r>
              <a:rPr lang="en-IN" sz="1000" b="1" dirty="0">
                <a:solidFill>
                  <a:schemeClr val="bg2">
                    <a:lumMod val="25000"/>
                  </a:schemeClr>
                </a:solidFill>
              </a:rPr>
              <a:t> International.</a:t>
            </a:r>
            <a:endParaRPr lang="en-IN" sz="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903253" y="3769672"/>
            <a:ext cx="2178124" cy="638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b="1" dirty="0" err="1">
                <a:solidFill>
                  <a:schemeClr val="bg2">
                    <a:lumMod val="25000"/>
                  </a:schemeClr>
                </a:solidFill>
              </a:rPr>
              <a:t>iKure</a:t>
            </a:r>
            <a:r>
              <a:rPr lang="en-IN" sz="1100" b="1" dirty="0">
                <a:solidFill>
                  <a:schemeClr val="bg2">
                    <a:lumMod val="25000"/>
                  </a:schemeClr>
                </a:solidFill>
              </a:rPr>
              <a:t> received the NDTV Awards -- Good Samaritan of the Year 2016</a:t>
            </a:r>
            <a:endParaRPr lang="en-IN" sz="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14764" y="4556576"/>
            <a:ext cx="2159380" cy="1449437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>
            <a:off x="3920612" y="3561479"/>
            <a:ext cx="4072313" cy="1"/>
          </a:xfrm>
          <a:prstGeom prst="line">
            <a:avLst/>
          </a:prstGeom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33350" y="591679"/>
            <a:ext cx="704643" cy="7236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933450" y="591679"/>
            <a:ext cx="10512508" cy="1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33450" y="1343297"/>
            <a:ext cx="10512508" cy="1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508" cy="132517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Awards and Recognitions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33350" y="6042026"/>
            <a:ext cx="9726267" cy="58764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1353800" y="6042026"/>
            <a:ext cx="714375" cy="5876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09" y="5882225"/>
            <a:ext cx="914398" cy="914398"/>
          </a:xfrm>
          <a:prstGeom prst="rect">
            <a:avLst/>
          </a:prstGeom>
        </p:spPr>
      </p:pic>
      <p:pic>
        <p:nvPicPr>
          <p:cNvPr id="57" name="Picture 2" descr="18519737_10209771847552431_3210719076525442441_n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8" t="9516" r="8823" b="46315"/>
          <a:stretch/>
        </p:blipFill>
        <p:spPr bwMode="auto">
          <a:xfrm>
            <a:off x="5283201" y="1454150"/>
            <a:ext cx="1492250" cy="113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  <a:extLst/>
        </p:spPr>
      </p:pic>
      <p:sp>
        <p:nvSpPr>
          <p:cNvPr id="58" name="Rectangle 57"/>
          <p:cNvSpPr/>
          <p:nvPr/>
        </p:nvSpPr>
        <p:spPr>
          <a:xfrm>
            <a:off x="2214876" y="3754263"/>
            <a:ext cx="2178124" cy="638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b="1" dirty="0" err="1" smtClean="0">
                <a:solidFill>
                  <a:schemeClr val="bg2">
                    <a:lumMod val="25000"/>
                  </a:schemeClr>
                </a:solidFill>
              </a:rPr>
              <a:t>Sujay</a:t>
            </a:r>
            <a:r>
              <a:rPr lang="en-IN" sz="11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N" sz="1100" b="1" dirty="0" err="1" smtClean="0">
                <a:solidFill>
                  <a:schemeClr val="bg2">
                    <a:lumMod val="25000"/>
                  </a:schemeClr>
                </a:solidFill>
              </a:rPr>
              <a:t>Santra</a:t>
            </a:r>
            <a:r>
              <a:rPr lang="en-IN" sz="1100" b="1" dirty="0" smtClean="0">
                <a:solidFill>
                  <a:schemeClr val="bg2">
                    <a:lumMod val="25000"/>
                  </a:schemeClr>
                </a:solidFill>
              </a:rPr>
              <a:t> chosen as one of the 100 most impactful healthcare leaders (Global Listing) </a:t>
            </a:r>
            <a:endParaRPr lang="en-IN" sz="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120" y="4680888"/>
            <a:ext cx="1710965" cy="114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sx="1000" sy="1000" algn="tl" rotWithShape="0">
              <a:srgbClr val="000000"/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7347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DAA7D3-6C07-46B6-A190-83A3F0F2BC31}"/>
              </a:ext>
            </a:extLst>
          </p:cNvPr>
          <p:cNvSpPr/>
          <p:nvPr/>
        </p:nvSpPr>
        <p:spPr>
          <a:xfrm>
            <a:off x="7494378" y="4552951"/>
            <a:ext cx="4695418" cy="8441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B2C7661-1532-4CAC-8619-8702B212E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692" y="4289373"/>
            <a:ext cx="3368461" cy="1371273"/>
          </a:xfrm>
        </p:spPr>
        <p:txBody>
          <a:bodyPr>
            <a:noAutofit/>
          </a:bodyPr>
          <a:lstStyle/>
          <a:p>
            <a:pPr algn="ctr"/>
            <a:r>
              <a:rPr lang="en-US" sz="35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THANK YOU</a:t>
            </a:r>
            <a:endParaRPr lang="en-IN" sz="35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D53F4A-5612-4334-AFC3-C656B76B54E2}"/>
              </a:ext>
            </a:extLst>
          </p:cNvPr>
          <p:cNvSpPr txBox="1"/>
          <p:nvPr/>
        </p:nvSpPr>
        <p:spPr>
          <a:xfrm>
            <a:off x="7494378" y="5397068"/>
            <a:ext cx="4695418" cy="4001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4" y="0"/>
            <a:ext cx="5989530" cy="68580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6" descr="https://countessdiaries.files.wordpress.com/2010/03/20100312-kolkataday3_25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26"/>
          <a:stretch/>
        </p:blipFill>
        <p:spPr bwMode="auto">
          <a:xfrm>
            <a:off x="642542" y="659191"/>
            <a:ext cx="6695194" cy="5539618"/>
          </a:xfrm>
          <a:prstGeom prst="rect">
            <a:avLst/>
          </a:prstGeom>
          <a:noFill/>
          <a:ln w="114300" cmpd="thinThick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2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20717" y="625015"/>
            <a:ext cx="9227328" cy="716236"/>
          </a:xfrm>
        </p:spPr>
        <p:txBody>
          <a:bodyPr>
            <a:normAutofit/>
          </a:bodyPr>
          <a:lstStyle/>
          <a:p>
            <a:pPr algn="l"/>
            <a:r>
              <a:rPr lang="en-US" sz="3199" b="1" dirty="0" smtClean="0">
                <a:latin typeface="+mn-lt"/>
              </a:rPr>
              <a:t>Challenges</a:t>
            </a:r>
            <a:r>
              <a:rPr lang="en-US" sz="3199" b="1" dirty="0" smtClean="0">
                <a:latin typeface="+mn-lt"/>
              </a:rPr>
              <a:t> in Rural Healthcare Sector</a:t>
            </a:r>
            <a:endParaRPr lang="en-US" sz="3199" b="1" dirty="0"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5507" y="6042026"/>
            <a:ext cx="9722750" cy="58764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1351901" y="6042026"/>
            <a:ext cx="714117" cy="587646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045" y="5882225"/>
            <a:ext cx="914068" cy="914398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935317" y="620413"/>
            <a:ext cx="10511798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35317" y="1344052"/>
            <a:ext cx="10511798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35506" y="620413"/>
            <a:ext cx="704595" cy="7236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17" y="1567400"/>
            <a:ext cx="10141396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1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393421" y="1038069"/>
            <a:ext cx="7951354" cy="4993667"/>
            <a:chOff x="1914199" y="747693"/>
            <a:chExt cx="8891390" cy="55840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92848" y="1701800"/>
              <a:ext cx="8166038" cy="376264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914199" y="963135"/>
              <a:ext cx="2309119" cy="6711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100" dirty="0"/>
                <a:t>Serving </a:t>
              </a:r>
              <a:r>
                <a:rPr lang="en-IN" sz="1100" dirty="0" smtClean="0"/>
                <a:t>5.5 million beneficiaries</a:t>
              </a:r>
              <a:r>
                <a:rPr lang="en-IN" sz="1100" dirty="0"/>
                <a:t>, </a:t>
              </a:r>
              <a:endParaRPr lang="en-IN" sz="1100" dirty="0" smtClean="0"/>
            </a:p>
            <a:p>
              <a:pPr algn="ctr"/>
              <a:r>
                <a:rPr lang="en-IN" sz="1100" dirty="0" smtClean="0"/>
                <a:t>across </a:t>
              </a:r>
              <a:r>
                <a:rPr lang="en-IN" sz="1100" dirty="0"/>
                <a:t>2300 villages in </a:t>
              </a:r>
              <a:endParaRPr lang="en-IN" sz="1100" dirty="0" smtClean="0"/>
            </a:p>
            <a:p>
              <a:pPr algn="ctr"/>
              <a:r>
                <a:rPr lang="en-IN" sz="1100" dirty="0" smtClean="0"/>
                <a:t>6 </a:t>
              </a:r>
              <a:r>
                <a:rPr lang="en-IN" sz="1100" dirty="0"/>
                <a:t>states in India.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07655" y="747693"/>
              <a:ext cx="2936423" cy="860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100" dirty="0"/>
                <a:t>Working with 20 new alliances in India and technology </a:t>
              </a:r>
            </a:p>
            <a:p>
              <a:pPr algn="ctr"/>
              <a:r>
                <a:rPr lang="en-IN" sz="1100" dirty="0"/>
                <a:t>implementation partner in 5 </a:t>
              </a:r>
              <a:r>
                <a:rPr lang="en-IN" sz="1100" dirty="0" smtClean="0"/>
                <a:t> Sub-Saharan countries </a:t>
              </a:r>
              <a:endParaRPr lang="en-IN" sz="11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69166" y="1229219"/>
              <a:ext cx="2936423" cy="292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100" dirty="0" smtClean="0"/>
                <a:t>Strong Partnership Ecosystem</a:t>
              </a:r>
              <a:endParaRPr lang="en-IN" sz="11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40798" y="5471321"/>
              <a:ext cx="2981311" cy="860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100" dirty="0"/>
                <a:t>Leveraging technology to </a:t>
              </a:r>
              <a:r>
                <a:rPr lang="en-IN" sz="1100" dirty="0" smtClean="0"/>
                <a:t>bring </a:t>
              </a:r>
            </a:p>
            <a:p>
              <a:pPr algn="ctr"/>
              <a:r>
                <a:rPr lang="en-IN" sz="1100" dirty="0" smtClean="0"/>
                <a:t>disruption </a:t>
              </a:r>
              <a:r>
                <a:rPr lang="en-IN" sz="1100" dirty="0"/>
                <a:t>in care delivery supported </a:t>
              </a:r>
              <a:endParaRPr lang="en-IN" sz="1100" dirty="0" smtClean="0"/>
            </a:p>
            <a:p>
              <a:pPr algn="ctr"/>
              <a:r>
                <a:rPr lang="en-IN" sz="1100" dirty="0" smtClean="0"/>
                <a:t>through </a:t>
              </a:r>
              <a:r>
                <a:rPr lang="en-IN" sz="1100" dirty="0"/>
                <a:t>4 hubs and multiple spokes </a:t>
              </a:r>
              <a:endParaRPr lang="en-IN" sz="1100" dirty="0" smtClean="0"/>
            </a:p>
            <a:p>
              <a:pPr algn="ctr"/>
              <a:r>
                <a:rPr lang="en-IN" sz="1100" dirty="0" smtClean="0"/>
                <a:t>and </a:t>
              </a:r>
              <a:r>
                <a:rPr lang="en-IN" sz="1100" dirty="0"/>
                <a:t>network of community health workers.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88835" y="5471321"/>
              <a:ext cx="2759041" cy="6711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100" dirty="0"/>
                <a:t>Innovating for sustainable care through </a:t>
              </a:r>
              <a:endParaRPr lang="en-IN" sz="1100" dirty="0" smtClean="0"/>
            </a:p>
            <a:p>
              <a:pPr algn="ctr"/>
              <a:r>
                <a:rPr lang="en-IN" sz="1100" dirty="0" smtClean="0"/>
                <a:t>annuity </a:t>
              </a:r>
              <a:r>
                <a:rPr lang="en-IN" sz="1100" dirty="0"/>
                <a:t>based health cards with </a:t>
              </a:r>
              <a:endParaRPr lang="en-IN" sz="1100" dirty="0" smtClean="0"/>
            </a:p>
            <a:p>
              <a:pPr algn="ctr"/>
              <a:r>
                <a:rPr lang="en-IN" sz="1100" dirty="0" smtClean="0"/>
                <a:t>more </a:t>
              </a:r>
              <a:r>
                <a:rPr lang="en-IN" sz="1100" dirty="0"/>
                <a:t>than </a:t>
              </a:r>
              <a:r>
                <a:rPr lang="en-IN" sz="1100" dirty="0" smtClean="0"/>
                <a:t>4500 </a:t>
              </a:r>
              <a:r>
                <a:rPr lang="en-IN" sz="1100" dirty="0"/>
                <a:t>cards distributed 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33350" y="6042026"/>
            <a:ext cx="9726267" cy="58764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353800" y="6042026"/>
            <a:ext cx="714375" cy="5876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09" y="5882225"/>
            <a:ext cx="914398" cy="91439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286069A-7771-4B34-817E-D6CE12F959CF}"/>
              </a:ext>
            </a:extLst>
          </p:cNvPr>
          <p:cNvCxnSpPr/>
          <p:nvPr/>
        </p:nvCxnSpPr>
        <p:spPr>
          <a:xfrm>
            <a:off x="1069379" y="259123"/>
            <a:ext cx="105156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62B7E0-BE41-4009-8C56-9D5121629930}"/>
              </a:ext>
            </a:extLst>
          </p:cNvPr>
          <p:cNvCxnSpPr/>
          <p:nvPr/>
        </p:nvCxnSpPr>
        <p:spPr>
          <a:xfrm>
            <a:off x="1069379" y="983023"/>
            <a:ext cx="105156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8212B69-A6D5-4528-9CFD-833650BF2E7E}"/>
              </a:ext>
            </a:extLst>
          </p:cNvPr>
          <p:cNvSpPr/>
          <p:nvPr/>
        </p:nvSpPr>
        <p:spPr>
          <a:xfrm>
            <a:off x="295041" y="259123"/>
            <a:ext cx="704850" cy="7239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45">
            <a:extLst>
              <a:ext uri="{FF2B5EF4-FFF2-40B4-BE49-F238E27FC236}">
                <a16:creationId xmlns:a16="http://schemas.microsoft.com/office/drawing/2014/main" id="{BF7434AD-67EC-4F28-9636-7BFC7A7846F4}"/>
              </a:ext>
            </a:extLst>
          </p:cNvPr>
          <p:cNvSpPr txBox="1"/>
          <p:nvPr/>
        </p:nvSpPr>
        <p:spPr>
          <a:xfrm>
            <a:off x="1095141" y="297907"/>
            <a:ext cx="2476447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SG" sz="3600" b="1" dirty="0" smtClean="0"/>
              <a:t>About iKure</a:t>
            </a:r>
            <a:endParaRPr lang="en-SG" sz="3600" b="1" dirty="0"/>
          </a:p>
        </p:txBody>
      </p:sp>
    </p:spTree>
    <p:extLst>
      <p:ext uri="{BB962C8B-B14F-4D97-AF65-F5344CB8AC3E}">
        <p14:creationId xmlns:p14="http://schemas.microsoft.com/office/powerpoint/2010/main" val="198082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6970444" y="4031489"/>
            <a:ext cx="2562129" cy="1443130"/>
          </a:xfrm>
          <a:prstGeom prst="rect">
            <a:avLst/>
          </a:prstGeom>
          <a:solidFill>
            <a:srgbClr val="EBF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Skilled and Dedicated Team of experts from different Domain working together.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878535" y="4031489"/>
            <a:ext cx="2562129" cy="1443130"/>
          </a:xfrm>
          <a:prstGeom prst="rect">
            <a:avLst/>
          </a:prstGeom>
          <a:solidFill>
            <a:srgbClr val="FD7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Strong impact assessment framework design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72525" y="1879232"/>
            <a:ext cx="2562129" cy="144313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</a:rPr>
              <a:t>Expertise in designing of Baseline Framework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D0EC23-1E7A-4E16-A9C2-C0315378C130}"/>
              </a:ext>
            </a:extLst>
          </p:cNvPr>
          <p:cNvSpPr/>
          <p:nvPr/>
        </p:nvSpPr>
        <p:spPr>
          <a:xfrm>
            <a:off x="133350" y="6042026"/>
            <a:ext cx="9726267" cy="58764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E44C1F-DFCD-45FF-9F4A-7606241F3D9D}"/>
              </a:ext>
            </a:extLst>
          </p:cNvPr>
          <p:cNvSpPr/>
          <p:nvPr/>
        </p:nvSpPr>
        <p:spPr>
          <a:xfrm>
            <a:off x="11353800" y="6042026"/>
            <a:ext cx="714375" cy="5876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422F63-33FD-4C6A-B3C7-0677B35404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09" y="5882225"/>
            <a:ext cx="914398" cy="9143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8745" y="591679"/>
            <a:ext cx="704643" cy="7236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18845" y="591679"/>
            <a:ext cx="10512508" cy="1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8845" y="1343297"/>
            <a:ext cx="10512508" cy="1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918845" y="696868"/>
            <a:ext cx="10515600" cy="523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+mn-lt"/>
              </a:rPr>
              <a:t>Why iKure ? </a:t>
            </a:r>
            <a:endParaRPr lang="en-US" sz="320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5943" y="5512893"/>
            <a:ext cx="3307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*</a:t>
            </a:r>
            <a:r>
              <a:rPr lang="en-US" sz="1400" dirty="0" smtClean="0"/>
              <a:t>Design </a:t>
            </a:r>
            <a:r>
              <a:rPr lang="en-US" sz="1400" dirty="0"/>
              <a:t>certified by University of </a:t>
            </a:r>
            <a:r>
              <a:rPr lang="en-US" sz="1400" dirty="0" smtClean="0"/>
              <a:t>Michigan</a:t>
            </a:r>
            <a:endParaRPr lang="en-US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091" y="1789326"/>
            <a:ext cx="772376" cy="1675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2674" y="1789326"/>
            <a:ext cx="772376" cy="16759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3265" y="3941583"/>
            <a:ext cx="772376" cy="16759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2604" y="3941583"/>
            <a:ext cx="772376" cy="16759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7476" y="2029274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/>
              <a:t>01</a:t>
            </a:r>
            <a:endParaRPr lang="en-IN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308138" y="2029274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/>
              <a:t>02</a:t>
            </a:r>
            <a:endParaRPr lang="en-IN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145650" y="417693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/>
              <a:t>04</a:t>
            </a:r>
            <a:endParaRPr lang="en-IN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198068" y="417693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/>
              <a:t>05</a:t>
            </a:r>
            <a:endParaRPr lang="en-IN" sz="3200" b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687" y="1789326"/>
            <a:ext cx="772376" cy="167595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869223" y="1879232"/>
            <a:ext cx="2562129" cy="1443130"/>
          </a:xfrm>
          <a:prstGeom prst="rect">
            <a:avLst/>
          </a:prstGeom>
          <a:solidFill>
            <a:srgbClr val="FCA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Implemented Child health screening framework to identify early symptoms and patterns associated with developmental delays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31151" y="2029274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/>
              <a:t>03</a:t>
            </a:r>
            <a:endParaRPr lang="en-IN" sz="3200" b="1" dirty="0"/>
          </a:p>
        </p:txBody>
      </p:sp>
      <p:sp>
        <p:nvSpPr>
          <p:cNvPr id="28" name="Rectangle 27"/>
          <p:cNvSpPr/>
          <p:nvPr/>
        </p:nvSpPr>
        <p:spPr>
          <a:xfrm>
            <a:off x="5046210" y="1879232"/>
            <a:ext cx="2562129" cy="1443130"/>
          </a:xfrm>
          <a:prstGeom prst="rect">
            <a:avLst/>
          </a:prstGeom>
          <a:solidFill>
            <a:srgbClr val="FFE1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Experience in successful implementation and design of Methodical ANC framework</a:t>
            </a:r>
            <a:r>
              <a:rPr lang="en-US" sz="1200" dirty="0">
                <a:solidFill>
                  <a:srgbClr val="FF0000"/>
                </a:solidFill>
              </a:rPr>
              <a:t>*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(monitoring and routine assessment) </a:t>
            </a:r>
          </a:p>
        </p:txBody>
      </p:sp>
    </p:spTree>
    <p:extLst>
      <p:ext uri="{BB962C8B-B14F-4D97-AF65-F5344CB8AC3E}">
        <p14:creationId xmlns:p14="http://schemas.microsoft.com/office/powerpoint/2010/main" val="264262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5507" y="6042026"/>
            <a:ext cx="9722750" cy="58764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351901" y="6042026"/>
            <a:ext cx="714117" cy="587646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n-US"/>
          </a:p>
        </p:txBody>
      </p:sp>
      <p:sp>
        <p:nvSpPr>
          <p:cNvPr id="34" name="Title 6"/>
          <p:cNvSpPr>
            <a:spLocks noGrp="1"/>
          </p:cNvSpPr>
          <p:nvPr>
            <p:ph type="title"/>
          </p:nvPr>
        </p:nvSpPr>
        <p:spPr>
          <a:xfrm>
            <a:off x="935316" y="655557"/>
            <a:ext cx="10511798" cy="664719"/>
          </a:xfrm>
        </p:spPr>
        <p:txBody>
          <a:bodyPr>
            <a:normAutofit/>
          </a:bodyPr>
          <a:lstStyle/>
          <a:p>
            <a:pPr algn="l"/>
            <a:r>
              <a:rPr lang="en-IN" altLang="en-US" sz="3199" b="1" dirty="0">
                <a:latin typeface="+mn-lt"/>
              </a:rPr>
              <a:t>iKure’s Milestones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045" y="5882225"/>
            <a:ext cx="914068" cy="914398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935317" y="620413"/>
            <a:ext cx="10511798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35317" y="1344052"/>
            <a:ext cx="10511798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35506" y="620413"/>
            <a:ext cx="704595" cy="7236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87803" y="2340528"/>
            <a:ext cx="2599284" cy="2599284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15AAE2"/>
              </a:gs>
            </a:gsLst>
            <a:lin ang="15600000" scaled="0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1083AC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599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5.5M</a:t>
            </a:r>
          </a:p>
          <a:p>
            <a:pPr algn="ctr"/>
            <a:r>
              <a:rPr lang="en-IN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Population Served</a:t>
            </a:r>
            <a:endParaRPr lang="en-IN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9307006" y="2313839"/>
            <a:ext cx="2598598" cy="2598598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1F80C4"/>
              </a:gs>
            </a:gsLst>
            <a:lin ang="15600000" scaled="0"/>
          </a:gradFill>
          <a:ln w="25400">
            <a:gradFill>
              <a:gsLst>
                <a:gs pos="0">
                  <a:srgbClr val="FFFFFF"/>
                </a:gs>
                <a:gs pos="100000">
                  <a:srgbClr val="11486D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599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40,000</a:t>
            </a:r>
          </a:p>
          <a:p>
            <a:pPr algn="ctr"/>
            <a:r>
              <a:rPr lang="en-IN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Health card Beneficiaries</a:t>
            </a:r>
          </a:p>
        </p:txBody>
      </p:sp>
      <p:sp>
        <p:nvSpPr>
          <p:cNvPr id="45" name="Oval 44"/>
          <p:cNvSpPr/>
          <p:nvPr/>
        </p:nvSpPr>
        <p:spPr>
          <a:xfrm>
            <a:off x="3427995" y="2340528"/>
            <a:ext cx="2598598" cy="2598598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35BC9D"/>
              </a:gs>
            </a:gsLst>
            <a:lin ang="15600000" scaled="0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5836D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599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2,300</a:t>
            </a:r>
            <a:r>
              <a:rPr lang="en-IN" sz="3199" dirty="0"/>
              <a:t> </a:t>
            </a:r>
            <a:r>
              <a:rPr lang="en-IN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Villages </a:t>
            </a:r>
          </a:p>
          <a:p>
            <a:pPr algn="ctr"/>
            <a:r>
              <a:rPr lang="en-IN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Covered</a:t>
            </a:r>
          </a:p>
        </p:txBody>
      </p:sp>
      <p:sp>
        <p:nvSpPr>
          <p:cNvPr id="46" name="Oval 45"/>
          <p:cNvSpPr/>
          <p:nvPr/>
        </p:nvSpPr>
        <p:spPr>
          <a:xfrm>
            <a:off x="6367500" y="2340528"/>
            <a:ext cx="2598598" cy="2598598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4BC5D4"/>
              </a:gs>
            </a:gsLst>
            <a:lin ang="15600000" scaled="0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07C8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599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330</a:t>
            </a:r>
            <a:r>
              <a:rPr lang="en-IN" sz="4799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ctr"/>
            <a:r>
              <a:rPr lang="en-IN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CHW </a:t>
            </a:r>
          </a:p>
          <a:p>
            <a:pPr algn="ctr"/>
            <a:r>
              <a:rPr lang="en-IN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Trained</a:t>
            </a:r>
            <a:endParaRPr lang="en-IN" sz="2799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6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20717" y="625015"/>
            <a:ext cx="9227328" cy="716236"/>
          </a:xfrm>
        </p:spPr>
        <p:txBody>
          <a:bodyPr>
            <a:normAutofit/>
          </a:bodyPr>
          <a:lstStyle/>
          <a:p>
            <a:pPr algn="l"/>
            <a:r>
              <a:rPr lang="en-US" sz="3199" b="1" dirty="0" smtClean="0">
                <a:latin typeface="+mn-lt"/>
              </a:rPr>
              <a:t>Current </a:t>
            </a:r>
            <a:r>
              <a:rPr lang="en-US" sz="3199" b="1" dirty="0">
                <a:latin typeface="+mn-lt"/>
              </a:rPr>
              <a:t>Offerings </a:t>
            </a:r>
            <a:r>
              <a:rPr lang="en-US" sz="3199" b="1" dirty="0" smtClean="0">
                <a:latin typeface="+mn-lt"/>
              </a:rPr>
              <a:t>at our Tech Enabled Clinic</a:t>
            </a:r>
            <a:endParaRPr lang="en-US" sz="3199" b="1" dirty="0">
              <a:latin typeface="+mn-lt"/>
            </a:endParaRPr>
          </a:p>
        </p:txBody>
      </p:sp>
      <p:pic>
        <p:nvPicPr>
          <p:cNvPr id="2" name="Picture 1" descr="no-video-banner-thum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81" y="2429100"/>
            <a:ext cx="1442198" cy="1337310"/>
          </a:xfrm>
          <a:prstGeom prst="rect">
            <a:avLst/>
          </a:prstGeom>
        </p:spPr>
      </p:pic>
      <p:pic>
        <p:nvPicPr>
          <p:cNvPr id="3" name="Picture 2" descr="syrin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827" y="3820384"/>
            <a:ext cx="1189560" cy="1189991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00576" y="3969195"/>
            <a:ext cx="1873842" cy="74104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5180000" scaled="0"/>
          </a:gradFill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sym typeface="+mn-ea"/>
              </a:rPr>
              <a:t>Telemedicine Service</a:t>
            </a:r>
          </a:p>
        </p:txBody>
      </p:sp>
      <p:pic>
        <p:nvPicPr>
          <p:cNvPr id="20" name="Picture 19" descr="1621a19b48bb63e7dd61873824b0c4ee-medicine-bottle-icon-by-vexel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96386" y="2565911"/>
            <a:ext cx="1048640" cy="1049020"/>
          </a:xfrm>
          <a:prstGeom prst="rect">
            <a:avLst/>
          </a:prstGeom>
        </p:spPr>
      </p:pic>
      <p:pic>
        <p:nvPicPr>
          <p:cNvPr id="21" name="Picture 20" descr="breastfeeding160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56829" y="3665017"/>
            <a:ext cx="1240341" cy="1240790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2344190" y="2726915"/>
            <a:ext cx="1873842" cy="74104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5180000" scaled="0"/>
          </a:gradFill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sym typeface="+mn-ea"/>
              </a:rPr>
              <a:t>Blood Collection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sym typeface="+mn-ea"/>
              </a:rPr>
              <a:t>At your Door step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317320" y="3969195"/>
            <a:ext cx="1873842" cy="74104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5180000" scaled="0"/>
          </a:gradFill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sym typeface="+mn-ea"/>
              </a:rPr>
              <a:t>Medicines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340079" y="2709276"/>
            <a:ext cx="1873842" cy="74104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5180000" scaled="0"/>
          </a:gradFill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sym typeface="+mn-ea"/>
              </a:rPr>
              <a:t>Mother &amp; child Care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432880" y="4026329"/>
            <a:ext cx="1873842" cy="74104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5180000" scaled="0"/>
          </a:gradFill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sym typeface="+mn-ea"/>
              </a:rPr>
              <a:t>Digitized Health Card</a:t>
            </a:r>
          </a:p>
        </p:txBody>
      </p:sp>
      <p:pic>
        <p:nvPicPr>
          <p:cNvPr id="28" name="Picture 27" descr="Nurse-Icon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46567" y="3867278"/>
            <a:ext cx="944538" cy="944880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10487696" y="2714786"/>
            <a:ext cx="1522822" cy="66962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5180000" scaled="0"/>
          </a:gradFill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sym typeface="+mn-ea"/>
              </a:rPr>
              <a:t>Physical Consultation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35507" y="6042026"/>
            <a:ext cx="9722750" cy="58764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1351901" y="6042026"/>
            <a:ext cx="714117" cy="587646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045" y="5882225"/>
            <a:ext cx="914068" cy="914398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935317" y="620413"/>
            <a:ext cx="10511798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35317" y="1344052"/>
            <a:ext cx="10511798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35506" y="620413"/>
            <a:ext cx="704595" cy="7236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462963" y="2481263"/>
            <a:ext cx="1685082" cy="1135605"/>
            <a:chOff x="8462963" y="2481263"/>
            <a:chExt cx="1685082" cy="1135605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4721" y="2565911"/>
              <a:ext cx="1623324" cy="1050957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8462963" y="2481263"/>
              <a:ext cx="702468" cy="195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810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ysiotherapy-icon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53" y="2603800"/>
            <a:ext cx="1089266" cy="87153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691565" y="4043458"/>
            <a:ext cx="1873842" cy="74077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5180000" scaled="0"/>
          </a:gradFill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sym typeface="+mn-ea"/>
              </a:rPr>
              <a:t>Physiotherapy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71660" y="2947845"/>
            <a:ext cx="1873842" cy="74077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5180000" scaled="0"/>
          </a:gradFill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sym typeface="+mn-ea"/>
              </a:rPr>
              <a:t>Eye Check-up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300633" y="4043458"/>
            <a:ext cx="1873842" cy="74077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5180000" scaled="0"/>
          </a:gradFill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sym typeface="+mn-ea"/>
              </a:rPr>
              <a:t>Dental Check-up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577554" y="2947845"/>
            <a:ext cx="1873842" cy="74077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5180000" scaled="0"/>
          </a:gradFill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sym typeface="+mn-ea"/>
              </a:rPr>
              <a:t>Ambulance Services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710382" y="4043458"/>
            <a:ext cx="1873842" cy="74077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5180000" scaled="0"/>
          </a:gradFill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sym typeface="+mn-ea"/>
              </a:rPr>
              <a:t>Awareness on Govt. schemes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5507" y="6042026"/>
            <a:ext cx="9722750" cy="58764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1351901" y="6042026"/>
            <a:ext cx="714117" cy="587646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045" y="5882225"/>
            <a:ext cx="914068" cy="914398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935317" y="620413"/>
            <a:ext cx="10511798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35317" y="1344052"/>
            <a:ext cx="10511798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35506" y="620413"/>
            <a:ext cx="704595" cy="7236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3ggoscqb076114cm9495yoe1.wpengine.netdna-cdn.com/wp-content/uploads/2016/12/icon_eyeexam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992" y="3884963"/>
            <a:ext cx="1050957" cy="105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zonesudbury.kj0tx2lhp2.netdna-cdn.com/wp-content/uploads/2015/02/dental-check-up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076" y="2818968"/>
            <a:ext cx="1050957" cy="105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age.flaticon.com/icons/png/128/226/22660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325" y="3838118"/>
            <a:ext cx="1050956" cy="105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hebarbershopmarketing.com/wp-content/uploads/2017/08/brand-awareness-e15039597314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524" y="2785667"/>
            <a:ext cx="1162150" cy="105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920717" y="625015"/>
            <a:ext cx="9227328" cy="716236"/>
          </a:xfrm>
        </p:spPr>
        <p:txBody>
          <a:bodyPr>
            <a:normAutofit/>
          </a:bodyPr>
          <a:lstStyle/>
          <a:p>
            <a:pPr algn="l"/>
            <a:r>
              <a:rPr lang="en-US" sz="3199" b="1" dirty="0" smtClean="0">
                <a:latin typeface="+mn-lt"/>
              </a:rPr>
              <a:t>Current </a:t>
            </a:r>
            <a:r>
              <a:rPr lang="en-US" sz="3199" b="1" dirty="0">
                <a:latin typeface="+mn-lt"/>
              </a:rPr>
              <a:t>Offerings </a:t>
            </a:r>
            <a:r>
              <a:rPr lang="en-US" sz="3199" b="1" dirty="0" smtClean="0">
                <a:latin typeface="+mn-lt"/>
              </a:rPr>
              <a:t>at our Tech Enabled Clinic</a:t>
            </a:r>
            <a:endParaRPr lang="en-US" sz="3199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245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9"/>
          <p:cNvCxnSpPr/>
          <p:nvPr/>
        </p:nvCxnSpPr>
        <p:spPr>
          <a:xfrm>
            <a:off x="2227216" y="5118494"/>
            <a:ext cx="11332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838622" y="1488552"/>
            <a:ext cx="10656146" cy="4438739"/>
            <a:chOff x="322758" y="1608713"/>
            <a:chExt cx="11595050" cy="4829829"/>
          </a:xfrm>
        </p:grpSpPr>
        <p:grpSp>
          <p:nvGrpSpPr>
            <p:cNvPr id="4" name="Group 3"/>
            <p:cNvGrpSpPr/>
            <p:nvPr/>
          </p:nvGrpSpPr>
          <p:grpSpPr>
            <a:xfrm>
              <a:off x="322758" y="1608713"/>
              <a:ext cx="11595050" cy="4829829"/>
              <a:chOff x="838200" y="1695799"/>
              <a:chExt cx="11595050" cy="4829829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27307" y="2551694"/>
                <a:ext cx="3711766" cy="3711766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/>
              <a:srcRect r="16881"/>
              <a:stretch/>
            </p:blipFill>
            <p:spPr>
              <a:xfrm>
                <a:off x="938132" y="5186847"/>
                <a:ext cx="1311167" cy="920411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0672" y="2763157"/>
                <a:ext cx="1266880" cy="130619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01714" y="1701242"/>
                <a:ext cx="1689100" cy="850452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8200" y="1695799"/>
                <a:ext cx="1189628" cy="1192014"/>
              </a:xfrm>
              <a:prstGeom prst="rect">
                <a:avLst/>
              </a:prstGeom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1908765" y="2728205"/>
                <a:ext cx="402514" cy="404067"/>
                <a:chOff x="1404439" y="2805086"/>
                <a:chExt cx="402514" cy="404067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1404439" y="2805086"/>
                  <a:ext cx="86224" cy="90514"/>
                </a:xfrm>
                <a:prstGeom prst="line">
                  <a:avLst/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1570350" y="2968735"/>
                  <a:ext cx="86224" cy="90514"/>
                </a:xfrm>
                <a:prstGeom prst="line">
                  <a:avLst/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1720729" y="3118639"/>
                  <a:ext cx="86224" cy="90514"/>
                </a:xfrm>
                <a:prstGeom prst="line">
                  <a:avLst/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" name="Straight Connector 12"/>
              <p:cNvCxnSpPr/>
              <p:nvPr/>
            </p:nvCxnSpPr>
            <p:spPr>
              <a:xfrm>
                <a:off x="3004112" y="4135550"/>
                <a:ext cx="0" cy="371253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225055" y="2064168"/>
                <a:ext cx="2633149" cy="0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004112" y="2097619"/>
                <a:ext cx="0" cy="215775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8075510" y="2728205"/>
                <a:ext cx="615359" cy="284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100" b="1" dirty="0"/>
                  <a:t>Admin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636394" y="5012716"/>
                <a:ext cx="96071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100" b="1" dirty="0"/>
                  <a:t>Patient Details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9041983" y="4667718"/>
                <a:ext cx="119709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100" b="1" dirty="0"/>
                  <a:t>Dashboard</a:t>
                </a:r>
              </a:p>
              <a:p>
                <a:pPr algn="ctr"/>
                <a:r>
                  <a:rPr lang="en-IN" sz="1100" b="1" dirty="0"/>
                  <a:t>&amp;</a:t>
                </a:r>
              </a:p>
              <a:p>
                <a:pPr algn="ctr"/>
                <a:r>
                  <a:rPr lang="en-IN" sz="1100" b="1" dirty="0"/>
                  <a:t>MIS Reports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881351" y="5875166"/>
                <a:ext cx="100367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100" b="1" dirty="0"/>
                  <a:t>GPS tracking &amp; monitoring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568784" y="2064168"/>
                <a:ext cx="5549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N" sz="1200" b="1" dirty="0"/>
                  <a:t>Cloud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64105" y="2937111"/>
                <a:ext cx="9378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N" sz="1200" b="1" dirty="0"/>
                  <a:t>Health Card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241503" y="6218793"/>
                <a:ext cx="7044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N" sz="1200" b="1" dirty="0"/>
                  <a:t>Patients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6839404" y="2255408"/>
                <a:ext cx="792480" cy="413769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5" name="Isosceles Triangle 24"/>
              <p:cNvSpPr/>
              <p:nvPr/>
            </p:nvSpPr>
            <p:spPr>
              <a:xfrm rot="5400000">
                <a:off x="4781104" y="1997420"/>
                <a:ext cx="144040" cy="12506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 rot="5400000">
                <a:off x="2214592" y="2000595"/>
                <a:ext cx="144040" cy="12506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 rot="6943560">
                <a:off x="7559864" y="2608604"/>
                <a:ext cx="144040" cy="12506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 rot="7200937">
                <a:off x="6820913" y="2212203"/>
                <a:ext cx="144040" cy="12506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2932092" y="4362703"/>
                <a:ext cx="144040" cy="12506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2932092" y="4098857"/>
                <a:ext cx="144040" cy="12506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2932092" y="2235462"/>
                <a:ext cx="144040" cy="12506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32" name="Isosceles Triangle 31"/>
              <p:cNvSpPr/>
              <p:nvPr/>
            </p:nvSpPr>
            <p:spPr>
              <a:xfrm rot="18900000">
                <a:off x="2214590" y="3043251"/>
                <a:ext cx="144040" cy="122747"/>
              </a:xfrm>
              <a:prstGeom prst="triangl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 rot="18900000">
                <a:off x="1845608" y="2676759"/>
                <a:ext cx="144040" cy="122747"/>
              </a:xfrm>
              <a:prstGeom prst="triangl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10483025" y="3537679"/>
                <a:ext cx="1950225" cy="1601403"/>
              </a:xfrm>
              <a:prstGeom prst="roundRect">
                <a:avLst/>
              </a:prstGeom>
              <a:solidFill>
                <a:srgbClr val="ED62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85721" indent="-285721">
                  <a:buFont typeface="Wingdings" panose="05000000000000000000" pitchFamily="2" charset="2"/>
                  <a:buChar char="§"/>
                </a:pPr>
                <a:r>
                  <a:rPr lang="en-IN" sz="1200" b="1" dirty="0"/>
                  <a:t>Complete Patient details</a:t>
                </a:r>
              </a:p>
              <a:p>
                <a:pPr marL="285721" indent="-285721">
                  <a:buFont typeface="Wingdings" panose="05000000000000000000" pitchFamily="2" charset="2"/>
                  <a:buChar char="§"/>
                </a:pPr>
                <a:r>
                  <a:rPr lang="en-IN" sz="1200" b="1" dirty="0"/>
                  <a:t>GPS tracking &amp; monitoring</a:t>
                </a:r>
              </a:p>
              <a:p>
                <a:pPr marL="285721" indent="-285721">
                  <a:buFont typeface="Wingdings" panose="05000000000000000000" pitchFamily="2" charset="2"/>
                  <a:buChar char="§"/>
                </a:pPr>
                <a:r>
                  <a:rPr lang="en-IN" sz="1200" b="1" dirty="0"/>
                  <a:t>Dashboard &amp; MIS report</a:t>
                </a:r>
              </a:p>
              <a:p>
                <a:pPr marL="285721" indent="-285721">
                  <a:buFont typeface="Wingdings" panose="05000000000000000000" pitchFamily="2" charset="2"/>
                  <a:buChar char="§"/>
                </a:pPr>
                <a:r>
                  <a:rPr lang="en-IN" sz="1200" b="1" dirty="0"/>
                  <a:t>Comparative Graphs</a:t>
                </a:r>
              </a:p>
            </p:txBody>
          </p:sp>
          <p:sp>
            <p:nvSpPr>
              <p:cNvPr id="97" name="Isosceles Triangle 96"/>
              <p:cNvSpPr/>
              <p:nvPr/>
            </p:nvSpPr>
            <p:spPr>
              <a:xfrm rot="16200000">
                <a:off x="2339152" y="5584524"/>
                <a:ext cx="144039" cy="12506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169" name="Isosceles Triangle 168"/>
              <p:cNvSpPr/>
              <p:nvPr/>
            </p:nvSpPr>
            <p:spPr>
              <a:xfrm rot="16200000">
                <a:off x="3460250" y="5584525"/>
                <a:ext cx="144039" cy="12506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170" name="Isosceles Triangle 169"/>
              <p:cNvSpPr/>
              <p:nvPr/>
            </p:nvSpPr>
            <p:spPr>
              <a:xfrm rot="18900000">
                <a:off x="3481012" y="4890983"/>
                <a:ext cx="144040" cy="12506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171" name="Isosceles Triangle 170"/>
              <p:cNvSpPr/>
              <p:nvPr/>
            </p:nvSpPr>
            <p:spPr>
              <a:xfrm rot="3600000">
                <a:off x="2267222" y="4905271"/>
                <a:ext cx="144039" cy="12506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3592977" y="6224223"/>
                <a:ext cx="548041" cy="301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N" sz="1200" b="1" dirty="0"/>
                  <a:t>CHW</a:t>
                </a:r>
              </a:p>
            </p:txBody>
          </p:sp>
        </p:grpSp>
        <p:sp>
          <p:nvSpPr>
            <p:cNvPr id="5" name="Curved Down Arrow 4"/>
            <p:cNvSpPr/>
            <p:nvPr/>
          </p:nvSpPr>
          <p:spPr>
            <a:xfrm rot="1029240">
              <a:off x="9461049" y="2463469"/>
              <a:ext cx="1718521" cy="731520"/>
            </a:xfrm>
            <a:prstGeom prst="curved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33350" y="619397"/>
            <a:ext cx="704850" cy="7239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933450" y="619397"/>
            <a:ext cx="105156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33450" y="1343297"/>
            <a:ext cx="105156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Technology Flow Diagram - CHW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33333" y="6043425"/>
            <a:ext cx="9725001" cy="58778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1352324" y="6043425"/>
            <a:ext cx="714282" cy="58778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189" y="5883587"/>
            <a:ext cx="914280" cy="91461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582748" y="2147712"/>
            <a:ext cx="529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Clinic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2" r="38242"/>
          <a:stretch/>
        </p:blipFill>
        <p:spPr>
          <a:xfrm>
            <a:off x="3430152" y="4539765"/>
            <a:ext cx="359666" cy="1156270"/>
          </a:xfrm>
          <a:prstGeom prst="rect">
            <a:avLst/>
          </a:prstGeom>
        </p:spPr>
      </p:pic>
      <p:cxnSp>
        <p:nvCxnSpPr>
          <p:cNvPr id="51" name="Straight Connector 50"/>
          <p:cNvCxnSpPr/>
          <p:nvPr/>
        </p:nvCxnSpPr>
        <p:spPr>
          <a:xfrm flipV="1">
            <a:off x="2152798" y="4123789"/>
            <a:ext cx="567661" cy="41309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2919146" y="4130789"/>
            <a:ext cx="492152" cy="40609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69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88" t="20411" r="20652" b="53941"/>
          <a:stretch/>
        </p:blipFill>
        <p:spPr>
          <a:xfrm>
            <a:off x="933450" y="1933438"/>
            <a:ext cx="556908" cy="103532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933450" y="619397"/>
            <a:ext cx="105156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33450" y="1343297"/>
            <a:ext cx="105156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33350" y="619397"/>
            <a:ext cx="704850" cy="7239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3350" y="6042026"/>
            <a:ext cx="9726267" cy="58764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353800" y="6042026"/>
            <a:ext cx="714375" cy="5876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09" y="5882225"/>
            <a:ext cx="914398" cy="914398"/>
          </a:xfrm>
          <a:prstGeom prst="rect">
            <a:avLst/>
          </a:prstGeom>
        </p:spPr>
      </p:pic>
      <p:sp>
        <p:nvSpPr>
          <p:cNvPr id="11" name="Text Box 45"/>
          <p:cNvSpPr txBox="1"/>
          <p:nvPr/>
        </p:nvSpPr>
        <p:spPr>
          <a:xfrm>
            <a:off x="933450" y="658181"/>
            <a:ext cx="9432134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IN" altLang="en-US" sz="3600" b="1" dirty="0" smtClean="0"/>
              <a:t>Transformation of CHW: Adoption of Technology</a:t>
            </a:r>
            <a:endParaRPr lang="en-IN" altLang="en-US" sz="3600" b="1" dirty="0"/>
          </a:p>
        </p:txBody>
      </p:sp>
      <p:sp>
        <p:nvSpPr>
          <p:cNvPr id="13" name="Oval 12"/>
          <p:cNvSpPr/>
          <p:nvPr/>
        </p:nvSpPr>
        <p:spPr>
          <a:xfrm>
            <a:off x="1395132" y="1553051"/>
            <a:ext cx="450029" cy="442913"/>
          </a:xfrm>
          <a:prstGeom prst="ellipse">
            <a:avLst/>
          </a:prstGeom>
          <a:solidFill>
            <a:srgbClr val="C0BA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71" y="1628776"/>
            <a:ext cx="275936" cy="294044"/>
          </a:xfrm>
          <a:prstGeom prst="rect">
            <a:avLst/>
          </a:prstGeom>
        </p:spPr>
      </p:pic>
      <p:sp>
        <p:nvSpPr>
          <p:cNvPr id="15" name="Block Arc 14"/>
          <p:cNvSpPr/>
          <p:nvPr/>
        </p:nvSpPr>
        <p:spPr>
          <a:xfrm rot="9900000">
            <a:off x="1435447" y="1990511"/>
            <a:ext cx="225770" cy="225770"/>
          </a:xfrm>
          <a:prstGeom prst="blockArc">
            <a:avLst/>
          </a:prstGeom>
          <a:solidFill>
            <a:srgbClr val="C0BA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6" name="Right Triangle 15"/>
          <p:cNvSpPr/>
          <p:nvPr/>
        </p:nvSpPr>
        <p:spPr>
          <a:xfrm rot="13500000" flipH="1">
            <a:off x="1579820" y="2050374"/>
            <a:ext cx="106044" cy="106044"/>
          </a:xfrm>
          <a:prstGeom prst="rtTriangle">
            <a:avLst/>
          </a:prstGeom>
          <a:solidFill>
            <a:srgbClr val="C0BA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88" t="20411" r="20652" b="53941"/>
          <a:stretch/>
        </p:blipFill>
        <p:spPr>
          <a:xfrm>
            <a:off x="4482627" y="1933438"/>
            <a:ext cx="556908" cy="1035324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4944309" y="1553051"/>
            <a:ext cx="442913" cy="442913"/>
          </a:xfrm>
          <a:prstGeom prst="ellipse">
            <a:avLst/>
          </a:prstGeom>
          <a:solidFill>
            <a:srgbClr val="C0BA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548" y="1628776"/>
            <a:ext cx="275936" cy="294044"/>
          </a:xfrm>
          <a:prstGeom prst="rect">
            <a:avLst/>
          </a:prstGeom>
        </p:spPr>
      </p:pic>
      <p:sp>
        <p:nvSpPr>
          <p:cNvPr id="20" name="Block Arc 19"/>
          <p:cNvSpPr/>
          <p:nvPr/>
        </p:nvSpPr>
        <p:spPr>
          <a:xfrm rot="9900000">
            <a:off x="4984624" y="1990511"/>
            <a:ext cx="225770" cy="225770"/>
          </a:xfrm>
          <a:prstGeom prst="blockArc">
            <a:avLst/>
          </a:prstGeom>
          <a:solidFill>
            <a:srgbClr val="C0BA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1" name="Right Triangle 20"/>
          <p:cNvSpPr/>
          <p:nvPr/>
        </p:nvSpPr>
        <p:spPr>
          <a:xfrm rot="13500000" flipH="1">
            <a:off x="5128997" y="2050374"/>
            <a:ext cx="106044" cy="106044"/>
          </a:xfrm>
          <a:prstGeom prst="rtTriangle">
            <a:avLst/>
          </a:prstGeom>
          <a:solidFill>
            <a:srgbClr val="C0BA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88" t="20411" r="20652" b="53941"/>
          <a:stretch/>
        </p:blipFill>
        <p:spPr>
          <a:xfrm>
            <a:off x="5848904" y="1933438"/>
            <a:ext cx="556908" cy="1035324"/>
          </a:xfrm>
          <a:prstGeom prst="rect">
            <a:avLst/>
          </a:prstGeom>
        </p:spPr>
      </p:pic>
      <p:sp>
        <p:nvSpPr>
          <p:cNvPr id="23" name="Block Arc 22"/>
          <p:cNvSpPr/>
          <p:nvPr/>
        </p:nvSpPr>
        <p:spPr>
          <a:xfrm rot="9900000">
            <a:off x="6350901" y="1990511"/>
            <a:ext cx="225770" cy="225770"/>
          </a:xfrm>
          <a:prstGeom prst="blockArc">
            <a:avLst/>
          </a:prstGeom>
          <a:solidFill>
            <a:srgbClr val="AAB6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4" name="Right Triangle 23"/>
          <p:cNvSpPr/>
          <p:nvPr/>
        </p:nvSpPr>
        <p:spPr>
          <a:xfrm rot="13500000" flipH="1">
            <a:off x="6495274" y="2050374"/>
            <a:ext cx="106044" cy="106044"/>
          </a:xfrm>
          <a:prstGeom prst="rtTriangle">
            <a:avLst/>
          </a:prstGeom>
          <a:solidFill>
            <a:srgbClr val="AAB6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Oval 24"/>
          <p:cNvSpPr/>
          <p:nvPr/>
        </p:nvSpPr>
        <p:spPr>
          <a:xfrm>
            <a:off x="6326839" y="1553051"/>
            <a:ext cx="442913" cy="442913"/>
          </a:xfrm>
          <a:prstGeom prst="ellipse">
            <a:avLst/>
          </a:prstGeom>
          <a:solidFill>
            <a:srgbClr val="AAB6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4046">
            <a:off x="6302399" y="1514329"/>
            <a:ext cx="491790" cy="49179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88" t="20411" r="20652" b="53941"/>
          <a:stretch/>
        </p:blipFill>
        <p:spPr>
          <a:xfrm>
            <a:off x="7078668" y="1933438"/>
            <a:ext cx="556908" cy="1035324"/>
          </a:xfrm>
          <a:prstGeom prst="rect">
            <a:avLst/>
          </a:prstGeom>
        </p:spPr>
      </p:pic>
      <p:sp>
        <p:nvSpPr>
          <p:cNvPr id="29" name="Block Arc 28"/>
          <p:cNvSpPr/>
          <p:nvPr/>
        </p:nvSpPr>
        <p:spPr>
          <a:xfrm rot="9900000">
            <a:off x="7584434" y="1990511"/>
            <a:ext cx="225770" cy="225770"/>
          </a:xfrm>
          <a:prstGeom prst="blockArc">
            <a:avLst/>
          </a:prstGeom>
          <a:solidFill>
            <a:srgbClr val="9E906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0" name="Right Triangle 29"/>
          <p:cNvSpPr/>
          <p:nvPr/>
        </p:nvSpPr>
        <p:spPr>
          <a:xfrm rot="13500000" flipH="1">
            <a:off x="7728807" y="2050374"/>
            <a:ext cx="106044" cy="106044"/>
          </a:xfrm>
          <a:prstGeom prst="rtTriangle">
            <a:avLst/>
          </a:prstGeom>
          <a:solidFill>
            <a:srgbClr val="9E906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Oval 32"/>
          <p:cNvSpPr/>
          <p:nvPr/>
        </p:nvSpPr>
        <p:spPr>
          <a:xfrm>
            <a:off x="7561485" y="1553051"/>
            <a:ext cx="442913" cy="442913"/>
          </a:xfrm>
          <a:prstGeom prst="ellipse">
            <a:avLst/>
          </a:prstGeom>
          <a:solidFill>
            <a:srgbClr val="9E906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2101">
            <a:off x="7664670" y="1639808"/>
            <a:ext cx="269398" cy="269398"/>
          </a:xfrm>
          <a:prstGeom prst="rect">
            <a:avLst/>
          </a:prstGeom>
        </p:spPr>
      </p:pic>
      <p:sp>
        <p:nvSpPr>
          <p:cNvPr id="36" name="Chevron 35"/>
          <p:cNvSpPr/>
          <p:nvPr/>
        </p:nvSpPr>
        <p:spPr>
          <a:xfrm>
            <a:off x="1804912" y="2354570"/>
            <a:ext cx="330220" cy="330220"/>
          </a:xfrm>
          <a:prstGeom prst="chevron">
            <a:avLst/>
          </a:prstGeom>
          <a:solidFill>
            <a:srgbClr val="B14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7" name="Chevron 36"/>
          <p:cNvSpPr/>
          <p:nvPr/>
        </p:nvSpPr>
        <p:spPr>
          <a:xfrm>
            <a:off x="2245436" y="2354570"/>
            <a:ext cx="330220" cy="330220"/>
          </a:xfrm>
          <a:prstGeom prst="chevron">
            <a:avLst/>
          </a:prstGeom>
          <a:solidFill>
            <a:srgbClr val="B14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8" name="Chevron 37"/>
          <p:cNvSpPr/>
          <p:nvPr/>
        </p:nvSpPr>
        <p:spPr>
          <a:xfrm>
            <a:off x="2642878" y="2354570"/>
            <a:ext cx="330220" cy="330220"/>
          </a:xfrm>
          <a:prstGeom prst="chevron">
            <a:avLst/>
          </a:prstGeom>
          <a:solidFill>
            <a:srgbClr val="B14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9" name="Chevron 38"/>
          <p:cNvSpPr/>
          <p:nvPr/>
        </p:nvSpPr>
        <p:spPr>
          <a:xfrm>
            <a:off x="3040320" y="2354570"/>
            <a:ext cx="330220" cy="330220"/>
          </a:xfrm>
          <a:prstGeom prst="chevron">
            <a:avLst/>
          </a:prstGeom>
          <a:solidFill>
            <a:srgbClr val="B14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40" name="Chevron 39"/>
          <p:cNvSpPr/>
          <p:nvPr/>
        </p:nvSpPr>
        <p:spPr>
          <a:xfrm>
            <a:off x="3437450" y="2354570"/>
            <a:ext cx="330220" cy="330220"/>
          </a:xfrm>
          <a:prstGeom prst="chevron">
            <a:avLst/>
          </a:prstGeom>
          <a:solidFill>
            <a:srgbClr val="B14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41" name="Chevron 40"/>
          <p:cNvSpPr/>
          <p:nvPr/>
        </p:nvSpPr>
        <p:spPr>
          <a:xfrm>
            <a:off x="3834580" y="2354570"/>
            <a:ext cx="330220" cy="330220"/>
          </a:xfrm>
          <a:prstGeom prst="chevron">
            <a:avLst/>
          </a:prstGeom>
          <a:solidFill>
            <a:srgbClr val="B14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8537623" y="1598070"/>
            <a:ext cx="3223772" cy="15194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6" name="Rectangle 45"/>
          <p:cNvSpPr/>
          <p:nvPr/>
        </p:nvSpPr>
        <p:spPr>
          <a:xfrm>
            <a:off x="923925" y="2910706"/>
            <a:ext cx="6763869" cy="136388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993775" y="2915963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1111250" y="2915963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228808" y="2915963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351778" y="2925488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469253" y="2925488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586811" y="2925488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695823" y="2915963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1813298" y="2915963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930856" y="2915963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2053826" y="2925488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171301" y="2925488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2288859" y="2925488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2406851" y="2915963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2524326" y="2915963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641884" y="2915963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2764854" y="2925488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2882329" y="2925488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2999887" y="2925488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105380" y="2915963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3222855" y="2915963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3340413" y="2915963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463383" y="2925488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3580858" y="2925488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3698416" y="2925488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3807428" y="2915963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3924903" y="2915963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4042461" y="2915963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4165431" y="2925488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4282906" y="2925488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4400464" y="2925488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4518456" y="2915963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4635931" y="2915963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4753489" y="2915963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4876459" y="2925488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4993934" y="2925488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5111492" y="2925488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5238439" y="2915963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361409" y="2925488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5478884" y="2925488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5596442" y="2925488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5714434" y="2915963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5831909" y="2915963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5949467" y="2915963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6072437" y="2925488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6189912" y="2925488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6307470" y="2925488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6412963" y="2915963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6530438" y="2915963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6647996" y="2915963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6770966" y="2925488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6888441" y="2925488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7005999" y="2925488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7115011" y="2915963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7232486" y="2915963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7350044" y="2915963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7473014" y="2925488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7590489" y="2925488"/>
            <a:ext cx="66675" cy="121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9627037" y="1613647"/>
            <a:ext cx="998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/>
              <a:t>Learnings</a:t>
            </a:r>
          </a:p>
        </p:txBody>
      </p:sp>
      <p:cxnSp>
        <p:nvCxnSpPr>
          <p:cNvPr id="116" name="Straight Connector 115"/>
          <p:cNvCxnSpPr/>
          <p:nvPr/>
        </p:nvCxnSpPr>
        <p:spPr>
          <a:xfrm>
            <a:off x="9398823" y="1889837"/>
            <a:ext cx="14554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8350068" y="3120210"/>
            <a:ext cx="3566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8526295" y="1538143"/>
            <a:ext cx="0" cy="17878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11761395" y="1538143"/>
            <a:ext cx="0" cy="17878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8686800" y="1842247"/>
            <a:ext cx="3146612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IN" sz="1050" dirty="0" smtClean="0"/>
              <a:t>Effective management of healthcare </a:t>
            </a:r>
          </a:p>
          <a:p>
            <a:r>
              <a:rPr lang="en-IN" sz="1050" dirty="0" smtClean="0"/>
              <a:t>data </a:t>
            </a:r>
            <a:r>
              <a:rPr lang="en-IN" sz="1050" dirty="0"/>
              <a:t>using technology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IN" sz="1050" dirty="0" smtClean="0"/>
              <a:t>Real-time technology driven health </a:t>
            </a:r>
          </a:p>
          <a:p>
            <a:pPr marL="171450" indent="-171450"/>
            <a:r>
              <a:rPr lang="en-IN" sz="1050" dirty="0" smtClean="0"/>
              <a:t> intervention reduces TAT.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IN" sz="1050" dirty="0" smtClean="0"/>
              <a:t>Generating </a:t>
            </a:r>
            <a:r>
              <a:rPr lang="en-IN" sz="1050" dirty="0"/>
              <a:t>analytical </a:t>
            </a:r>
            <a:r>
              <a:rPr lang="en-IN" sz="1050" dirty="0" smtClean="0"/>
              <a:t>reports</a:t>
            </a:r>
            <a:endParaRPr lang="en-IN" sz="1050" dirty="0"/>
          </a:p>
          <a:p>
            <a:pPr marL="171450" indent="-171450">
              <a:buFont typeface="Wingdings" pitchFamily="2" charset="2"/>
              <a:buChar char="§"/>
            </a:pPr>
            <a:r>
              <a:rPr lang="en-IN" sz="1050" dirty="0"/>
              <a:t>Health worker enabled supply </a:t>
            </a:r>
            <a:r>
              <a:rPr lang="en-IN" sz="1050" dirty="0" smtClean="0"/>
              <a:t>chain framework can able to address the basic primary healthcare needs</a:t>
            </a:r>
            <a:endParaRPr lang="en-IN" sz="1050" dirty="0"/>
          </a:p>
        </p:txBody>
      </p:sp>
      <p:sp>
        <p:nvSpPr>
          <p:cNvPr id="125" name="Rounded Rectangle 124"/>
          <p:cNvSpPr/>
          <p:nvPr/>
        </p:nvSpPr>
        <p:spPr>
          <a:xfrm>
            <a:off x="1164323" y="4292601"/>
            <a:ext cx="2166706" cy="153343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6" name="Rounded Rectangle 125"/>
          <p:cNvSpPr/>
          <p:nvPr/>
        </p:nvSpPr>
        <p:spPr>
          <a:xfrm>
            <a:off x="3755554" y="4292600"/>
            <a:ext cx="2068196" cy="15896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7" name="Rounded Rectangle 126"/>
          <p:cNvSpPr/>
          <p:nvPr/>
        </p:nvSpPr>
        <p:spPr>
          <a:xfrm>
            <a:off x="6307470" y="4260889"/>
            <a:ext cx="2068196" cy="15896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8" name="Rounded Rectangle 127"/>
          <p:cNvSpPr/>
          <p:nvPr/>
        </p:nvSpPr>
        <p:spPr>
          <a:xfrm>
            <a:off x="8873486" y="4292600"/>
            <a:ext cx="2068196" cy="15896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30" name="Straight Connector 129"/>
          <p:cNvCxnSpPr/>
          <p:nvPr/>
        </p:nvCxnSpPr>
        <p:spPr>
          <a:xfrm>
            <a:off x="2708559" y="3773715"/>
            <a:ext cx="64140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943911" y="4285349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MCH</a:t>
            </a:r>
          </a:p>
        </p:txBody>
      </p:sp>
      <p:cxnSp>
        <p:nvCxnSpPr>
          <p:cNvPr id="133" name="Straight Connector 132"/>
          <p:cNvCxnSpPr/>
          <p:nvPr/>
        </p:nvCxnSpPr>
        <p:spPr>
          <a:xfrm>
            <a:off x="1537649" y="4615997"/>
            <a:ext cx="14554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3846483" y="4285349"/>
            <a:ext cx="1923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/>
              <a:t>Diabetic Retinopathy</a:t>
            </a:r>
          </a:p>
        </p:txBody>
      </p:sp>
      <p:cxnSp>
        <p:nvCxnSpPr>
          <p:cNvPr id="135" name="Straight Connector 134"/>
          <p:cNvCxnSpPr/>
          <p:nvPr/>
        </p:nvCxnSpPr>
        <p:spPr>
          <a:xfrm>
            <a:off x="4076365" y="4615997"/>
            <a:ext cx="14554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6738813" y="4285349"/>
            <a:ext cx="1289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/>
              <a:t>Supply Chain</a:t>
            </a:r>
          </a:p>
        </p:txBody>
      </p:sp>
      <p:cxnSp>
        <p:nvCxnSpPr>
          <p:cNvPr id="137" name="Straight Connector 136"/>
          <p:cNvCxnSpPr/>
          <p:nvPr/>
        </p:nvCxnSpPr>
        <p:spPr>
          <a:xfrm>
            <a:off x="6647996" y="4615997"/>
            <a:ext cx="14554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9037313" y="4285349"/>
            <a:ext cx="1740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/>
              <a:t>Device Integration</a:t>
            </a:r>
          </a:p>
        </p:txBody>
      </p:sp>
      <p:cxnSp>
        <p:nvCxnSpPr>
          <p:cNvPr id="139" name="Straight Connector 138"/>
          <p:cNvCxnSpPr/>
          <p:nvPr/>
        </p:nvCxnSpPr>
        <p:spPr>
          <a:xfrm>
            <a:off x="9170608" y="4615997"/>
            <a:ext cx="14554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ounded Rectangle 139"/>
          <p:cNvSpPr/>
          <p:nvPr/>
        </p:nvSpPr>
        <p:spPr>
          <a:xfrm>
            <a:off x="696686" y="1455297"/>
            <a:ext cx="7466683" cy="173748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1" name="Striped Right Arrow 140"/>
          <p:cNvSpPr/>
          <p:nvPr/>
        </p:nvSpPr>
        <p:spPr>
          <a:xfrm>
            <a:off x="8161819" y="2178032"/>
            <a:ext cx="250450" cy="316248"/>
          </a:xfrm>
          <a:prstGeom prst="stripedRightArrow">
            <a:avLst/>
          </a:prstGeom>
          <a:solidFill>
            <a:schemeClr val="tx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2" name="TextBox 141"/>
          <p:cNvSpPr txBox="1"/>
          <p:nvPr/>
        </p:nvSpPr>
        <p:spPr>
          <a:xfrm>
            <a:off x="1071154" y="4611189"/>
            <a:ext cx="24578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400" dirty="0"/>
              <a:t>Routine check up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400" dirty="0"/>
              <a:t>High risk pregnancy </a:t>
            </a:r>
          </a:p>
          <a:p>
            <a:r>
              <a:rPr lang="en-IN" sz="1400" dirty="0"/>
              <a:t>       detection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400" dirty="0"/>
              <a:t>Developmental delay</a:t>
            </a:r>
          </a:p>
          <a:p>
            <a:r>
              <a:rPr lang="en-IN" sz="1400" dirty="0"/>
              <a:t>       </a:t>
            </a:r>
            <a:r>
              <a:rPr lang="en-IN" sz="1400" dirty="0" smtClean="0"/>
              <a:t>detection among children</a:t>
            </a:r>
            <a:endParaRPr lang="en-IN" sz="1400" dirty="0"/>
          </a:p>
        </p:txBody>
      </p:sp>
      <p:sp>
        <p:nvSpPr>
          <p:cNvPr id="143" name="TextBox 142"/>
          <p:cNvSpPr txBox="1"/>
          <p:nvPr/>
        </p:nvSpPr>
        <p:spPr>
          <a:xfrm>
            <a:off x="3778473" y="4648189"/>
            <a:ext cx="19974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400" dirty="0"/>
              <a:t>Routine check up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400" dirty="0"/>
              <a:t>Awareness KAP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400" dirty="0"/>
              <a:t>Ophthalmic History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400" dirty="0"/>
              <a:t>Early stage detection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342865" y="4648189"/>
            <a:ext cx="202151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400" dirty="0"/>
              <a:t>Heterogeneous </a:t>
            </a:r>
          </a:p>
          <a:p>
            <a:r>
              <a:rPr lang="en-IN" sz="1400" dirty="0"/>
              <a:t>       approach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400" dirty="0"/>
              <a:t>Offline module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400" dirty="0"/>
              <a:t>Procurement process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400" dirty="0"/>
              <a:t>Sales process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8830429" y="4668288"/>
            <a:ext cx="203363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400" dirty="0"/>
              <a:t>Integration with POC </a:t>
            </a:r>
          </a:p>
          <a:p>
            <a:r>
              <a:rPr lang="en-IN" sz="1400" dirty="0"/>
              <a:t>       devices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400" dirty="0"/>
              <a:t>Bluetooth devices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400" dirty="0"/>
              <a:t>Biometric integration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400" dirty="0"/>
              <a:t>BI tool integration</a:t>
            </a:r>
          </a:p>
        </p:txBody>
      </p:sp>
    </p:spTree>
    <p:extLst>
      <p:ext uri="{BB962C8B-B14F-4D97-AF65-F5344CB8AC3E}">
        <p14:creationId xmlns:p14="http://schemas.microsoft.com/office/powerpoint/2010/main" val="186715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670</Words>
  <Application>Microsoft Office PowerPoint</Application>
  <PresentationFormat>Widescreen</PresentationFormat>
  <Paragraphs>168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Brush Script Std</vt:lpstr>
      <vt:lpstr>Calibri</vt:lpstr>
      <vt:lpstr>Calibri Light</vt:lpstr>
      <vt:lpstr>Century Gothic</vt:lpstr>
      <vt:lpstr>Wingdings</vt:lpstr>
      <vt:lpstr>Office Theme</vt:lpstr>
      <vt:lpstr>PowerPoint Presentation</vt:lpstr>
      <vt:lpstr>Challenges in Rural Healthcare Sector</vt:lpstr>
      <vt:lpstr>PowerPoint Presentation</vt:lpstr>
      <vt:lpstr>PowerPoint Presentation</vt:lpstr>
      <vt:lpstr>iKure’s Milestones</vt:lpstr>
      <vt:lpstr>Current Offerings at our Tech Enabled Clinic</vt:lpstr>
      <vt:lpstr>Current Offerings at our Tech Enabled Clinic</vt:lpstr>
      <vt:lpstr>Technology Flow Diagram - CHW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Awards and Recognitions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Partha Mahapatra</dc:creator>
  <cp:lastModifiedBy>Partha Mahapatra</cp:lastModifiedBy>
  <cp:revision>22</cp:revision>
  <dcterms:created xsi:type="dcterms:W3CDTF">2018-03-21T15:26:27Z</dcterms:created>
  <dcterms:modified xsi:type="dcterms:W3CDTF">2018-03-21T17:04:05Z</dcterms:modified>
</cp:coreProperties>
</file>