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1" r:id="rId5"/>
    <p:sldId id="259" r:id="rId6"/>
    <p:sldId id="260" r:id="rId7"/>
    <p:sldId id="262" r:id="rId8"/>
    <p:sldId id="263" r:id="rId9"/>
    <p:sldId id="271" r:id="rId10"/>
    <p:sldId id="264" r:id="rId11"/>
    <p:sldId id="272" r:id="rId12"/>
    <p:sldId id="265" r:id="rId13"/>
    <p:sldId id="273" r:id="rId14"/>
    <p:sldId id="266" r:id="rId15"/>
    <p:sldId id="267" r:id="rId16"/>
    <p:sldId id="268" r:id="rId17"/>
    <p:sldId id="269" r:id="rId18"/>
    <p:sldId id="270" r:id="rId19"/>
    <p:sldId id="274" r:id="rId20"/>
    <p:sldId id="276" r:id="rId21"/>
    <p:sldId id="27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BE6DF-6888-4B46-B3A6-ABBB5EFCE07A}" type="doc">
      <dgm:prSet loTypeId="urn:microsoft.com/office/officeart/2005/8/layout/hList7" loCatId="list" qsTypeId="urn:microsoft.com/office/officeart/2005/8/quickstyle/simple1" qsCatId="simple" csTypeId="urn:microsoft.com/office/officeart/2005/8/colors/colorful1" csCatId="colorful" phldr="1"/>
      <dgm:spPr/>
    </dgm:pt>
    <dgm:pt modelId="{0B8AFDB0-8F8E-4EA7-8012-F0A4548516A0}">
      <dgm:prSet phldrT="[Text]" custT="1"/>
      <dgm:spPr/>
      <dgm:t>
        <a:bodyPr/>
        <a:lstStyle/>
        <a:p>
          <a:r>
            <a:rPr lang="fr-FR" sz="1800" b="1" dirty="0">
              <a:latin typeface="Times New Roman" panose="02020603050405020304" pitchFamily="18" charset="0"/>
              <a:cs typeface="Times New Roman" panose="02020603050405020304" pitchFamily="18" charset="0"/>
            </a:rPr>
            <a:t>Direct </a:t>
          </a:r>
          <a:r>
            <a:rPr lang="fr-FR" sz="1800" b="1" dirty="0" err="1">
              <a:latin typeface="Times New Roman" panose="02020603050405020304" pitchFamily="18" charset="0"/>
              <a:cs typeface="Times New Roman" panose="02020603050405020304" pitchFamily="18" charset="0"/>
            </a:rPr>
            <a:t>Costs</a:t>
          </a:r>
          <a:endParaRPr lang="fr-FR" sz="1800" b="1" dirty="0">
            <a:latin typeface="Times New Roman" panose="02020603050405020304" pitchFamily="18" charset="0"/>
            <a:cs typeface="Times New Roman" panose="02020603050405020304" pitchFamily="18" charset="0"/>
          </a:endParaRPr>
        </a:p>
      </dgm:t>
    </dgm:pt>
    <dgm:pt modelId="{A7C34EFA-8EC7-4947-920F-1F0B8DA18B3A}" type="parTrans" cxnId="{50A57859-5665-40C5-AFAF-941FFDDF8126}">
      <dgm:prSet/>
      <dgm:spPr/>
      <dgm:t>
        <a:bodyPr/>
        <a:lstStyle/>
        <a:p>
          <a:endParaRPr lang="fr-FR"/>
        </a:p>
      </dgm:t>
    </dgm:pt>
    <dgm:pt modelId="{7F91AB9A-916B-42BA-B45E-BF39DBFF07BE}" type="sibTrans" cxnId="{50A57859-5665-40C5-AFAF-941FFDDF8126}">
      <dgm:prSet/>
      <dgm:spPr/>
      <dgm:t>
        <a:bodyPr/>
        <a:lstStyle/>
        <a:p>
          <a:endParaRPr lang="fr-FR"/>
        </a:p>
      </dgm:t>
    </dgm:pt>
    <dgm:pt modelId="{04156FAB-7AF5-4DAE-A395-BA0CE0957A18}">
      <dgm:prSet phldrT="[Text]" custT="1"/>
      <dgm:spPr/>
      <dgm:t>
        <a:bodyPr/>
        <a:lstStyle/>
        <a:p>
          <a:r>
            <a:rPr lang="fr-FR" sz="1800" b="1" dirty="0">
              <a:latin typeface="Times New Roman" panose="02020603050405020304" pitchFamily="18" charset="0"/>
              <a:cs typeface="Times New Roman" panose="02020603050405020304" pitchFamily="18" charset="0"/>
            </a:rPr>
            <a:t>Indirect </a:t>
          </a:r>
          <a:r>
            <a:rPr lang="fr-FR" sz="1800" b="1" dirty="0" err="1">
              <a:latin typeface="Times New Roman" panose="02020603050405020304" pitchFamily="18" charset="0"/>
              <a:cs typeface="Times New Roman" panose="02020603050405020304" pitchFamily="18" charset="0"/>
            </a:rPr>
            <a:t>costs</a:t>
          </a:r>
          <a:endParaRPr lang="fr-FR" sz="1800" b="1" dirty="0">
            <a:latin typeface="Times New Roman" panose="02020603050405020304" pitchFamily="18" charset="0"/>
            <a:cs typeface="Times New Roman" panose="02020603050405020304" pitchFamily="18" charset="0"/>
          </a:endParaRPr>
        </a:p>
      </dgm:t>
    </dgm:pt>
    <dgm:pt modelId="{1148395D-B966-40F3-8E67-1530CD940DF1}" type="parTrans" cxnId="{EDFC2DA3-999C-478A-AA44-BC6CAE85C72F}">
      <dgm:prSet/>
      <dgm:spPr/>
      <dgm:t>
        <a:bodyPr/>
        <a:lstStyle/>
        <a:p>
          <a:endParaRPr lang="fr-FR"/>
        </a:p>
      </dgm:t>
    </dgm:pt>
    <dgm:pt modelId="{749EF566-1D10-4AA7-A838-B4F81047E9C8}" type="sibTrans" cxnId="{EDFC2DA3-999C-478A-AA44-BC6CAE85C72F}">
      <dgm:prSet/>
      <dgm:spPr/>
      <dgm:t>
        <a:bodyPr/>
        <a:lstStyle/>
        <a:p>
          <a:endParaRPr lang="fr-FR"/>
        </a:p>
      </dgm:t>
    </dgm:pt>
    <dgm:pt modelId="{ED5C4DB9-7567-454D-BEBF-5CAFBA03EBBD}">
      <dgm:prSet phldrT="[Text]" custT="1"/>
      <dgm:spPr/>
      <dgm:t>
        <a:bodyPr/>
        <a:lstStyle/>
        <a:p>
          <a:r>
            <a:rPr lang="fr-FR" sz="1800" b="1" dirty="0">
              <a:latin typeface="Times New Roman" panose="02020603050405020304" pitchFamily="18" charset="0"/>
              <a:cs typeface="Times New Roman" panose="02020603050405020304" pitchFamily="18" charset="0"/>
            </a:rPr>
            <a:t>Invisible </a:t>
          </a:r>
          <a:r>
            <a:rPr lang="fr-FR" sz="1800" b="1" dirty="0" err="1">
              <a:latin typeface="Times New Roman" panose="02020603050405020304" pitchFamily="18" charset="0"/>
              <a:cs typeface="Times New Roman" panose="02020603050405020304" pitchFamily="18" charset="0"/>
            </a:rPr>
            <a:t>costs</a:t>
          </a:r>
          <a:endParaRPr lang="fr-FR" sz="1800" b="1" dirty="0">
            <a:latin typeface="Times New Roman" panose="02020603050405020304" pitchFamily="18" charset="0"/>
            <a:cs typeface="Times New Roman" panose="02020603050405020304" pitchFamily="18" charset="0"/>
          </a:endParaRPr>
        </a:p>
      </dgm:t>
    </dgm:pt>
    <dgm:pt modelId="{123DEBBD-A78E-4D76-8826-73E118E15E50}" type="parTrans" cxnId="{DD219E33-EAA0-4FD8-8D17-ADEB9B6298B3}">
      <dgm:prSet/>
      <dgm:spPr/>
      <dgm:t>
        <a:bodyPr/>
        <a:lstStyle/>
        <a:p>
          <a:endParaRPr lang="fr-FR"/>
        </a:p>
      </dgm:t>
    </dgm:pt>
    <dgm:pt modelId="{72A71BE4-3E67-4EE1-A9AB-3FC234BD809A}" type="sibTrans" cxnId="{DD219E33-EAA0-4FD8-8D17-ADEB9B6298B3}">
      <dgm:prSet/>
      <dgm:spPr/>
      <dgm:t>
        <a:bodyPr/>
        <a:lstStyle/>
        <a:p>
          <a:endParaRPr lang="fr-FR"/>
        </a:p>
      </dgm:t>
    </dgm:pt>
    <dgm:pt modelId="{0A907A8A-9AB0-409E-85CA-9C0FAAAD90E7}">
      <dgm:prSet phldrT="[Text]" custT="1"/>
      <dgm:spPr/>
      <dgm:t>
        <a:bodyPr/>
        <a:lstStyle/>
        <a:p>
          <a:r>
            <a:rPr lang="fr-FR" sz="1800" b="1" dirty="0">
              <a:latin typeface="Times New Roman" panose="02020603050405020304" pitchFamily="18" charset="0"/>
              <a:cs typeface="Times New Roman" panose="02020603050405020304" pitchFamily="18" charset="0"/>
            </a:rPr>
            <a:t>Capital</a:t>
          </a:r>
        </a:p>
      </dgm:t>
    </dgm:pt>
    <dgm:pt modelId="{228BE074-626E-4A69-86B2-B2677E724F82}" type="parTrans" cxnId="{44C70E93-C8DD-437F-95E4-64BE0D4104A3}">
      <dgm:prSet/>
      <dgm:spPr/>
      <dgm:t>
        <a:bodyPr/>
        <a:lstStyle/>
        <a:p>
          <a:endParaRPr lang="fr-FR"/>
        </a:p>
      </dgm:t>
    </dgm:pt>
    <dgm:pt modelId="{F8746F67-7B4E-4E3D-A5FC-BD9531E6CD76}" type="sibTrans" cxnId="{44C70E93-C8DD-437F-95E4-64BE0D4104A3}">
      <dgm:prSet/>
      <dgm:spPr/>
      <dgm:t>
        <a:bodyPr/>
        <a:lstStyle/>
        <a:p>
          <a:endParaRPr lang="fr-FR"/>
        </a:p>
      </dgm:t>
    </dgm:pt>
    <dgm:pt modelId="{D95F2A2C-AA10-4889-B9CF-9CF8AC7F9928}">
      <dgm:prSet phldrT="[Text]" custT="1"/>
      <dgm:spPr/>
      <dgm:t>
        <a:bodyPr/>
        <a:lstStyle/>
        <a:p>
          <a:r>
            <a:rPr lang="fr-FR" sz="1800" b="1" dirty="0">
              <a:latin typeface="Times New Roman" panose="02020603050405020304" pitchFamily="18" charset="0"/>
              <a:cs typeface="Times New Roman" panose="02020603050405020304" pitchFamily="18" charset="0"/>
            </a:rPr>
            <a:t>Labor</a:t>
          </a:r>
        </a:p>
      </dgm:t>
    </dgm:pt>
    <dgm:pt modelId="{72ED74E6-742E-44E1-BE57-E2E9C04C8CC1}" type="parTrans" cxnId="{FB6E6BCB-4CD0-4156-8CFE-D953E1DE8C8C}">
      <dgm:prSet/>
      <dgm:spPr/>
      <dgm:t>
        <a:bodyPr/>
        <a:lstStyle/>
        <a:p>
          <a:endParaRPr lang="fr-FR"/>
        </a:p>
      </dgm:t>
    </dgm:pt>
    <dgm:pt modelId="{135294E5-8B89-4FB7-82E0-0CDD12DD55C3}" type="sibTrans" cxnId="{FB6E6BCB-4CD0-4156-8CFE-D953E1DE8C8C}">
      <dgm:prSet/>
      <dgm:spPr/>
      <dgm:t>
        <a:bodyPr/>
        <a:lstStyle/>
        <a:p>
          <a:endParaRPr lang="fr-FR"/>
        </a:p>
      </dgm:t>
    </dgm:pt>
    <dgm:pt modelId="{EC283616-BA19-4C83-8768-2D2700C0AE76}">
      <dgm:prSet phldrT="[Text]"/>
      <dgm:spPr/>
      <dgm:t>
        <a:bodyPr/>
        <a:lstStyle/>
        <a:p>
          <a:endParaRPr lang="fr-FR" sz="1100" dirty="0"/>
        </a:p>
      </dgm:t>
    </dgm:pt>
    <dgm:pt modelId="{BE14A131-5E3F-4073-8B56-4CCD88CD3CE6}" type="parTrans" cxnId="{65BFD4A4-8BEB-492E-9CC1-CF35E97D0682}">
      <dgm:prSet/>
      <dgm:spPr/>
      <dgm:t>
        <a:bodyPr/>
        <a:lstStyle/>
        <a:p>
          <a:endParaRPr lang="fr-FR"/>
        </a:p>
      </dgm:t>
    </dgm:pt>
    <dgm:pt modelId="{67ABC1C8-FF3F-4F29-B7B7-67E7EAB010CA}" type="sibTrans" cxnId="{65BFD4A4-8BEB-492E-9CC1-CF35E97D0682}">
      <dgm:prSet/>
      <dgm:spPr/>
      <dgm:t>
        <a:bodyPr/>
        <a:lstStyle/>
        <a:p>
          <a:endParaRPr lang="fr-FR"/>
        </a:p>
      </dgm:t>
    </dgm:pt>
    <dgm:pt modelId="{DDD24910-3B45-4957-9B78-A499EC452AFF}">
      <dgm:prSet phldrT="[Text]" custT="1"/>
      <dgm:spPr/>
      <dgm:t>
        <a:bodyPr/>
        <a:lstStyle/>
        <a:p>
          <a:r>
            <a:rPr lang="fr-FR" sz="1800" b="1" dirty="0" err="1">
              <a:latin typeface="Times New Roman" panose="02020603050405020304" pitchFamily="18" charset="0"/>
              <a:cs typeface="Times New Roman" panose="02020603050405020304" pitchFamily="18" charset="0"/>
            </a:rPr>
            <a:t>Electricity</a:t>
          </a:r>
          <a:endParaRPr lang="fr-FR" sz="1800" b="1" dirty="0">
            <a:latin typeface="Times New Roman" panose="02020603050405020304" pitchFamily="18" charset="0"/>
            <a:cs typeface="Times New Roman" panose="02020603050405020304" pitchFamily="18" charset="0"/>
          </a:endParaRPr>
        </a:p>
      </dgm:t>
    </dgm:pt>
    <dgm:pt modelId="{CA46FE73-D989-4CAE-B38E-D64896091137}" type="parTrans" cxnId="{79DF3E84-C861-4FB8-B7E7-602103E85499}">
      <dgm:prSet/>
      <dgm:spPr/>
      <dgm:t>
        <a:bodyPr/>
        <a:lstStyle/>
        <a:p>
          <a:endParaRPr lang="fr-FR"/>
        </a:p>
      </dgm:t>
    </dgm:pt>
    <dgm:pt modelId="{66033259-9D2E-4915-9CA3-FA1973E1D298}" type="sibTrans" cxnId="{79DF3E84-C861-4FB8-B7E7-602103E85499}">
      <dgm:prSet/>
      <dgm:spPr/>
      <dgm:t>
        <a:bodyPr/>
        <a:lstStyle/>
        <a:p>
          <a:endParaRPr lang="fr-FR"/>
        </a:p>
      </dgm:t>
    </dgm:pt>
    <dgm:pt modelId="{8FBB9504-8F65-4979-9436-1657BB6E44B0}">
      <dgm:prSet phldrT="[Text]" custT="1"/>
      <dgm:spPr/>
      <dgm:t>
        <a:bodyPr/>
        <a:lstStyle/>
        <a:p>
          <a:r>
            <a:rPr lang="fr-FR" sz="1800" b="1" dirty="0">
              <a:latin typeface="Times New Roman" panose="02020603050405020304" pitchFamily="18" charset="0"/>
              <a:cs typeface="Times New Roman" panose="02020603050405020304" pitchFamily="18" charset="0"/>
            </a:rPr>
            <a:t>Transport</a:t>
          </a:r>
        </a:p>
      </dgm:t>
    </dgm:pt>
    <dgm:pt modelId="{E0834C0D-3A07-4C23-B089-C20E4136C83F}" type="parTrans" cxnId="{8C565EE0-163B-430E-B9C3-F3CC5351642C}">
      <dgm:prSet/>
      <dgm:spPr/>
      <dgm:t>
        <a:bodyPr/>
        <a:lstStyle/>
        <a:p>
          <a:endParaRPr lang="fr-FR"/>
        </a:p>
      </dgm:t>
    </dgm:pt>
    <dgm:pt modelId="{176BEC4F-709B-4690-989D-5C0AC1005C03}" type="sibTrans" cxnId="{8C565EE0-163B-430E-B9C3-F3CC5351642C}">
      <dgm:prSet/>
      <dgm:spPr/>
      <dgm:t>
        <a:bodyPr/>
        <a:lstStyle/>
        <a:p>
          <a:endParaRPr lang="fr-FR"/>
        </a:p>
      </dgm:t>
    </dgm:pt>
    <dgm:pt modelId="{E5F14937-D1BA-4AAE-AB69-BB533030C64C}">
      <dgm:prSet phldrT="[Text]" custT="1"/>
      <dgm:spPr/>
      <dgm:t>
        <a:bodyPr/>
        <a:lstStyle/>
        <a:p>
          <a:r>
            <a:rPr lang="fr-FR" sz="1800" b="1" dirty="0" err="1">
              <a:latin typeface="Times New Roman" panose="02020603050405020304" pitchFamily="18" charset="0"/>
              <a:cs typeface="Times New Roman" panose="02020603050405020304" pitchFamily="18" charset="0"/>
            </a:rPr>
            <a:t>Electricity</a:t>
          </a:r>
          <a:r>
            <a:rPr lang="fr-FR" sz="1800" b="1" dirty="0">
              <a:latin typeface="Times New Roman" panose="02020603050405020304" pitchFamily="18" charset="0"/>
              <a:cs typeface="Times New Roman" panose="02020603050405020304" pitchFamily="18" charset="0"/>
            </a:rPr>
            <a:t> (fuel </a:t>
          </a:r>
          <a:r>
            <a:rPr lang="fr-FR" sz="1800" b="1" dirty="0" err="1">
              <a:latin typeface="Times New Roman" panose="02020603050405020304" pitchFamily="18" charset="0"/>
              <a:cs typeface="Times New Roman" panose="02020603050405020304" pitchFamily="18" charset="0"/>
            </a:rPr>
            <a:t>generators</a:t>
          </a:r>
          <a:r>
            <a:rPr lang="fr-FR" sz="1800" b="1" dirty="0">
              <a:latin typeface="Times New Roman" panose="02020603050405020304" pitchFamily="18" charset="0"/>
              <a:cs typeface="Times New Roman" panose="02020603050405020304" pitchFamily="18" charset="0"/>
            </a:rPr>
            <a:t>)</a:t>
          </a:r>
        </a:p>
      </dgm:t>
    </dgm:pt>
    <dgm:pt modelId="{B53032B2-F4E0-4FF1-88EC-FF2574E89A9D}" type="parTrans" cxnId="{C273B74C-6961-402F-9A1F-9157C425A366}">
      <dgm:prSet/>
      <dgm:spPr/>
      <dgm:t>
        <a:bodyPr/>
        <a:lstStyle/>
        <a:p>
          <a:endParaRPr lang="fr-FR"/>
        </a:p>
      </dgm:t>
    </dgm:pt>
    <dgm:pt modelId="{BED7D276-AC8D-4C06-8AAF-91AF910EB34E}" type="sibTrans" cxnId="{C273B74C-6961-402F-9A1F-9157C425A366}">
      <dgm:prSet/>
      <dgm:spPr/>
      <dgm:t>
        <a:bodyPr/>
        <a:lstStyle/>
        <a:p>
          <a:endParaRPr lang="fr-FR"/>
        </a:p>
      </dgm:t>
    </dgm:pt>
    <dgm:pt modelId="{B51A3927-68BE-480B-8DB5-B58F65F96730}">
      <dgm:prSet phldrT="[Text]" custT="1"/>
      <dgm:spPr/>
      <dgm:t>
        <a:bodyPr/>
        <a:lstStyle/>
        <a:p>
          <a:r>
            <a:rPr lang="fr-FR" sz="1800" b="1" dirty="0" err="1">
              <a:latin typeface="Times New Roman" panose="02020603050405020304" pitchFamily="18" charset="0"/>
              <a:cs typeface="Times New Roman" panose="02020603050405020304" pitchFamily="18" charset="0"/>
            </a:rPr>
            <a:t>Telecommunications</a:t>
          </a:r>
          <a:endParaRPr lang="fr-FR" sz="1800" b="1" dirty="0">
            <a:latin typeface="Times New Roman" panose="02020603050405020304" pitchFamily="18" charset="0"/>
            <a:cs typeface="Times New Roman" panose="02020603050405020304" pitchFamily="18" charset="0"/>
          </a:endParaRPr>
        </a:p>
      </dgm:t>
    </dgm:pt>
    <dgm:pt modelId="{CD18381D-DDAE-474E-A511-6E414173ED83}" type="parTrans" cxnId="{1697335B-85C8-4BBF-B9BE-B52AF4B03C44}">
      <dgm:prSet/>
      <dgm:spPr/>
      <dgm:t>
        <a:bodyPr/>
        <a:lstStyle/>
        <a:p>
          <a:endParaRPr lang="fr-FR"/>
        </a:p>
      </dgm:t>
    </dgm:pt>
    <dgm:pt modelId="{A379662C-A8DB-4711-88B4-63613294DB8D}" type="sibTrans" cxnId="{1697335B-85C8-4BBF-B9BE-B52AF4B03C44}">
      <dgm:prSet/>
      <dgm:spPr/>
      <dgm:t>
        <a:bodyPr/>
        <a:lstStyle/>
        <a:p>
          <a:endParaRPr lang="fr-FR"/>
        </a:p>
      </dgm:t>
    </dgm:pt>
    <dgm:pt modelId="{741D2096-FC7B-4A97-A04D-A95CDD9A7E20}">
      <dgm:prSet phldrT="[Text]" custT="1"/>
      <dgm:spPr/>
      <dgm:t>
        <a:bodyPr/>
        <a:lstStyle/>
        <a:p>
          <a:r>
            <a:rPr lang="fr-FR" sz="1800" b="1" dirty="0" err="1">
              <a:latin typeface="Times New Roman" panose="02020603050405020304" pitchFamily="18" charset="0"/>
              <a:cs typeface="Times New Roman" panose="02020603050405020304" pitchFamily="18" charset="0"/>
            </a:rPr>
            <a:t>Regulatory</a:t>
          </a:r>
          <a:r>
            <a:rPr lang="fr-FR" sz="1800" b="1" dirty="0">
              <a:latin typeface="Times New Roman" panose="02020603050405020304" pitchFamily="18" charset="0"/>
              <a:cs typeface="Times New Roman" panose="02020603050405020304" pitchFamily="18" charset="0"/>
            </a:rPr>
            <a:t> </a:t>
          </a:r>
          <a:r>
            <a:rPr lang="fr-FR" sz="1800" b="1" dirty="0" err="1">
              <a:latin typeface="Times New Roman" panose="02020603050405020304" pitchFamily="18" charset="0"/>
              <a:cs typeface="Times New Roman" panose="02020603050405020304" pitchFamily="18" charset="0"/>
            </a:rPr>
            <a:t>requirements</a:t>
          </a:r>
          <a:endParaRPr lang="fr-FR" sz="1800" b="1" dirty="0">
            <a:latin typeface="Times New Roman" panose="02020603050405020304" pitchFamily="18" charset="0"/>
            <a:cs typeface="Times New Roman" panose="02020603050405020304" pitchFamily="18" charset="0"/>
          </a:endParaRPr>
        </a:p>
      </dgm:t>
    </dgm:pt>
    <dgm:pt modelId="{ABC49EF7-7E75-4724-A5D9-9EE1561BD006}" type="parTrans" cxnId="{D55DC4F9-30A7-43C6-93EA-5F90246AEEA8}">
      <dgm:prSet/>
      <dgm:spPr/>
      <dgm:t>
        <a:bodyPr/>
        <a:lstStyle/>
        <a:p>
          <a:endParaRPr lang="fr-FR"/>
        </a:p>
      </dgm:t>
    </dgm:pt>
    <dgm:pt modelId="{4E0C595E-0103-4D85-B302-0A687AF68075}" type="sibTrans" cxnId="{D55DC4F9-30A7-43C6-93EA-5F90246AEEA8}">
      <dgm:prSet/>
      <dgm:spPr/>
      <dgm:t>
        <a:bodyPr/>
        <a:lstStyle/>
        <a:p>
          <a:endParaRPr lang="fr-FR"/>
        </a:p>
      </dgm:t>
    </dgm:pt>
    <dgm:pt modelId="{8C84EE0A-4DCA-406D-B8E8-6616C3753C6E}">
      <dgm:prSet phldrT="[Text]" custT="1"/>
      <dgm:spPr/>
      <dgm:t>
        <a:bodyPr/>
        <a:lstStyle/>
        <a:p>
          <a:r>
            <a:rPr lang="fr-FR" sz="1600" b="1" dirty="0">
              <a:latin typeface="Times New Roman" panose="02020603050405020304" pitchFamily="18" charset="0"/>
              <a:cs typeface="Times New Roman" panose="02020603050405020304" pitchFamily="18" charset="0"/>
            </a:rPr>
            <a:t>Capital</a:t>
          </a:r>
        </a:p>
      </dgm:t>
    </dgm:pt>
    <dgm:pt modelId="{2CFBBEC3-9C22-4D04-A49F-76F6FAB8443F}" type="parTrans" cxnId="{51290F14-F21A-45C2-A110-368449939B83}">
      <dgm:prSet/>
      <dgm:spPr/>
      <dgm:t>
        <a:bodyPr/>
        <a:lstStyle/>
        <a:p>
          <a:endParaRPr lang="fr-FR"/>
        </a:p>
      </dgm:t>
    </dgm:pt>
    <dgm:pt modelId="{C342475C-3E51-43D6-8544-FED74D6DDAD2}" type="sibTrans" cxnId="{51290F14-F21A-45C2-A110-368449939B83}">
      <dgm:prSet/>
      <dgm:spPr/>
      <dgm:t>
        <a:bodyPr/>
        <a:lstStyle/>
        <a:p>
          <a:endParaRPr lang="fr-FR"/>
        </a:p>
      </dgm:t>
    </dgm:pt>
    <dgm:pt modelId="{AFD7F091-C734-4C43-A81F-2F4F002BACF1}">
      <dgm:prSet phldrT="[Text]" custT="1"/>
      <dgm:spPr/>
      <dgm:t>
        <a:bodyPr/>
        <a:lstStyle/>
        <a:p>
          <a:r>
            <a:rPr lang="fr-FR" sz="1600" b="1" dirty="0" err="1">
              <a:latin typeface="Times New Roman" panose="02020603050405020304" pitchFamily="18" charset="0"/>
              <a:cs typeface="Times New Roman" panose="02020603050405020304" pitchFamily="18" charset="0"/>
            </a:rPr>
            <a:t>Electricity</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losses</a:t>
          </a:r>
          <a:r>
            <a:rPr lang="fr-FR" sz="1600" b="1" dirty="0">
              <a:latin typeface="Times New Roman" panose="02020603050405020304" pitchFamily="18" charset="0"/>
              <a:cs typeface="Times New Roman" panose="02020603050405020304" pitchFamily="18" charset="0"/>
            </a:rPr>
            <a:t> </a:t>
          </a:r>
          <a:r>
            <a:rPr lang="fr-FR" sz="1600" b="1" dirty="0" err="1">
              <a:latin typeface="Times New Roman" panose="02020603050405020304" pitchFamily="18" charset="0"/>
              <a:cs typeface="Times New Roman" panose="02020603050405020304" pitchFamily="18" charset="0"/>
            </a:rPr>
            <a:t>from</a:t>
          </a:r>
          <a:r>
            <a:rPr lang="fr-FR" sz="1600" b="1" dirty="0">
              <a:latin typeface="Times New Roman" panose="02020603050405020304" pitchFamily="18" charset="0"/>
              <a:cs typeface="Times New Roman" panose="02020603050405020304" pitchFamily="18" charset="0"/>
            </a:rPr>
            <a:t> power interruptions)</a:t>
          </a:r>
        </a:p>
      </dgm:t>
    </dgm:pt>
    <dgm:pt modelId="{CACB2484-15F3-49EB-BB42-B8167526C04D}" type="parTrans" cxnId="{882EE61F-CAA2-4062-8E06-4673BDEBF3BC}">
      <dgm:prSet/>
      <dgm:spPr/>
      <dgm:t>
        <a:bodyPr/>
        <a:lstStyle/>
        <a:p>
          <a:endParaRPr lang="fr-FR"/>
        </a:p>
      </dgm:t>
    </dgm:pt>
    <dgm:pt modelId="{46759766-E8E8-4813-8336-EF6482D66681}" type="sibTrans" cxnId="{882EE61F-CAA2-4062-8E06-4673BDEBF3BC}">
      <dgm:prSet/>
      <dgm:spPr/>
      <dgm:t>
        <a:bodyPr/>
        <a:lstStyle/>
        <a:p>
          <a:endParaRPr lang="fr-FR"/>
        </a:p>
      </dgm:t>
    </dgm:pt>
    <dgm:pt modelId="{3C465BF9-FD55-4CD4-A204-261B4F26EF8A}">
      <dgm:prSet phldrT="[Text]" custT="1"/>
      <dgm:spPr/>
      <dgm:t>
        <a:bodyPr/>
        <a:lstStyle/>
        <a:p>
          <a:r>
            <a:rPr lang="fr-FR" sz="1600" b="1" dirty="0">
              <a:latin typeface="Times New Roman" panose="02020603050405020304" pitchFamily="18" charset="0"/>
              <a:cs typeface="Times New Roman" panose="02020603050405020304" pitchFamily="18" charset="0"/>
            </a:rPr>
            <a:t>Transport (transport </a:t>
          </a:r>
          <a:r>
            <a:rPr lang="fr-FR" sz="1600" b="1" dirty="0" err="1">
              <a:latin typeface="Times New Roman" panose="02020603050405020304" pitchFamily="18" charset="0"/>
              <a:cs typeface="Times New Roman" panose="02020603050405020304" pitchFamily="18" charset="0"/>
            </a:rPr>
            <a:t>delays</a:t>
          </a:r>
          <a:r>
            <a:rPr lang="fr-FR" sz="1600" b="1" dirty="0">
              <a:latin typeface="Times New Roman" panose="02020603050405020304" pitchFamily="18" charset="0"/>
              <a:cs typeface="Times New Roman" panose="02020603050405020304" pitchFamily="18" charset="0"/>
            </a:rPr>
            <a:t>)</a:t>
          </a:r>
        </a:p>
      </dgm:t>
    </dgm:pt>
    <dgm:pt modelId="{20886876-81DC-4DA9-BF80-55157BE26E13}" type="parTrans" cxnId="{4C2B1A76-7B6D-4A00-AE40-D35EA24005B5}">
      <dgm:prSet/>
      <dgm:spPr/>
      <dgm:t>
        <a:bodyPr/>
        <a:lstStyle/>
        <a:p>
          <a:endParaRPr lang="fr-FR"/>
        </a:p>
      </dgm:t>
    </dgm:pt>
    <dgm:pt modelId="{781988B5-93BB-4580-9CAE-A80A5C444B1A}" type="sibTrans" cxnId="{4C2B1A76-7B6D-4A00-AE40-D35EA24005B5}">
      <dgm:prSet/>
      <dgm:spPr/>
      <dgm:t>
        <a:bodyPr/>
        <a:lstStyle/>
        <a:p>
          <a:endParaRPr lang="fr-FR"/>
        </a:p>
      </dgm:t>
    </dgm:pt>
    <dgm:pt modelId="{A91082EB-CC6F-4578-9A58-E77D3EEC5FCC}">
      <dgm:prSet phldrT="[Text]" custT="1"/>
      <dgm:spPr/>
      <dgm:t>
        <a:bodyPr/>
        <a:lstStyle/>
        <a:p>
          <a:r>
            <a:rPr lang="fr-FR" sz="1600" b="1" dirty="0" err="1">
              <a:latin typeface="Times New Roman" panose="02020603050405020304" pitchFamily="18" charset="0"/>
              <a:cs typeface="Times New Roman" panose="02020603050405020304" pitchFamily="18" charset="0"/>
            </a:rPr>
            <a:t>Regulations</a:t>
          </a:r>
          <a:endParaRPr lang="fr-FR" sz="1600" b="1" dirty="0">
            <a:latin typeface="Times New Roman" panose="02020603050405020304" pitchFamily="18" charset="0"/>
            <a:cs typeface="Times New Roman" panose="02020603050405020304" pitchFamily="18" charset="0"/>
          </a:endParaRPr>
        </a:p>
      </dgm:t>
    </dgm:pt>
    <dgm:pt modelId="{7B371251-C4C7-4C2D-A9EB-CF4EAA6A8CAD}" type="parTrans" cxnId="{CF6D5095-2208-4960-ADF3-521D81ABC46A}">
      <dgm:prSet/>
      <dgm:spPr/>
      <dgm:t>
        <a:bodyPr/>
        <a:lstStyle/>
        <a:p>
          <a:endParaRPr lang="fr-FR"/>
        </a:p>
      </dgm:t>
    </dgm:pt>
    <dgm:pt modelId="{713A8032-E2CD-4F4B-9B3F-8FDEEE4D67F3}" type="sibTrans" cxnId="{CF6D5095-2208-4960-ADF3-521D81ABC46A}">
      <dgm:prSet/>
      <dgm:spPr/>
      <dgm:t>
        <a:bodyPr/>
        <a:lstStyle/>
        <a:p>
          <a:endParaRPr lang="fr-FR"/>
        </a:p>
      </dgm:t>
    </dgm:pt>
    <dgm:pt modelId="{932F2B42-887A-434F-9815-1E82319F60A0}">
      <dgm:prSet phldrT="[Text]" custT="1"/>
      <dgm:spPr/>
      <dgm:t>
        <a:bodyPr/>
        <a:lstStyle/>
        <a:p>
          <a:r>
            <a:rPr lang="fr-FR" sz="1600" b="1" dirty="0">
              <a:latin typeface="Times New Roman" panose="02020603050405020304" pitchFamily="18" charset="0"/>
              <a:cs typeface="Times New Roman" panose="02020603050405020304" pitchFamily="18" charset="0"/>
            </a:rPr>
            <a:t>Corruption</a:t>
          </a:r>
        </a:p>
      </dgm:t>
    </dgm:pt>
    <dgm:pt modelId="{A86E87C4-E5A0-4693-A07B-1CEFC9C5790D}" type="parTrans" cxnId="{A8EF6DBB-FCAD-435B-AF6F-F98FFB4F0B5E}">
      <dgm:prSet/>
      <dgm:spPr/>
      <dgm:t>
        <a:bodyPr/>
        <a:lstStyle/>
        <a:p>
          <a:endParaRPr lang="fr-FR"/>
        </a:p>
      </dgm:t>
    </dgm:pt>
    <dgm:pt modelId="{7C45B1D1-8107-4891-845B-C79D84B7AD3F}" type="sibTrans" cxnId="{A8EF6DBB-FCAD-435B-AF6F-F98FFB4F0B5E}">
      <dgm:prSet/>
      <dgm:spPr/>
      <dgm:t>
        <a:bodyPr/>
        <a:lstStyle/>
        <a:p>
          <a:endParaRPr lang="fr-FR"/>
        </a:p>
      </dgm:t>
    </dgm:pt>
    <dgm:pt modelId="{842E9A81-4309-417E-96D1-33A742C42BB4}">
      <dgm:prSet phldrT="[Text]" custT="1"/>
      <dgm:spPr/>
      <dgm:t>
        <a:bodyPr/>
        <a:lstStyle/>
        <a:p>
          <a:r>
            <a:rPr lang="fr-FR" sz="1600" b="1" dirty="0">
              <a:latin typeface="Times New Roman" panose="02020603050405020304" pitchFamily="18" charset="0"/>
              <a:cs typeface="Times New Roman" panose="02020603050405020304" pitchFamily="18" charset="0"/>
            </a:rPr>
            <a:t>Security</a:t>
          </a:r>
        </a:p>
        <a:p>
          <a:endParaRPr lang="fr-FR" sz="1100" b="1" dirty="0"/>
        </a:p>
      </dgm:t>
    </dgm:pt>
    <dgm:pt modelId="{2DCD89BD-A7CE-4438-B95C-01D909F6D78D}" type="parTrans" cxnId="{D840CAD4-AF8B-421A-A509-5471C76A5D34}">
      <dgm:prSet/>
      <dgm:spPr/>
      <dgm:t>
        <a:bodyPr/>
        <a:lstStyle/>
        <a:p>
          <a:endParaRPr lang="fr-FR"/>
        </a:p>
      </dgm:t>
    </dgm:pt>
    <dgm:pt modelId="{015B4D2C-01D9-432C-94B4-23BBA82E6713}" type="sibTrans" cxnId="{D840CAD4-AF8B-421A-A509-5471C76A5D34}">
      <dgm:prSet/>
      <dgm:spPr/>
      <dgm:t>
        <a:bodyPr/>
        <a:lstStyle/>
        <a:p>
          <a:endParaRPr lang="fr-FR"/>
        </a:p>
      </dgm:t>
    </dgm:pt>
    <dgm:pt modelId="{064C90ED-5D89-4ABD-85F6-31BCBC08B802}" type="pres">
      <dgm:prSet presAssocID="{3B9BE6DF-6888-4B46-B3A6-ABBB5EFCE07A}" presName="Name0" presStyleCnt="0">
        <dgm:presLayoutVars>
          <dgm:dir/>
          <dgm:resizeHandles val="exact"/>
        </dgm:presLayoutVars>
      </dgm:prSet>
      <dgm:spPr/>
    </dgm:pt>
    <dgm:pt modelId="{CD8E01B7-D6DF-44FF-A88E-FF97BD4F63B0}" type="pres">
      <dgm:prSet presAssocID="{3B9BE6DF-6888-4B46-B3A6-ABBB5EFCE07A}" presName="fgShape" presStyleLbl="fgShp" presStyleIdx="0" presStyleCnt="1" custLinFactNeighborX="-528" custLinFactNeighborY="33333"/>
      <dgm:spPr/>
    </dgm:pt>
    <dgm:pt modelId="{E2F26AB8-BA79-4A58-8653-E30AD210B0B6}" type="pres">
      <dgm:prSet presAssocID="{3B9BE6DF-6888-4B46-B3A6-ABBB5EFCE07A}" presName="linComp" presStyleCnt="0"/>
      <dgm:spPr/>
    </dgm:pt>
    <dgm:pt modelId="{8D60060D-B157-4BEC-BBCC-F749B926F379}" type="pres">
      <dgm:prSet presAssocID="{0B8AFDB0-8F8E-4EA7-8012-F0A4548516A0}" presName="compNode" presStyleCnt="0"/>
      <dgm:spPr/>
    </dgm:pt>
    <dgm:pt modelId="{3B56BCBD-327B-467A-9ED2-C9A8D80C973F}" type="pres">
      <dgm:prSet presAssocID="{0B8AFDB0-8F8E-4EA7-8012-F0A4548516A0}" presName="bkgdShape" presStyleLbl="node1" presStyleIdx="0" presStyleCnt="3" custLinFactNeighborX="-64" custLinFactNeighborY="511"/>
      <dgm:spPr/>
    </dgm:pt>
    <dgm:pt modelId="{ABB1DF6B-D8B3-4696-A650-5EED02C46A22}" type="pres">
      <dgm:prSet presAssocID="{0B8AFDB0-8F8E-4EA7-8012-F0A4548516A0}" presName="nodeTx" presStyleLbl="node1" presStyleIdx="0" presStyleCnt="3">
        <dgm:presLayoutVars>
          <dgm:bulletEnabled val="1"/>
        </dgm:presLayoutVars>
      </dgm:prSet>
      <dgm:spPr/>
    </dgm:pt>
    <dgm:pt modelId="{752D992E-680B-4BD5-B510-DDDC050C16C7}" type="pres">
      <dgm:prSet presAssocID="{0B8AFDB0-8F8E-4EA7-8012-F0A4548516A0}" presName="invisiNode" presStyleLbl="node1" presStyleIdx="0" presStyleCnt="3"/>
      <dgm:spPr/>
    </dgm:pt>
    <dgm:pt modelId="{FA372BCB-B43A-4FC7-8625-91493BE88200}" type="pres">
      <dgm:prSet presAssocID="{0B8AFDB0-8F8E-4EA7-8012-F0A4548516A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054A4B8-BD4C-43C6-BE5A-C5D9B852EDA6}" type="pres">
      <dgm:prSet presAssocID="{7F91AB9A-916B-42BA-B45E-BF39DBFF07BE}" presName="sibTrans" presStyleLbl="sibTrans2D1" presStyleIdx="0" presStyleCnt="0"/>
      <dgm:spPr/>
    </dgm:pt>
    <dgm:pt modelId="{6FF3715E-20AF-441D-8FC3-748867F475E7}" type="pres">
      <dgm:prSet presAssocID="{04156FAB-7AF5-4DAE-A395-BA0CE0957A18}" presName="compNode" presStyleCnt="0"/>
      <dgm:spPr/>
    </dgm:pt>
    <dgm:pt modelId="{4124664B-83FB-4341-B48F-FD17405C4006}" type="pres">
      <dgm:prSet presAssocID="{04156FAB-7AF5-4DAE-A395-BA0CE0957A18}" presName="bkgdShape" presStyleLbl="node1" presStyleIdx="1" presStyleCnt="3" custLinFactNeighborX="-1486"/>
      <dgm:spPr/>
    </dgm:pt>
    <dgm:pt modelId="{F13A3D9D-6EB3-4C34-A6C4-430CD2C3B248}" type="pres">
      <dgm:prSet presAssocID="{04156FAB-7AF5-4DAE-A395-BA0CE0957A18}" presName="nodeTx" presStyleLbl="node1" presStyleIdx="1" presStyleCnt="3">
        <dgm:presLayoutVars>
          <dgm:bulletEnabled val="1"/>
        </dgm:presLayoutVars>
      </dgm:prSet>
      <dgm:spPr/>
    </dgm:pt>
    <dgm:pt modelId="{D672FADF-1D29-42BE-A1F6-9BF3D7C23275}" type="pres">
      <dgm:prSet presAssocID="{04156FAB-7AF5-4DAE-A395-BA0CE0957A18}" presName="invisiNode" presStyleLbl="node1" presStyleIdx="1" presStyleCnt="3"/>
      <dgm:spPr/>
    </dgm:pt>
    <dgm:pt modelId="{095F59AA-E491-48C0-8FB7-4A5490B1B254}" type="pres">
      <dgm:prSet presAssocID="{04156FAB-7AF5-4DAE-A395-BA0CE0957A1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508E5DC5-1D4E-4B09-B52F-5100A5DB883E}" type="pres">
      <dgm:prSet presAssocID="{749EF566-1D10-4AA7-A838-B4F81047E9C8}" presName="sibTrans" presStyleLbl="sibTrans2D1" presStyleIdx="0" presStyleCnt="0"/>
      <dgm:spPr/>
    </dgm:pt>
    <dgm:pt modelId="{5E441C70-0F0E-42EB-8EBA-8A2E42DAA90A}" type="pres">
      <dgm:prSet presAssocID="{ED5C4DB9-7567-454D-BEBF-5CAFBA03EBBD}" presName="compNode" presStyleCnt="0"/>
      <dgm:spPr/>
    </dgm:pt>
    <dgm:pt modelId="{ED97F4CE-CD3E-4EBE-9CE0-2A65FB7BE690}" type="pres">
      <dgm:prSet presAssocID="{ED5C4DB9-7567-454D-BEBF-5CAFBA03EBBD}" presName="bkgdShape" presStyleLbl="node1" presStyleIdx="2" presStyleCnt="3" custLinFactNeighborX="64" custLinFactNeighborY="511"/>
      <dgm:spPr/>
    </dgm:pt>
    <dgm:pt modelId="{D12E2B0C-1E96-4F13-A2F8-0CA7B21490C9}" type="pres">
      <dgm:prSet presAssocID="{ED5C4DB9-7567-454D-BEBF-5CAFBA03EBBD}" presName="nodeTx" presStyleLbl="node1" presStyleIdx="2" presStyleCnt="3">
        <dgm:presLayoutVars>
          <dgm:bulletEnabled val="1"/>
        </dgm:presLayoutVars>
      </dgm:prSet>
      <dgm:spPr/>
    </dgm:pt>
    <dgm:pt modelId="{AFD53ACE-95D0-4A18-AEA0-E65DF0AA3637}" type="pres">
      <dgm:prSet presAssocID="{ED5C4DB9-7567-454D-BEBF-5CAFBA03EBBD}" presName="invisiNode" presStyleLbl="node1" presStyleIdx="2" presStyleCnt="3"/>
      <dgm:spPr/>
    </dgm:pt>
    <dgm:pt modelId="{2F654A9C-A276-48D8-BAD5-1E9B1DC0B3C8}" type="pres">
      <dgm:prSet presAssocID="{ED5C4DB9-7567-454D-BEBF-5CAFBA03EBB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99F6A702-76F5-4930-8967-87644F831129}" type="presOf" srcId="{04156FAB-7AF5-4DAE-A395-BA0CE0957A18}" destId="{F13A3D9D-6EB3-4C34-A6C4-430CD2C3B248}" srcOrd="1" destOrd="0" presId="urn:microsoft.com/office/officeart/2005/8/layout/hList7"/>
    <dgm:cxn modelId="{DD32290E-B990-4A33-8754-04047255CC1B}" type="presOf" srcId="{842E9A81-4309-417E-96D1-33A742C42BB4}" destId="{ED97F4CE-CD3E-4EBE-9CE0-2A65FB7BE690}" srcOrd="0" destOrd="6" presId="urn:microsoft.com/office/officeart/2005/8/layout/hList7"/>
    <dgm:cxn modelId="{9A10DD0E-A847-4F24-A3AC-1559D3CA2F5B}" type="presOf" srcId="{DDD24910-3B45-4957-9B78-A499EC452AFF}" destId="{3B56BCBD-327B-467A-9ED2-C9A8D80C973F}" srcOrd="0" destOrd="3" presId="urn:microsoft.com/office/officeart/2005/8/layout/hList7"/>
    <dgm:cxn modelId="{E93B410F-8AE3-4E34-B58C-08950687E42F}" type="presOf" srcId="{DDD24910-3B45-4957-9B78-A499EC452AFF}" destId="{ABB1DF6B-D8B3-4696-A650-5EED02C46A22}" srcOrd="1" destOrd="3" presId="urn:microsoft.com/office/officeart/2005/8/layout/hList7"/>
    <dgm:cxn modelId="{51290F14-F21A-45C2-A110-368449939B83}" srcId="{ED5C4DB9-7567-454D-BEBF-5CAFBA03EBBD}" destId="{8C84EE0A-4DCA-406D-B8E8-6616C3753C6E}" srcOrd="0" destOrd="0" parTransId="{2CFBBEC3-9C22-4D04-A49F-76F6FAB8443F}" sibTransId="{C342475C-3E51-43D6-8544-FED74D6DDAD2}"/>
    <dgm:cxn modelId="{882EE61F-CAA2-4062-8E06-4673BDEBF3BC}" srcId="{ED5C4DB9-7567-454D-BEBF-5CAFBA03EBBD}" destId="{AFD7F091-C734-4C43-A81F-2F4F002BACF1}" srcOrd="1" destOrd="0" parTransId="{CACB2484-15F3-49EB-BB42-B8167526C04D}" sibTransId="{46759766-E8E8-4813-8336-EF6482D66681}"/>
    <dgm:cxn modelId="{6F75FD20-359E-4C68-9AD7-2275623CF2DD}" type="presOf" srcId="{7F91AB9A-916B-42BA-B45E-BF39DBFF07BE}" destId="{9054A4B8-BD4C-43C6-BE5A-C5D9B852EDA6}" srcOrd="0" destOrd="0" presId="urn:microsoft.com/office/officeart/2005/8/layout/hList7"/>
    <dgm:cxn modelId="{6B317526-C6E3-432F-A502-E16E976EE24A}" type="presOf" srcId="{0B8AFDB0-8F8E-4EA7-8012-F0A4548516A0}" destId="{ABB1DF6B-D8B3-4696-A650-5EED02C46A22}" srcOrd="1" destOrd="0" presId="urn:microsoft.com/office/officeart/2005/8/layout/hList7"/>
    <dgm:cxn modelId="{EA01EB28-1379-4ED3-9AA8-2EB2A8C65148}" type="presOf" srcId="{A91082EB-CC6F-4578-9A58-E77D3EEC5FCC}" destId="{D12E2B0C-1E96-4F13-A2F8-0CA7B21490C9}" srcOrd="1" destOrd="4" presId="urn:microsoft.com/office/officeart/2005/8/layout/hList7"/>
    <dgm:cxn modelId="{B0095F2D-9DCE-4780-BF87-45B4D58F46C6}" type="presOf" srcId="{8FBB9504-8F65-4979-9436-1657BB6E44B0}" destId="{F13A3D9D-6EB3-4C34-A6C4-430CD2C3B248}" srcOrd="1" destOrd="1" presId="urn:microsoft.com/office/officeart/2005/8/layout/hList7"/>
    <dgm:cxn modelId="{DD219E33-EAA0-4FD8-8D17-ADEB9B6298B3}" srcId="{3B9BE6DF-6888-4B46-B3A6-ABBB5EFCE07A}" destId="{ED5C4DB9-7567-454D-BEBF-5CAFBA03EBBD}" srcOrd="2" destOrd="0" parTransId="{123DEBBD-A78E-4D76-8826-73E118E15E50}" sibTransId="{72A71BE4-3E67-4EE1-A9AB-3FC234BD809A}"/>
    <dgm:cxn modelId="{FCB60437-3E3F-4C4C-B0C5-39C7BBF5E62B}" type="presOf" srcId="{ED5C4DB9-7567-454D-BEBF-5CAFBA03EBBD}" destId="{ED97F4CE-CD3E-4EBE-9CE0-2A65FB7BE690}" srcOrd="0" destOrd="0" presId="urn:microsoft.com/office/officeart/2005/8/layout/hList7"/>
    <dgm:cxn modelId="{21FEBD3C-DFFD-4CEB-B931-1C1EB7E704F4}" type="presOf" srcId="{AFD7F091-C734-4C43-A81F-2F4F002BACF1}" destId="{D12E2B0C-1E96-4F13-A2F8-0CA7B21490C9}" srcOrd="1" destOrd="2" presId="urn:microsoft.com/office/officeart/2005/8/layout/hList7"/>
    <dgm:cxn modelId="{1697335B-85C8-4BBF-B9BE-B52AF4B03C44}" srcId="{04156FAB-7AF5-4DAE-A395-BA0CE0957A18}" destId="{B51A3927-68BE-480B-8DB5-B58F65F96730}" srcOrd="2" destOrd="0" parTransId="{CD18381D-DDAE-474E-A511-6E414173ED83}" sibTransId="{A379662C-A8DB-4711-88B4-63613294DB8D}"/>
    <dgm:cxn modelId="{B3F6FF64-6B6F-4AAE-BC19-5FDE4ECF1D73}" type="presOf" srcId="{0A907A8A-9AB0-409E-85CA-9C0FAAAD90E7}" destId="{3B56BCBD-327B-467A-9ED2-C9A8D80C973F}" srcOrd="0" destOrd="1" presId="urn:microsoft.com/office/officeart/2005/8/layout/hList7"/>
    <dgm:cxn modelId="{2A05C847-82E2-4873-AC72-9B4696DF64F8}" type="presOf" srcId="{749EF566-1D10-4AA7-A838-B4F81047E9C8}" destId="{508E5DC5-1D4E-4B09-B52F-5100A5DB883E}" srcOrd="0" destOrd="0" presId="urn:microsoft.com/office/officeart/2005/8/layout/hList7"/>
    <dgm:cxn modelId="{26C22B69-0732-4A96-A13D-CD209B68B3CB}" type="presOf" srcId="{04156FAB-7AF5-4DAE-A395-BA0CE0957A18}" destId="{4124664B-83FB-4341-B48F-FD17405C4006}" srcOrd="0" destOrd="0" presId="urn:microsoft.com/office/officeart/2005/8/layout/hList7"/>
    <dgm:cxn modelId="{02C39B6A-3041-49DE-BEF3-8432A68FD49D}" type="presOf" srcId="{EC283616-BA19-4C83-8768-2D2700C0AE76}" destId="{3B56BCBD-327B-467A-9ED2-C9A8D80C973F}" srcOrd="0" destOrd="4" presId="urn:microsoft.com/office/officeart/2005/8/layout/hList7"/>
    <dgm:cxn modelId="{A377D64B-7A03-42BD-8AE3-A88790FD3A59}" type="presOf" srcId="{741D2096-FC7B-4A97-A04D-A95CDD9A7E20}" destId="{F13A3D9D-6EB3-4C34-A6C4-430CD2C3B248}" srcOrd="1" destOrd="4" presId="urn:microsoft.com/office/officeart/2005/8/layout/hList7"/>
    <dgm:cxn modelId="{C273B74C-6961-402F-9A1F-9157C425A366}" srcId="{04156FAB-7AF5-4DAE-A395-BA0CE0957A18}" destId="{E5F14937-D1BA-4AAE-AB69-BB533030C64C}" srcOrd="1" destOrd="0" parTransId="{B53032B2-F4E0-4FF1-88EC-FF2574E89A9D}" sibTransId="{BED7D276-AC8D-4C06-8AAF-91AF910EB34E}"/>
    <dgm:cxn modelId="{4C2B1A76-7B6D-4A00-AE40-D35EA24005B5}" srcId="{ED5C4DB9-7567-454D-BEBF-5CAFBA03EBBD}" destId="{3C465BF9-FD55-4CD4-A204-261B4F26EF8A}" srcOrd="2" destOrd="0" parTransId="{20886876-81DC-4DA9-BF80-55157BE26E13}" sibTransId="{781988B5-93BB-4580-9CAE-A80A5C444B1A}"/>
    <dgm:cxn modelId="{50A57859-5665-40C5-AFAF-941FFDDF8126}" srcId="{3B9BE6DF-6888-4B46-B3A6-ABBB5EFCE07A}" destId="{0B8AFDB0-8F8E-4EA7-8012-F0A4548516A0}" srcOrd="0" destOrd="0" parTransId="{A7C34EFA-8EC7-4947-920F-1F0B8DA18B3A}" sibTransId="{7F91AB9A-916B-42BA-B45E-BF39DBFF07BE}"/>
    <dgm:cxn modelId="{00269A7A-6A87-4E4A-B121-FB4FA846678A}" type="presOf" srcId="{B51A3927-68BE-480B-8DB5-B58F65F96730}" destId="{4124664B-83FB-4341-B48F-FD17405C4006}" srcOrd="0" destOrd="3" presId="urn:microsoft.com/office/officeart/2005/8/layout/hList7"/>
    <dgm:cxn modelId="{8453DC7E-CC4C-44AE-A7C2-FC9A3E6B080F}" type="presOf" srcId="{932F2B42-887A-434F-9815-1E82319F60A0}" destId="{D12E2B0C-1E96-4F13-A2F8-0CA7B21490C9}" srcOrd="1" destOrd="5" presId="urn:microsoft.com/office/officeart/2005/8/layout/hList7"/>
    <dgm:cxn modelId="{FA46867F-528C-4D41-8D45-A59D5AC721DD}" type="presOf" srcId="{3C465BF9-FD55-4CD4-A204-261B4F26EF8A}" destId="{D12E2B0C-1E96-4F13-A2F8-0CA7B21490C9}" srcOrd="1" destOrd="3" presId="urn:microsoft.com/office/officeart/2005/8/layout/hList7"/>
    <dgm:cxn modelId="{EAC9F97F-6F64-42BD-837B-0263F75AA699}" type="presOf" srcId="{842E9A81-4309-417E-96D1-33A742C42BB4}" destId="{D12E2B0C-1E96-4F13-A2F8-0CA7B21490C9}" srcOrd="1" destOrd="6" presId="urn:microsoft.com/office/officeart/2005/8/layout/hList7"/>
    <dgm:cxn modelId="{79DF3E84-C861-4FB8-B7E7-602103E85499}" srcId="{0B8AFDB0-8F8E-4EA7-8012-F0A4548516A0}" destId="{DDD24910-3B45-4957-9B78-A499EC452AFF}" srcOrd="2" destOrd="0" parTransId="{CA46FE73-D989-4CAE-B38E-D64896091137}" sibTransId="{66033259-9D2E-4915-9CA3-FA1973E1D298}"/>
    <dgm:cxn modelId="{69C4E784-68C2-4F0B-9EBC-5E5A5FF3D1C4}" type="presOf" srcId="{0A907A8A-9AB0-409E-85CA-9C0FAAAD90E7}" destId="{ABB1DF6B-D8B3-4696-A650-5EED02C46A22}" srcOrd="1" destOrd="1" presId="urn:microsoft.com/office/officeart/2005/8/layout/hList7"/>
    <dgm:cxn modelId="{6A5FBC86-1425-4AF3-B18B-4074E2A19E65}" type="presOf" srcId="{E5F14937-D1BA-4AAE-AB69-BB533030C64C}" destId="{4124664B-83FB-4341-B48F-FD17405C4006}" srcOrd="0" destOrd="2" presId="urn:microsoft.com/office/officeart/2005/8/layout/hList7"/>
    <dgm:cxn modelId="{E77F5B8E-8E98-4A71-AE05-D59DD0BE2171}" type="presOf" srcId="{0B8AFDB0-8F8E-4EA7-8012-F0A4548516A0}" destId="{3B56BCBD-327B-467A-9ED2-C9A8D80C973F}" srcOrd="0" destOrd="0" presId="urn:microsoft.com/office/officeart/2005/8/layout/hList7"/>
    <dgm:cxn modelId="{2D862690-6BFD-48BE-BABE-ABCE07CEDE03}" type="presOf" srcId="{932F2B42-887A-434F-9815-1E82319F60A0}" destId="{ED97F4CE-CD3E-4EBE-9CE0-2A65FB7BE690}" srcOrd="0" destOrd="5" presId="urn:microsoft.com/office/officeart/2005/8/layout/hList7"/>
    <dgm:cxn modelId="{44C70E93-C8DD-437F-95E4-64BE0D4104A3}" srcId="{0B8AFDB0-8F8E-4EA7-8012-F0A4548516A0}" destId="{0A907A8A-9AB0-409E-85CA-9C0FAAAD90E7}" srcOrd="0" destOrd="0" parTransId="{228BE074-626E-4A69-86B2-B2677E724F82}" sibTransId="{F8746F67-7B4E-4E3D-A5FC-BD9531E6CD76}"/>
    <dgm:cxn modelId="{CF6D5095-2208-4960-ADF3-521D81ABC46A}" srcId="{ED5C4DB9-7567-454D-BEBF-5CAFBA03EBBD}" destId="{A91082EB-CC6F-4578-9A58-E77D3EEC5FCC}" srcOrd="3" destOrd="0" parTransId="{7B371251-C4C7-4C2D-A9EB-CF4EAA6A8CAD}" sibTransId="{713A8032-E2CD-4F4B-9B3F-8FDEEE4D67F3}"/>
    <dgm:cxn modelId="{8F41CE9A-080C-4990-9618-274E16F63E55}" type="presOf" srcId="{741D2096-FC7B-4A97-A04D-A95CDD9A7E20}" destId="{4124664B-83FB-4341-B48F-FD17405C4006}" srcOrd="0" destOrd="4" presId="urn:microsoft.com/office/officeart/2005/8/layout/hList7"/>
    <dgm:cxn modelId="{0555549B-B40A-42A8-8B2D-298FDB89EBB6}" type="presOf" srcId="{8FBB9504-8F65-4979-9436-1657BB6E44B0}" destId="{4124664B-83FB-4341-B48F-FD17405C4006}" srcOrd="0" destOrd="1" presId="urn:microsoft.com/office/officeart/2005/8/layout/hList7"/>
    <dgm:cxn modelId="{C2A1B89C-8D27-4924-9F8D-4448544C4FC6}" type="presOf" srcId="{A91082EB-CC6F-4578-9A58-E77D3EEC5FCC}" destId="{ED97F4CE-CD3E-4EBE-9CE0-2A65FB7BE690}" srcOrd="0" destOrd="4" presId="urn:microsoft.com/office/officeart/2005/8/layout/hList7"/>
    <dgm:cxn modelId="{BC09B39F-8794-4D2B-8F13-FB5153486DA0}" type="presOf" srcId="{EC283616-BA19-4C83-8768-2D2700C0AE76}" destId="{ABB1DF6B-D8B3-4696-A650-5EED02C46A22}" srcOrd="1" destOrd="4" presId="urn:microsoft.com/office/officeart/2005/8/layout/hList7"/>
    <dgm:cxn modelId="{3094FBA2-55CA-42BC-BDA0-283AAE1B4EF6}" type="presOf" srcId="{8C84EE0A-4DCA-406D-B8E8-6616C3753C6E}" destId="{ED97F4CE-CD3E-4EBE-9CE0-2A65FB7BE690}" srcOrd="0" destOrd="1" presId="urn:microsoft.com/office/officeart/2005/8/layout/hList7"/>
    <dgm:cxn modelId="{EDFC2DA3-999C-478A-AA44-BC6CAE85C72F}" srcId="{3B9BE6DF-6888-4B46-B3A6-ABBB5EFCE07A}" destId="{04156FAB-7AF5-4DAE-A395-BA0CE0957A18}" srcOrd="1" destOrd="0" parTransId="{1148395D-B966-40F3-8E67-1530CD940DF1}" sibTransId="{749EF566-1D10-4AA7-A838-B4F81047E9C8}"/>
    <dgm:cxn modelId="{65BFD4A4-8BEB-492E-9CC1-CF35E97D0682}" srcId="{0B8AFDB0-8F8E-4EA7-8012-F0A4548516A0}" destId="{EC283616-BA19-4C83-8768-2D2700C0AE76}" srcOrd="3" destOrd="0" parTransId="{BE14A131-5E3F-4073-8B56-4CCD88CD3CE6}" sibTransId="{67ABC1C8-FF3F-4F29-B7B7-67E7EAB010CA}"/>
    <dgm:cxn modelId="{628A02A9-010D-4D7C-92F6-85A701836BF3}" type="presOf" srcId="{E5F14937-D1BA-4AAE-AB69-BB533030C64C}" destId="{F13A3D9D-6EB3-4C34-A6C4-430CD2C3B248}" srcOrd="1" destOrd="2" presId="urn:microsoft.com/office/officeart/2005/8/layout/hList7"/>
    <dgm:cxn modelId="{66BFD2AE-AB00-4BD6-A0E0-4F3E99821A4D}" type="presOf" srcId="{8C84EE0A-4DCA-406D-B8E8-6616C3753C6E}" destId="{D12E2B0C-1E96-4F13-A2F8-0CA7B21490C9}" srcOrd="1" destOrd="1" presId="urn:microsoft.com/office/officeart/2005/8/layout/hList7"/>
    <dgm:cxn modelId="{4FAA31B1-8AE8-4530-ACB1-8B3FA5512423}" type="presOf" srcId="{3C465BF9-FD55-4CD4-A204-261B4F26EF8A}" destId="{ED97F4CE-CD3E-4EBE-9CE0-2A65FB7BE690}" srcOrd="0" destOrd="3" presId="urn:microsoft.com/office/officeart/2005/8/layout/hList7"/>
    <dgm:cxn modelId="{EDC9D6B3-FDB1-411C-9788-1C15102F8A19}" type="presOf" srcId="{D95F2A2C-AA10-4889-B9CF-9CF8AC7F9928}" destId="{ABB1DF6B-D8B3-4696-A650-5EED02C46A22}" srcOrd="1" destOrd="2" presId="urn:microsoft.com/office/officeart/2005/8/layout/hList7"/>
    <dgm:cxn modelId="{87B85DB7-96AF-434F-A784-55998E9E7DE1}" type="presOf" srcId="{B51A3927-68BE-480B-8DB5-B58F65F96730}" destId="{F13A3D9D-6EB3-4C34-A6C4-430CD2C3B248}" srcOrd="1" destOrd="3" presId="urn:microsoft.com/office/officeart/2005/8/layout/hList7"/>
    <dgm:cxn modelId="{4D8F1FBB-3A89-4697-AEA9-EBF1397EC80E}" type="presOf" srcId="{ED5C4DB9-7567-454D-BEBF-5CAFBA03EBBD}" destId="{D12E2B0C-1E96-4F13-A2F8-0CA7B21490C9}" srcOrd="1" destOrd="0" presId="urn:microsoft.com/office/officeart/2005/8/layout/hList7"/>
    <dgm:cxn modelId="{A8EF6DBB-FCAD-435B-AF6F-F98FFB4F0B5E}" srcId="{ED5C4DB9-7567-454D-BEBF-5CAFBA03EBBD}" destId="{932F2B42-887A-434F-9815-1E82319F60A0}" srcOrd="4" destOrd="0" parTransId="{A86E87C4-E5A0-4693-A07B-1CEFC9C5790D}" sibTransId="{7C45B1D1-8107-4891-845B-C79D84B7AD3F}"/>
    <dgm:cxn modelId="{412C94C5-285D-4B2E-B621-0EA23FCBF34A}" type="presOf" srcId="{AFD7F091-C734-4C43-A81F-2F4F002BACF1}" destId="{ED97F4CE-CD3E-4EBE-9CE0-2A65FB7BE690}" srcOrd="0" destOrd="2" presId="urn:microsoft.com/office/officeart/2005/8/layout/hList7"/>
    <dgm:cxn modelId="{FB6E6BCB-4CD0-4156-8CFE-D953E1DE8C8C}" srcId="{0B8AFDB0-8F8E-4EA7-8012-F0A4548516A0}" destId="{D95F2A2C-AA10-4889-B9CF-9CF8AC7F9928}" srcOrd="1" destOrd="0" parTransId="{72ED74E6-742E-44E1-BE57-E2E9C04C8CC1}" sibTransId="{135294E5-8B89-4FB7-82E0-0CDD12DD55C3}"/>
    <dgm:cxn modelId="{D840CAD4-AF8B-421A-A509-5471C76A5D34}" srcId="{ED5C4DB9-7567-454D-BEBF-5CAFBA03EBBD}" destId="{842E9A81-4309-417E-96D1-33A742C42BB4}" srcOrd="5" destOrd="0" parTransId="{2DCD89BD-A7CE-4438-B95C-01D909F6D78D}" sibTransId="{015B4D2C-01D9-432C-94B4-23BBA82E6713}"/>
    <dgm:cxn modelId="{8C565EE0-163B-430E-B9C3-F3CC5351642C}" srcId="{04156FAB-7AF5-4DAE-A395-BA0CE0957A18}" destId="{8FBB9504-8F65-4979-9436-1657BB6E44B0}" srcOrd="0" destOrd="0" parTransId="{E0834C0D-3A07-4C23-B089-C20E4136C83F}" sibTransId="{176BEC4F-709B-4690-989D-5C0AC1005C03}"/>
    <dgm:cxn modelId="{41C1AAF6-D988-407D-B9EE-4610EEE206B0}" type="presOf" srcId="{D95F2A2C-AA10-4889-B9CF-9CF8AC7F9928}" destId="{3B56BCBD-327B-467A-9ED2-C9A8D80C973F}" srcOrd="0" destOrd="2" presId="urn:microsoft.com/office/officeart/2005/8/layout/hList7"/>
    <dgm:cxn modelId="{012BA0F8-A89C-4FBC-9872-6C188B12477F}" type="presOf" srcId="{3B9BE6DF-6888-4B46-B3A6-ABBB5EFCE07A}" destId="{064C90ED-5D89-4ABD-85F6-31BCBC08B802}" srcOrd="0" destOrd="0" presId="urn:microsoft.com/office/officeart/2005/8/layout/hList7"/>
    <dgm:cxn modelId="{D55DC4F9-30A7-43C6-93EA-5F90246AEEA8}" srcId="{04156FAB-7AF5-4DAE-A395-BA0CE0957A18}" destId="{741D2096-FC7B-4A97-A04D-A95CDD9A7E20}" srcOrd="3" destOrd="0" parTransId="{ABC49EF7-7E75-4724-A5D9-9EE1561BD006}" sibTransId="{4E0C595E-0103-4D85-B302-0A687AF68075}"/>
    <dgm:cxn modelId="{2F6C8F1D-F03F-4E0D-844C-F2552ECA0147}" type="presParOf" srcId="{064C90ED-5D89-4ABD-85F6-31BCBC08B802}" destId="{CD8E01B7-D6DF-44FF-A88E-FF97BD4F63B0}" srcOrd="0" destOrd="0" presId="urn:microsoft.com/office/officeart/2005/8/layout/hList7"/>
    <dgm:cxn modelId="{5AE1C3CE-E79F-45DD-98C4-468A956F4495}" type="presParOf" srcId="{064C90ED-5D89-4ABD-85F6-31BCBC08B802}" destId="{E2F26AB8-BA79-4A58-8653-E30AD210B0B6}" srcOrd="1" destOrd="0" presId="urn:microsoft.com/office/officeart/2005/8/layout/hList7"/>
    <dgm:cxn modelId="{D2341902-313E-4F67-B73B-FF45D443E499}" type="presParOf" srcId="{E2F26AB8-BA79-4A58-8653-E30AD210B0B6}" destId="{8D60060D-B157-4BEC-BBCC-F749B926F379}" srcOrd="0" destOrd="0" presId="urn:microsoft.com/office/officeart/2005/8/layout/hList7"/>
    <dgm:cxn modelId="{E5445FD8-4FFE-44F4-B2FE-9DC274CCB7F6}" type="presParOf" srcId="{8D60060D-B157-4BEC-BBCC-F749B926F379}" destId="{3B56BCBD-327B-467A-9ED2-C9A8D80C973F}" srcOrd="0" destOrd="0" presId="urn:microsoft.com/office/officeart/2005/8/layout/hList7"/>
    <dgm:cxn modelId="{BC22BE04-9D6D-424E-BE0B-629771FB5F49}" type="presParOf" srcId="{8D60060D-B157-4BEC-BBCC-F749B926F379}" destId="{ABB1DF6B-D8B3-4696-A650-5EED02C46A22}" srcOrd="1" destOrd="0" presId="urn:microsoft.com/office/officeart/2005/8/layout/hList7"/>
    <dgm:cxn modelId="{EC91C85A-8FB3-4F69-B189-53F83AF113B5}" type="presParOf" srcId="{8D60060D-B157-4BEC-BBCC-F749B926F379}" destId="{752D992E-680B-4BD5-B510-DDDC050C16C7}" srcOrd="2" destOrd="0" presId="urn:microsoft.com/office/officeart/2005/8/layout/hList7"/>
    <dgm:cxn modelId="{FE686E16-3B69-482D-B5E1-82786AD6A920}" type="presParOf" srcId="{8D60060D-B157-4BEC-BBCC-F749B926F379}" destId="{FA372BCB-B43A-4FC7-8625-91493BE88200}" srcOrd="3" destOrd="0" presId="urn:microsoft.com/office/officeart/2005/8/layout/hList7"/>
    <dgm:cxn modelId="{B28BE68D-E03E-4C32-AE84-F8C6A1FFD2D1}" type="presParOf" srcId="{E2F26AB8-BA79-4A58-8653-E30AD210B0B6}" destId="{9054A4B8-BD4C-43C6-BE5A-C5D9B852EDA6}" srcOrd="1" destOrd="0" presId="urn:microsoft.com/office/officeart/2005/8/layout/hList7"/>
    <dgm:cxn modelId="{75D5BF14-CB39-47A8-A30E-35DCA6AFAD6D}" type="presParOf" srcId="{E2F26AB8-BA79-4A58-8653-E30AD210B0B6}" destId="{6FF3715E-20AF-441D-8FC3-748867F475E7}" srcOrd="2" destOrd="0" presId="urn:microsoft.com/office/officeart/2005/8/layout/hList7"/>
    <dgm:cxn modelId="{7A452511-3013-4193-AEAD-9D827DD8E1F7}" type="presParOf" srcId="{6FF3715E-20AF-441D-8FC3-748867F475E7}" destId="{4124664B-83FB-4341-B48F-FD17405C4006}" srcOrd="0" destOrd="0" presId="urn:microsoft.com/office/officeart/2005/8/layout/hList7"/>
    <dgm:cxn modelId="{134D109E-D50C-4995-A323-4F1100A7DA33}" type="presParOf" srcId="{6FF3715E-20AF-441D-8FC3-748867F475E7}" destId="{F13A3D9D-6EB3-4C34-A6C4-430CD2C3B248}" srcOrd="1" destOrd="0" presId="urn:microsoft.com/office/officeart/2005/8/layout/hList7"/>
    <dgm:cxn modelId="{93837963-3848-474A-9FE9-DD73231D9A5C}" type="presParOf" srcId="{6FF3715E-20AF-441D-8FC3-748867F475E7}" destId="{D672FADF-1D29-42BE-A1F6-9BF3D7C23275}" srcOrd="2" destOrd="0" presId="urn:microsoft.com/office/officeart/2005/8/layout/hList7"/>
    <dgm:cxn modelId="{20C6E730-565A-4847-8D25-3F6A83E9EC75}" type="presParOf" srcId="{6FF3715E-20AF-441D-8FC3-748867F475E7}" destId="{095F59AA-E491-48C0-8FB7-4A5490B1B254}" srcOrd="3" destOrd="0" presId="urn:microsoft.com/office/officeart/2005/8/layout/hList7"/>
    <dgm:cxn modelId="{C5F55427-7DEC-47D5-800A-8D7128BA3454}" type="presParOf" srcId="{E2F26AB8-BA79-4A58-8653-E30AD210B0B6}" destId="{508E5DC5-1D4E-4B09-B52F-5100A5DB883E}" srcOrd="3" destOrd="0" presId="urn:microsoft.com/office/officeart/2005/8/layout/hList7"/>
    <dgm:cxn modelId="{B249ED78-435E-4D11-A39F-9B747741CDA3}" type="presParOf" srcId="{E2F26AB8-BA79-4A58-8653-E30AD210B0B6}" destId="{5E441C70-0F0E-42EB-8EBA-8A2E42DAA90A}" srcOrd="4" destOrd="0" presId="urn:microsoft.com/office/officeart/2005/8/layout/hList7"/>
    <dgm:cxn modelId="{D5C28F5B-2877-4493-ACC3-DF8882030BE9}" type="presParOf" srcId="{5E441C70-0F0E-42EB-8EBA-8A2E42DAA90A}" destId="{ED97F4CE-CD3E-4EBE-9CE0-2A65FB7BE690}" srcOrd="0" destOrd="0" presId="urn:microsoft.com/office/officeart/2005/8/layout/hList7"/>
    <dgm:cxn modelId="{5ACEC973-C330-4A81-B6C2-2B500D6C6E34}" type="presParOf" srcId="{5E441C70-0F0E-42EB-8EBA-8A2E42DAA90A}" destId="{D12E2B0C-1E96-4F13-A2F8-0CA7B21490C9}" srcOrd="1" destOrd="0" presId="urn:microsoft.com/office/officeart/2005/8/layout/hList7"/>
    <dgm:cxn modelId="{6CD907A0-858A-43DD-AECE-19E697B8345C}" type="presParOf" srcId="{5E441C70-0F0E-42EB-8EBA-8A2E42DAA90A}" destId="{AFD53ACE-95D0-4A18-AEA0-E65DF0AA3637}" srcOrd="2" destOrd="0" presId="urn:microsoft.com/office/officeart/2005/8/layout/hList7"/>
    <dgm:cxn modelId="{14D55CE2-00E5-4CBB-8DAD-A427D3F45BC6}" type="presParOf" srcId="{5E441C70-0F0E-42EB-8EBA-8A2E42DAA90A}" destId="{2F654A9C-A276-48D8-BAD5-1E9B1DC0B3C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BCBD-327B-467A-9ED2-C9A8D80C973F}">
      <dsp:nvSpPr>
        <dsp:cNvPr id="0" name=""/>
        <dsp:cNvSpPr/>
      </dsp:nvSpPr>
      <dsp:spPr>
        <a:xfrm>
          <a:off x="9" y="0"/>
          <a:ext cx="3578008" cy="46672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Direct </a:t>
          </a:r>
          <a:r>
            <a:rPr lang="fr-FR" sz="1800" b="1" kern="1200" dirty="0" err="1">
              <a:latin typeface="Times New Roman" panose="02020603050405020304" pitchFamily="18" charset="0"/>
              <a:cs typeface="Times New Roman" panose="02020603050405020304" pitchFamily="18" charset="0"/>
            </a:rPr>
            <a:t>Costs</a:t>
          </a:r>
          <a:endParaRPr lang="fr-FR" sz="1800" b="1"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fr-FR" sz="1800" b="1" kern="1200" dirty="0">
              <a:latin typeface="Times New Roman" panose="02020603050405020304" pitchFamily="18" charset="0"/>
              <a:cs typeface="Times New Roman" panose="02020603050405020304" pitchFamily="18" charset="0"/>
            </a:rPr>
            <a:t>Capital</a:t>
          </a:r>
        </a:p>
        <a:p>
          <a:pPr marL="171450" lvl="1" indent="-171450" algn="l" defTabSz="800100">
            <a:lnSpc>
              <a:spcPct val="90000"/>
            </a:lnSpc>
            <a:spcBef>
              <a:spcPct val="0"/>
            </a:spcBef>
            <a:spcAft>
              <a:spcPct val="15000"/>
            </a:spcAft>
            <a:buChar char="•"/>
          </a:pPr>
          <a:r>
            <a:rPr lang="fr-FR" sz="1800" b="1" kern="1200" dirty="0">
              <a:latin typeface="Times New Roman" panose="02020603050405020304" pitchFamily="18" charset="0"/>
              <a:cs typeface="Times New Roman" panose="02020603050405020304" pitchFamily="18" charset="0"/>
            </a:rPr>
            <a:t>Labor</a:t>
          </a:r>
        </a:p>
        <a:p>
          <a:pPr marL="171450" lvl="1" indent="-171450" algn="l" defTabSz="800100">
            <a:lnSpc>
              <a:spcPct val="90000"/>
            </a:lnSpc>
            <a:spcBef>
              <a:spcPct val="0"/>
            </a:spcBef>
            <a:spcAft>
              <a:spcPct val="15000"/>
            </a:spcAft>
            <a:buChar char="•"/>
          </a:pPr>
          <a:r>
            <a:rPr lang="fr-FR" sz="1800" b="1" kern="1200" dirty="0" err="1">
              <a:latin typeface="Times New Roman" panose="02020603050405020304" pitchFamily="18" charset="0"/>
              <a:cs typeface="Times New Roman" panose="02020603050405020304" pitchFamily="18" charset="0"/>
            </a:rPr>
            <a:t>Electricity</a:t>
          </a:r>
          <a:endParaRPr lang="fr-FR" sz="1800" b="1"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endParaRPr lang="fr-FR" sz="1100" kern="1200" dirty="0"/>
        </a:p>
      </dsp:txBody>
      <dsp:txXfrm>
        <a:off x="9" y="1866900"/>
        <a:ext cx="3578008" cy="1866900"/>
      </dsp:txXfrm>
    </dsp:sp>
    <dsp:sp modelId="{FA372BCB-B43A-4FC7-8625-91493BE88200}">
      <dsp:nvSpPr>
        <dsp:cNvPr id="0" name=""/>
        <dsp:cNvSpPr/>
      </dsp:nvSpPr>
      <dsp:spPr>
        <a:xfrm>
          <a:off x="1014207" y="280035"/>
          <a:ext cx="1554194" cy="15541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4664B-83FB-4341-B48F-FD17405C4006}">
      <dsp:nvSpPr>
        <dsp:cNvPr id="0" name=""/>
        <dsp:cNvSpPr/>
      </dsp:nvSpPr>
      <dsp:spPr>
        <a:xfrm>
          <a:off x="3634479" y="0"/>
          <a:ext cx="3578008" cy="46672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Indirect </a:t>
          </a:r>
          <a:r>
            <a:rPr lang="fr-FR" sz="1800" b="1" kern="1200" dirty="0" err="1">
              <a:latin typeface="Times New Roman" panose="02020603050405020304" pitchFamily="18" charset="0"/>
              <a:cs typeface="Times New Roman" panose="02020603050405020304" pitchFamily="18" charset="0"/>
            </a:rPr>
            <a:t>costs</a:t>
          </a:r>
          <a:endParaRPr lang="fr-FR" sz="1800" b="1"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fr-FR" sz="1800" b="1" kern="1200" dirty="0">
              <a:latin typeface="Times New Roman" panose="02020603050405020304" pitchFamily="18" charset="0"/>
              <a:cs typeface="Times New Roman" panose="02020603050405020304" pitchFamily="18" charset="0"/>
            </a:rPr>
            <a:t>Transport</a:t>
          </a:r>
        </a:p>
        <a:p>
          <a:pPr marL="171450" lvl="1" indent="-171450" algn="l" defTabSz="800100">
            <a:lnSpc>
              <a:spcPct val="90000"/>
            </a:lnSpc>
            <a:spcBef>
              <a:spcPct val="0"/>
            </a:spcBef>
            <a:spcAft>
              <a:spcPct val="15000"/>
            </a:spcAft>
            <a:buChar char="•"/>
          </a:pPr>
          <a:r>
            <a:rPr lang="fr-FR" sz="1800" b="1" kern="1200" dirty="0" err="1">
              <a:latin typeface="Times New Roman" panose="02020603050405020304" pitchFamily="18" charset="0"/>
              <a:cs typeface="Times New Roman" panose="02020603050405020304" pitchFamily="18" charset="0"/>
            </a:rPr>
            <a:t>Electricity</a:t>
          </a:r>
          <a:r>
            <a:rPr lang="fr-FR" sz="1800" b="1" kern="1200" dirty="0">
              <a:latin typeface="Times New Roman" panose="02020603050405020304" pitchFamily="18" charset="0"/>
              <a:cs typeface="Times New Roman" panose="02020603050405020304" pitchFamily="18" charset="0"/>
            </a:rPr>
            <a:t> (fuel </a:t>
          </a:r>
          <a:r>
            <a:rPr lang="fr-FR" sz="1800" b="1" kern="1200" dirty="0" err="1">
              <a:latin typeface="Times New Roman" panose="02020603050405020304" pitchFamily="18" charset="0"/>
              <a:cs typeface="Times New Roman" panose="02020603050405020304" pitchFamily="18" charset="0"/>
            </a:rPr>
            <a:t>generators</a:t>
          </a:r>
          <a:r>
            <a:rPr lang="fr-FR" sz="1800" b="1" kern="1200" dirty="0">
              <a:latin typeface="Times New Roman" panose="02020603050405020304" pitchFamily="18" charset="0"/>
              <a:cs typeface="Times New Roman" panose="02020603050405020304" pitchFamily="18" charset="0"/>
            </a:rPr>
            <a:t>)</a:t>
          </a:r>
        </a:p>
        <a:p>
          <a:pPr marL="171450" lvl="1" indent="-171450" algn="l" defTabSz="800100">
            <a:lnSpc>
              <a:spcPct val="90000"/>
            </a:lnSpc>
            <a:spcBef>
              <a:spcPct val="0"/>
            </a:spcBef>
            <a:spcAft>
              <a:spcPct val="15000"/>
            </a:spcAft>
            <a:buChar char="•"/>
          </a:pPr>
          <a:r>
            <a:rPr lang="fr-FR" sz="1800" b="1" kern="1200" dirty="0" err="1">
              <a:latin typeface="Times New Roman" panose="02020603050405020304" pitchFamily="18" charset="0"/>
              <a:cs typeface="Times New Roman" panose="02020603050405020304" pitchFamily="18" charset="0"/>
            </a:rPr>
            <a:t>Telecommunications</a:t>
          </a:r>
          <a:endParaRPr lang="fr-FR" sz="1800" b="1"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fr-FR" sz="1800" b="1" kern="1200" dirty="0" err="1">
              <a:latin typeface="Times New Roman" panose="02020603050405020304" pitchFamily="18" charset="0"/>
              <a:cs typeface="Times New Roman" panose="02020603050405020304" pitchFamily="18" charset="0"/>
            </a:rPr>
            <a:t>Regulatory</a:t>
          </a:r>
          <a:r>
            <a:rPr lang="fr-FR" sz="1800" b="1" kern="1200" dirty="0">
              <a:latin typeface="Times New Roman" panose="02020603050405020304" pitchFamily="18" charset="0"/>
              <a:cs typeface="Times New Roman" panose="02020603050405020304" pitchFamily="18" charset="0"/>
            </a:rPr>
            <a:t> </a:t>
          </a:r>
          <a:r>
            <a:rPr lang="fr-FR" sz="1800" b="1" kern="1200" dirty="0" err="1">
              <a:latin typeface="Times New Roman" panose="02020603050405020304" pitchFamily="18" charset="0"/>
              <a:cs typeface="Times New Roman" panose="02020603050405020304" pitchFamily="18" charset="0"/>
            </a:rPr>
            <a:t>requirements</a:t>
          </a:r>
          <a:endParaRPr lang="fr-FR" sz="1800" b="1" kern="1200" dirty="0">
            <a:latin typeface="Times New Roman" panose="02020603050405020304" pitchFamily="18" charset="0"/>
            <a:cs typeface="Times New Roman" panose="02020603050405020304" pitchFamily="18" charset="0"/>
          </a:endParaRPr>
        </a:p>
      </dsp:txBody>
      <dsp:txXfrm>
        <a:off x="3634479" y="1866900"/>
        <a:ext cx="3578008" cy="1866900"/>
      </dsp:txXfrm>
    </dsp:sp>
    <dsp:sp modelId="{095F59AA-E491-48C0-8FB7-4A5490B1B254}">
      <dsp:nvSpPr>
        <dsp:cNvPr id="0" name=""/>
        <dsp:cNvSpPr/>
      </dsp:nvSpPr>
      <dsp:spPr>
        <a:xfrm>
          <a:off x="4699556" y="280035"/>
          <a:ext cx="1554194" cy="155419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7F4CE-CD3E-4EBE-9CE0-2A65FB7BE690}">
      <dsp:nvSpPr>
        <dsp:cNvPr id="0" name=""/>
        <dsp:cNvSpPr/>
      </dsp:nvSpPr>
      <dsp:spPr>
        <a:xfrm>
          <a:off x="7375288" y="0"/>
          <a:ext cx="3578008" cy="46672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Invisible </a:t>
          </a:r>
          <a:r>
            <a:rPr lang="fr-FR" sz="1800" b="1" kern="1200" dirty="0" err="1">
              <a:latin typeface="Times New Roman" panose="02020603050405020304" pitchFamily="18" charset="0"/>
              <a:cs typeface="Times New Roman" panose="02020603050405020304" pitchFamily="18" charset="0"/>
            </a:rPr>
            <a:t>costs</a:t>
          </a:r>
          <a:endParaRPr lang="fr-FR" sz="18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fr-FR" sz="1600" b="1" kern="1200" dirty="0">
              <a:latin typeface="Times New Roman" panose="02020603050405020304" pitchFamily="18" charset="0"/>
              <a:cs typeface="Times New Roman" panose="02020603050405020304" pitchFamily="18" charset="0"/>
            </a:rPr>
            <a:t>Capital</a:t>
          </a:r>
        </a:p>
        <a:p>
          <a:pPr marL="171450" lvl="1" indent="-171450" algn="l" defTabSz="711200">
            <a:lnSpc>
              <a:spcPct val="90000"/>
            </a:lnSpc>
            <a:spcBef>
              <a:spcPct val="0"/>
            </a:spcBef>
            <a:spcAft>
              <a:spcPct val="15000"/>
            </a:spcAft>
            <a:buChar char="•"/>
          </a:pPr>
          <a:r>
            <a:rPr lang="fr-FR" sz="1600" b="1" kern="1200" dirty="0" err="1">
              <a:latin typeface="Times New Roman" panose="02020603050405020304" pitchFamily="18" charset="0"/>
              <a:cs typeface="Times New Roman" panose="02020603050405020304" pitchFamily="18" charset="0"/>
            </a:rPr>
            <a:t>Electricity</a:t>
          </a:r>
          <a:r>
            <a:rPr lang="fr-FR" sz="1600" b="1" kern="1200" dirty="0">
              <a:latin typeface="Times New Roman" panose="02020603050405020304" pitchFamily="18" charset="0"/>
              <a:cs typeface="Times New Roman" panose="02020603050405020304" pitchFamily="18" charset="0"/>
            </a:rPr>
            <a:t> (</a:t>
          </a:r>
          <a:r>
            <a:rPr lang="fr-FR" sz="1600" b="1" kern="1200" dirty="0" err="1">
              <a:latin typeface="Times New Roman" panose="02020603050405020304" pitchFamily="18" charset="0"/>
              <a:cs typeface="Times New Roman" panose="02020603050405020304" pitchFamily="18" charset="0"/>
            </a:rPr>
            <a:t>losses</a:t>
          </a:r>
          <a:r>
            <a:rPr lang="fr-FR" sz="1600" b="1" kern="1200" dirty="0">
              <a:latin typeface="Times New Roman" panose="02020603050405020304" pitchFamily="18" charset="0"/>
              <a:cs typeface="Times New Roman" panose="02020603050405020304" pitchFamily="18" charset="0"/>
            </a:rPr>
            <a:t> </a:t>
          </a:r>
          <a:r>
            <a:rPr lang="fr-FR" sz="1600" b="1" kern="1200" dirty="0" err="1">
              <a:latin typeface="Times New Roman" panose="02020603050405020304" pitchFamily="18" charset="0"/>
              <a:cs typeface="Times New Roman" panose="02020603050405020304" pitchFamily="18" charset="0"/>
            </a:rPr>
            <a:t>from</a:t>
          </a:r>
          <a:r>
            <a:rPr lang="fr-FR" sz="1600" b="1" kern="1200" dirty="0">
              <a:latin typeface="Times New Roman" panose="02020603050405020304" pitchFamily="18" charset="0"/>
              <a:cs typeface="Times New Roman" panose="02020603050405020304" pitchFamily="18" charset="0"/>
            </a:rPr>
            <a:t> power interruptions)</a:t>
          </a:r>
        </a:p>
        <a:p>
          <a:pPr marL="171450" lvl="1" indent="-171450" algn="l" defTabSz="711200">
            <a:lnSpc>
              <a:spcPct val="90000"/>
            </a:lnSpc>
            <a:spcBef>
              <a:spcPct val="0"/>
            </a:spcBef>
            <a:spcAft>
              <a:spcPct val="15000"/>
            </a:spcAft>
            <a:buChar char="•"/>
          </a:pPr>
          <a:r>
            <a:rPr lang="fr-FR" sz="1600" b="1" kern="1200" dirty="0">
              <a:latin typeface="Times New Roman" panose="02020603050405020304" pitchFamily="18" charset="0"/>
              <a:cs typeface="Times New Roman" panose="02020603050405020304" pitchFamily="18" charset="0"/>
            </a:rPr>
            <a:t>Transport (transport </a:t>
          </a:r>
          <a:r>
            <a:rPr lang="fr-FR" sz="1600" b="1" kern="1200" dirty="0" err="1">
              <a:latin typeface="Times New Roman" panose="02020603050405020304" pitchFamily="18" charset="0"/>
              <a:cs typeface="Times New Roman" panose="02020603050405020304" pitchFamily="18" charset="0"/>
            </a:rPr>
            <a:t>delays</a:t>
          </a:r>
          <a:r>
            <a:rPr lang="fr-FR" sz="1600" b="1"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ct val="0"/>
            </a:spcBef>
            <a:spcAft>
              <a:spcPct val="15000"/>
            </a:spcAft>
            <a:buChar char="•"/>
          </a:pPr>
          <a:r>
            <a:rPr lang="fr-FR" sz="1600" b="1" kern="1200" dirty="0" err="1">
              <a:latin typeface="Times New Roman" panose="02020603050405020304" pitchFamily="18" charset="0"/>
              <a:cs typeface="Times New Roman" panose="02020603050405020304" pitchFamily="18" charset="0"/>
            </a:rPr>
            <a:t>Regulations</a:t>
          </a:r>
          <a:endParaRPr lang="fr-F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fr-FR" sz="1600" b="1" kern="1200" dirty="0">
              <a:latin typeface="Times New Roman" panose="02020603050405020304" pitchFamily="18" charset="0"/>
              <a:cs typeface="Times New Roman" panose="02020603050405020304" pitchFamily="18" charset="0"/>
            </a:rPr>
            <a:t>Corruption</a:t>
          </a:r>
        </a:p>
        <a:p>
          <a:pPr marL="171450" lvl="1" indent="-171450" algn="l" defTabSz="711200">
            <a:lnSpc>
              <a:spcPct val="90000"/>
            </a:lnSpc>
            <a:spcBef>
              <a:spcPct val="0"/>
            </a:spcBef>
            <a:spcAft>
              <a:spcPct val="15000"/>
            </a:spcAft>
            <a:buChar char="•"/>
          </a:pPr>
          <a:r>
            <a:rPr lang="fr-FR" sz="1600" b="1" kern="1200" dirty="0">
              <a:latin typeface="Times New Roman" panose="02020603050405020304" pitchFamily="18" charset="0"/>
              <a:cs typeface="Times New Roman" panose="02020603050405020304" pitchFamily="18" charset="0"/>
            </a:rPr>
            <a:t>Security</a:t>
          </a:r>
        </a:p>
        <a:p>
          <a:pPr marL="171450" lvl="1" indent="-171450" algn="l" defTabSz="711200">
            <a:lnSpc>
              <a:spcPct val="90000"/>
            </a:lnSpc>
            <a:spcBef>
              <a:spcPct val="0"/>
            </a:spcBef>
            <a:spcAft>
              <a:spcPct val="15000"/>
            </a:spcAft>
            <a:buChar char="•"/>
          </a:pPr>
          <a:endParaRPr lang="fr-FR" sz="1100" b="1" kern="1200" dirty="0"/>
        </a:p>
      </dsp:txBody>
      <dsp:txXfrm>
        <a:off x="7375288" y="1866900"/>
        <a:ext cx="3578008" cy="1866900"/>
      </dsp:txXfrm>
    </dsp:sp>
    <dsp:sp modelId="{2F654A9C-A276-48D8-BAD5-1E9B1DC0B3C8}">
      <dsp:nvSpPr>
        <dsp:cNvPr id="0" name=""/>
        <dsp:cNvSpPr/>
      </dsp:nvSpPr>
      <dsp:spPr>
        <a:xfrm>
          <a:off x="8384905" y="280035"/>
          <a:ext cx="1554194" cy="15541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8E01B7-D6DF-44FF-A88E-FF97BD4F63B0}">
      <dsp:nvSpPr>
        <dsp:cNvPr id="0" name=""/>
        <dsp:cNvSpPr/>
      </dsp:nvSpPr>
      <dsp:spPr>
        <a:xfrm>
          <a:off x="384925" y="3967160"/>
          <a:ext cx="10077042" cy="700087"/>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98CCF-E4AD-4208-8C8C-EE83A63E0560}" type="datetimeFigureOut">
              <a:rPr lang="fr-FR" smtClean="0"/>
              <a:t>20/03/2018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44277-BAAA-4ED2-8FEC-536FDE2E932F}" type="slidenum">
              <a:rPr lang="fr-FR" smtClean="0"/>
              <a:t>‹#›</a:t>
            </a:fld>
            <a:endParaRPr lang="fr-FR"/>
          </a:p>
        </p:txBody>
      </p:sp>
    </p:spTree>
    <p:extLst>
      <p:ext uri="{BB962C8B-B14F-4D97-AF65-F5344CB8AC3E}">
        <p14:creationId xmlns:p14="http://schemas.microsoft.com/office/powerpoint/2010/main" val="195604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Kenya today, according to Vodafone (owner of 40 percent of Safaricom), M-PESA has 19 million users transacting </a:t>
            </a:r>
            <a:r>
              <a:rPr lang="en-US" dirty="0" err="1"/>
              <a:t>Ksh</a:t>
            </a:r>
            <a:r>
              <a:rPr lang="en-US" dirty="0"/>
              <a:t> 15 billion (about $150 million) daily These transactions are dominated by domestic money transfers, but also include paying merchants via </a:t>
            </a:r>
            <a:r>
              <a:rPr lang="en-US" dirty="0" err="1"/>
              <a:t>Lipa</a:t>
            </a:r>
            <a:r>
              <a:rPr lang="en-US" dirty="0"/>
              <a:t> Na MPESA6 , using a combined savings-and-loan product called M-Shwari7 , and most recently, managing accounts at commercial banks.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Equity Bank's mobile banking platform is </a:t>
            </a:r>
            <a:r>
              <a:rPr lang="en-US" dirty="0" err="1">
                <a:latin typeface="Times New Roman" panose="02020603050405020304" pitchFamily="18" charset="0"/>
                <a:cs typeface="Times New Roman" panose="02020603050405020304" pitchFamily="18" charset="0"/>
              </a:rPr>
              <a:t>Equitel</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Equitel's</a:t>
            </a:r>
            <a:r>
              <a:rPr lang="en-US" dirty="0">
                <a:latin typeface="Times New Roman" panose="02020603050405020304" pitchFamily="18" charset="0"/>
                <a:cs typeface="Times New Roman" panose="02020603050405020304" pitchFamily="18" charset="0"/>
              </a:rPr>
              <a:t> core product is Airtel Money, a mobile commerce service that was actually launched in September 2011 and competes directly with M-PESA (</a:t>
            </a:r>
            <a:r>
              <a:rPr lang="en-US" dirty="0" err="1">
                <a:latin typeface="Times New Roman" panose="02020603050405020304" pitchFamily="18" charset="0"/>
                <a:cs typeface="Times New Roman" panose="02020603050405020304" pitchFamily="18" charset="0"/>
              </a:rPr>
              <a:t>Rosengaard</a:t>
            </a:r>
            <a:r>
              <a:rPr lang="en-US" dirty="0">
                <a:latin typeface="Times New Roman" panose="02020603050405020304" pitchFamily="18" charset="0"/>
                <a:cs typeface="Times New Roman" panose="02020603050405020304" pitchFamily="18" charset="0"/>
              </a:rPr>
              <a:t>, 2016).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Bank's mobile banking platform is </a:t>
            </a:r>
            <a:r>
              <a:rPr lang="en-US" dirty="0" err="1"/>
              <a:t>Equitel</a:t>
            </a:r>
            <a:r>
              <a:rPr lang="en-US" dirty="0"/>
              <a:t>, and </a:t>
            </a:r>
            <a:r>
              <a:rPr lang="en-US" dirty="0" err="1"/>
              <a:t>Equitel's</a:t>
            </a:r>
            <a:r>
              <a:rPr lang="en-US" dirty="0"/>
              <a:t> core product is Airtel Money, a mobile commerce service that was actually launched in September 2011 and competes directly with M-PESA. Airtel Money is available to all Equity Bank account holders for: mobile phone airtime top-up; payment of utility bills and purchase of goods and services from merchants; and Equity Bank account access and management. Other </a:t>
            </a:r>
            <a:r>
              <a:rPr lang="en-US" dirty="0" err="1"/>
              <a:t>Equitel</a:t>
            </a:r>
            <a:r>
              <a:rPr lang="en-US" dirty="0"/>
              <a:t> products are: </a:t>
            </a:r>
            <a:r>
              <a:rPr lang="en-US" dirty="0" err="1"/>
              <a:t>Eazzy</a:t>
            </a:r>
            <a:r>
              <a:rPr lang="en-US" dirty="0"/>
              <a:t> 247, a mobile banking service that provides Equity Bank account access via all MNOs, including Safaricom; and </a:t>
            </a:r>
            <a:r>
              <a:rPr lang="en-US" dirty="0" err="1"/>
              <a:t>MKesho</a:t>
            </a:r>
            <a:r>
              <a:rPr lang="en-US" dirty="0"/>
              <a:t>, a bank account that allows funds transfer between it and the M-PESA system of deposits and withdrawal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p:txBody>
      </p:sp>
      <p:sp>
        <p:nvSpPr>
          <p:cNvPr id="4" name="Slide Number Placeholder 3"/>
          <p:cNvSpPr>
            <a:spLocks noGrp="1"/>
          </p:cNvSpPr>
          <p:nvPr>
            <p:ph type="sldNum" sz="quarter" idx="10"/>
          </p:nvPr>
        </p:nvSpPr>
        <p:spPr/>
        <p:txBody>
          <a:bodyPr/>
          <a:lstStyle/>
          <a:p>
            <a:fld id="{BFD44277-BAAA-4ED2-8FEC-536FDE2E932F}" type="slidenum">
              <a:rPr lang="fr-FR" smtClean="0"/>
              <a:t>12</a:t>
            </a:fld>
            <a:endParaRPr lang="fr-FR"/>
          </a:p>
        </p:txBody>
      </p:sp>
    </p:spTree>
    <p:extLst>
      <p:ext uri="{BB962C8B-B14F-4D97-AF65-F5344CB8AC3E}">
        <p14:creationId xmlns:p14="http://schemas.microsoft.com/office/powerpoint/2010/main" val="199376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FD44277-BAAA-4ED2-8FEC-536FDE2E932F}" type="slidenum">
              <a:rPr lang="fr-FR" smtClean="0"/>
              <a:t>13</a:t>
            </a:fld>
            <a:endParaRPr lang="fr-FR"/>
          </a:p>
        </p:txBody>
      </p:sp>
    </p:spTree>
    <p:extLst>
      <p:ext uri="{BB962C8B-B14F-4D97-AF65-F5344CB8AC3E}">
        <p14:creationId xmlns:p14="http://schemas.microsoft.com/office/powerpoint/2010/main" val="103449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FD44277-BAAA-4ED2-8FEC-536FDE2E932F}" type="slidenum">
              <a:rPr lang="fr-FR" smtClean="0"/>
              <a:t>14</a:t>
            </a:fld>
            <a:endParaRPr lang="fr-FR"/>
          </a:p>
        </p:txBody>
      </p:sp>
    </p:spTree>
    <p:extLst>
      <p:ext uri="{BB962C8B-B14F-4D97-AF65-F5344CB8AC3E}">
        <p14:creationId xmlns:p14="http://schemas.microsoft.com/office/powerpoint/2010/main" val="373635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sz="1200" b="0" i="0" kern="1200" dirty="0">
                <a:solidFill>
                  <a:schemeClr val="tx1"/>
                </a:solidFill>
                <a:effectLst/>
                <a:latin typeface="+mn-lt"/>
                <a:ea typeface="+mn-ea"/>
                <a:cs typeface="+mn-cs"/>
              </a:rPr>
              <a:t>ASYCUDA is a computerized customs management system which covers most foreign trade procedures. The system handles manifests and customs declarations, accounting procedures, and warehousing manifest and suspense procedures. It generates detailed information about foreign trade transactions which can be used for economic analysis and planning. Steps are now being taken to prepare the necessary software to include transit procedures.</a:t>
            </a:r>
          </a:p>
          <a:p>
            <a:endParaRPr lang="en-US" dirty="0"/>
          </a:p>
          <a:p>
            <a:r>
              <a:rPr lang="en-US" dirty="0"/>
              <a:t>Trade and transport facilitation require governments, administrations and businesses to improve efficiency and effectiveness, to simplify, standardize and harmonize processes, documents and formalities, to foster partnership and cooperation, and to increase transparency. Information and Communications Technology (ICT) can support many trade and transport facilitation concepts and objectives. The value of ICT for trade and transport facilitation goes beyond concepts such as Single Windows. Automated business processes, digitalization of procedures, simpler interaction and transmission of data, and faster decision-making abilities deliver advantages in many trade and transport facilitation areas. </a:t>
            </a:r>
          </a:p>
          <a:p>
            <a:endParaRPr lang="en-US" dirty="0"/>
          </a:p>
          <a:p>
            <a:r>
              <a:rPr lang="en-US" dirty="0"/>
              <a:t>Large ICT systems that focus on automation of frequently used and standardized business processes, such as customs clearance, are no longer sufficient. More business processes and government services need to be automated or digitalized, and cooperation through sharing information and processes needs to be supported. The table below shows selected implementation areas of trade and transport facilitation where new IT business needs emerge. These areas are:  Risk management  Transit facilitation, and Guarantee management (for transit),  Licenses, certificates and quota management,  Coordinated Border Management,  Transparency/administrative facilitation,  Customs processing,  Decision-making support systems,  Cross-border exchange of information.</a:t>
            </a:r>
            <a:endParaRPr lang="fr-FR" dirty="0"/>
          </a:p>
        </p:txBody>
      </p:sp>
      <p:sp>
        <p:nvSpPr>
          <p:cNvPr id="4" name="Slide Number Placeholder 3"/>
          <p:cNvSpPr>
            <a:spLocks noGrp="1"/>
          </p:cNvSpPr>
          <p:nvPr>
            <p:ph type="sldNum" sz="quarter" idx="10"/>
          </p:nvPr>
        </p:nvSpPr>
        <p:spPr/>
        <p:txBody>
          <a:bodyPr/>
          <a:lstStyle/>
          <a:p>
            <a:fld id="{BFD44277-BAAA-4ED2-8FEC-536FDE2E932F}" type="slidenum">
              <a:rPr lang="fr-FR" smtClean="0"/>
              <a:t>15</a:t>
            </a:fld>
            <a:endParaRPr lang="fr-FR"/>
          </a:p>
        </p:txBody>
      </p:sp>
    </p:spTree>
    <p:extLst>
      <p:ext uri="{BB962C8B-B14F-4D97-AF65-F5344CB8AC3E}">
        <p14:creationId xmlns:p14="http://schemas.microsoft.com/office/powerpoint/2010/main" val="263654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4565-7CF2-49D1-856A-B8EBEE11A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CD70127-FAC0-48C4-ADC3-261005DF1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D34C762-EFAE-4FD2-8066-58B6AF1A75E9}"/>
              </a:ext>
            </a:extLst>
          </p:cNvPr>
          <p:cNvSpPr>
            <a:spLocks noGrp="1"/>
          </p:cNvSpPr>
          <p:nvPr>
            <p:ph type="dt" sz="half" idx="10"/>
          </p:nvPr>
        </p:nvSpPr>
        <p:spPr/>
        <p:txBody>
          <a:bodyPr/>
          <a:lstStyle/>
          <a:p>
            <a:fld id="{5926CF1E-850F-4811-8335-07D47CB45188}" type="datetime1">
              <a:rPr lang="fr-FR" smtClean="0"/>
              <a:t>20/03/2018</a:t>
            </a:fld>
            <a:endParaRPr lang="fr-FR"/>
          </a:p>
        </p:txBody>
      </p:sp>
      <p:sp>
        <p:nvSpPr>
          <p:cNvPr id="5" name="Footer Placeholder 4">
            <a:extLst>
              <a:ext uri="{FF2B5EF4-FFF2-40B4-BE49-F238E27FC236}">
                <a16:creationId xmlns:a16="http://schemas.microsoft.com/office/drawing/2014/main" id="{C51F41FD-A2C8-436F-AAA1-0479BF69592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E6B686D-59E0-434F-BF97-8B3527EDE203}"/>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389595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72CB-E52C-4929-86A0-3EC2D45E387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0E746E4-B24F-4118-B7D8-930C76F61D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CAF8DFD-C2D8-416B-B9F5-17D9192450B2}"/>
              </a:ext>
            </a:extLst>
          </p:cNvPr>
          <p:cNvSpPr>
            <a:spLocks noGrp="1"/>
          </p:cNvSpPr>
          <p:nvPr>
            <p:ph type="dt" sz="half" idx="10"/>
          </p:nvPr>
        </p:nvSpPr>
        <p:spPr/>
        <p:txBody>
          <a:bodyPr/>
          <a:lstStyle/>
          <a:p>
            <a:fld id="{5D2D5A92-C780-4770-8008-4AD19244143A}" type="datetime1">
              <a:rPr lang="fr-FR" smtClean="0"/>
              <a:t>20/03/2018</a:t>
            </a:fld>
            <a:endParaRPr lang="fr-FR"/>
          </a:p>
        </p:txBody>
      </p:sp>
      <p:sp>
        <p:nvSpPr>
          <p:cNvPr id="5" name="Footer Placeholder 4">
            <a:extLst>
              <a:ext uri="{FF2B5EF4-FFF2-40B4-BE49-F238E27FC236}">
                <a16:creationId xmlns:a16="http://schemas.microsoft.com/office/drawing/2014/main" id="{3B3050AB-F0FC-4382-B21E-63048578673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E86EC6-EB2D-4B27-B1E6-396FD54CADE4}"/>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272649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23919-12ED-4612-9664-790CECE6D2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BBB5646-9886-4CE8-83A2-A40EA7F7FE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D902E62-A9E6-435D-8281-4AFF7FF781BA}"/>
              </a:ext>
            </a:extLst>
          </p:cNvPr>
          <p:cNvSpPr>
            <a:spLocks noGrp="1"/>
          </p:cNvSpPr>
          <p:nvPr>
            <p:ph type="dt" sz="half" idx="10"/>
          </p:nvPr>
        </p:nvSpPr>
        <p:spPr/>
        <p:txBody>
          <a:bodyPr/>
          <a:lstStyle/>
          <a:p>
            <a:fld id="{79856AA1-01DD-47B8-908C-6333D63D9416}" type="datetime1">
              <a:rPr lang="fr-FR" smtClean="0"/>
              <a:t>20/03/2018</a:t>
            </a:fld>
            <a:endParaRPr lang="fr-FR"/>
          </a:p>
        </p:txBody>
      </p:sp>
      <p:sp>
        <p:nvSpPr>
          <p:cNvPr id="5" name="Footer Placeholder 4">
            <a:extLst>
              <a:ext uri="{FF2B5EF4-FFF2-40B4-BE49-F238E27FC236}">
                <a16:creationId xmlns:a16="http://schemas.microsoft.com/office/drawing/2014/main" id="{63B4EC1A-D494-454F-BA0D-230FCEF0E4B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10755C2-B9B0-44D7-80B8-980FED7892F6}"/>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383835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D08-DB12-438B-A455-54D13B779A9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3F815EA-4AEC-46C1-A27E-4CB25AF02A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B442B4E-31AC-4932-BE14-25E57BB70D29}"/>
              </a:ext>
            </a:extLst>
          </p:cNvPr>
          <p:cNvSpPr>
            <a:spLocks noGrp="1"/>
          </p:cNvSpPr>
          <p:nvPr>
            <p:ph type="dt" sz="half" idx="10"/>
          </p:nvPr>
        </p:nvSpPr>
        <p:spPr/>
        <p:txBody>
          <a:bodyPr/>
          <a:lstStyle/>
          <a:p>
            <a:fld id="{5578192D-F4B0-4810-AE55-1F3FF6E5EA38}" type="datetime1">
              <a:rPr lang="fr-FR" smtClean="0"/>
              <a:t>20/03/2018</a:t>
            </a:fld>
            <a:endParaRPr lang="fr-FR"/>
          </a:p>
        </p:txBody>
      </p:sp>
      <p:sp>
        <p:nvSpPr>
          <p:cNvPr id="5" name="Footer Placeholder 4">
            <a:extLst>
              <a:ext uri="{FF2B5EF4-FFF2-40B4-BE49-F238E27FC236}">
                <a16:creationId xmlns:a16="http://schemas.microsoft.com/office/drawing/2014/main" id="{45379ECC-3DD1-4547-BB7F-C3C4794A582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441872D-C953-4DB9-8224-2B10B7820CBF}"/>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29515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5833-FA91-4394-8D26-679E806F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A0D38CA-04C7-446D-BCA5-66323F585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F40E5D-14A7-46A5-BD9F-0F4DE841E10B}"/>
              </a:ext>
            </a:extLst>
          </p:cNvPr>
          <p:cNvSpPr>
            <a:spLocks noGrp="1"/>
          </p:cNvSpPr>
          <p:nvPr>
            <p:ph type="dt" sz="half" idx="10"/>
          </p:nvPr>
        </p:nvSpPr>
        <p:spPr/>
        <p:txBody>
          <a:bodyPr/>
          <a:lstStyle/>
          <a:p>
            <a:fld id="{6AF82E0F-FEE8-466F-A295-39773736C6E5}" type="datetime1">
              <a:rPr lang="fr-FR" smtClean="0"/>
              <a:t>20/03/2018</a:t>
            </a:fld>
            <a:endParaRPr lang="fr-FR"/>
          </a:p>
        </p:txBody>
      </p:sp>
      <p:sp>
        <p:nvSpPr>
          <p:cNvPr id="5" name="Footer Placeholder 4">
            <a:extLst>
              <a:ext uri="{FF2B5EF4-FFF2-40B4-BE49-F238E27FC236}">
                <a16:creationId xmlns:a16="http://schemas.microsoft.com/office/drawing/2014/main" id="{33D92970-EF55-4EBE-90E9-5320409A72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3242724-6C38-462E-88DB-3F5F85899F72}"/>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421781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976A-B64D-4D3F-9EA8-E6CC1DB7259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29312DC-7BEE-4068-B73A-B477BEA34E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0A992CC-7855-43B8-B6A4-F3548BE979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14B8BC3-1C8C-43E7-B5C4-7A2637C6DE4C}"/>
              </a:ext>
            </a:extLst>
          </p:cNvPr>
          <p:cNvSpPr>
            <a:spLocks noGrp="1"/>
          </p:cNvSpPr>
          <p:nvPr>
            <p:ph type="dt" sz="half" idx="10"/>
          </p:nvPr>
        </p:nvSpPr>
        <p:spPr/>
        <p:txBody>
          <a:bodyPr/>
          <a:lstStyle/>
          <a:p>
            <a:fld id="{082B7ED0-7E96-4E30-A206-16BC903ABCBC}" type="datetime1">
              <a:rPr lang="fr-FR" smtClean="0"/>
              <a:t>20/03/2018</a:t>
            </a:fld>
            <a:endParaRPr lang="fr-FR"/>
          </a:p>
        </p:txBody>
      </p:sp>
      <p:sp>
        <p:nvSpPr>
          <p:cNvPr id="6" name="Footer Placeholder 5">
            <a:extLst>
              <a:ext uri="{FF2B5EF4-FFF2-40B4-BE49-F238E27FC236}">
                <a16:creationId xmlns:a16="http://schemas.microsoft.com/office/drawing/2014/main" id="{4D4F2B6A-8F45-4AE3-848B-CD7A5207045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8527116-BA17-48F3-B60B-1ED8164BCE49}"/>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19970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0D1-4983-4A24-A1F5-7FB4C69EEBD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8FCB1A7-5744-4512-8B13-6100E77FD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04A8F6-1BD9-49A8-80AD-628CA99FC3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B594A05E-8B85-4EB9-B5DF-676BABFBF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7CE0D-2905-4B04-B542-ED53ADC866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E9E92F8-130B-41B1-87EA-7C32623AC448}"/>
              </a:ext>
            </a:extLst>
          </p:cNvPr>
          <p:cNvSpPr>
            <a:spLocks noGrp="1"/>
          </p:cNvSpPr>
          <p:nvPr>
            <p:ph type="dt" sz="half" idx="10"/>
          </p:nvPr>
        </p:nvSpPr>
        <p:spPr/>
        <p:txBody>
          <a:bodyPr/>
          <a:lstStyle/>
          <a:p>
            <a:fld id="{F7347E9C-9641-4BAF-8CF4-F5CF8401C688}" type="datetime1">
              <a:rPr lang="fr-FR" smtClean="0"/>
              <a:t>20/03/2018</a:t>
            </a:fld>
            <a:endParaRPr lang="fr-FR"/>
          </a:p>
        </p:txBody>
      </p:sp>
      <p:sp>
        <p:nvSpPr>
          <p:cNvPr id="8" name="Footer Placeholder 7">
            <a:extLst>
              <a:ext uri="{FF2B5EF4-FFF2-40B4-BE49-F238E27FC236}">
                <a16:creationId xmlns:a16="http://schemas.microsoft.com/office/drawing/2014/main" id="{DB3C921B-64BB-4D96-8B99-8C4A6ACF0A6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246CF09-BE5B-40EE-829D-E5EC904C334F}"/>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158429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2F39-30CE-4847-8A2E-AD757C00D1A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C586FDE-D4AA-47F9-B1D3-EF18E3BF8B5A}"/>
              </a:ext>
            </a:extLst>
          </p:cNvPr>
          <p:cNvSpPr>
            <a:spLocks noGrp="1"/>
          </p:cNvSpPr>
          <p:nvPr>
            <p:ph type="dt" sz="half" idx="10"/>
          </p:nvPr>
        </p:nvSpPr>
        <p:spPr/>
        <p:txBody>
          <a:bodyPr/>
          <a:lstStyle/>
          <a:p>
            <a:fld id="{11BF9684-DF89-47D3-89F8-40C8375935F4}" type="datetime1">
              <a:rPr lang="fr-FR" smtClean="0"/>
              <a:t>20/03/2018</a:t>
            </a:fld>
            <a:endParaRPr lang="fr-FR"/>
          </a:p>
        </p:txBody>
      </p:sp>
      <p:sp>
        <p:nvSpPr>
          <p:cNvPr id="4" name="Footer Placeholder 3">
            <a:extLst>
              <a:ext uri="{FF2B5EF4-FFF2-40B4-BE49-F238E27FC236}">
                <a16:creationId xmlns:a16="http://schemas.microsoft.com/office/drawing/2014/main" id="{006D32F8-6DE8-41A4-98B0-F71ED147CA9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29C54AA-5042-4D98-A1D4-95793C097C55}"/>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384416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13F68-AB64-4000-8593-66474A619E17}"/>
              </a:ext>
            </a:extLst>
          </p:cNvPr>
          <p:cNvSpPr>
            <a:spLocks noGrp="1"/>
          </p:cNvSpPr>
          <p:nvPr>
            <p:ph type="dt" sz="half" idx="10"/>
          </p:nvPr>
        </p:nvSpPr>
        <p:spPr/>
        <p:txBody>
          <a:bodyPr/>
          <a:lstStyle/>
          <a:p>
            <a:fld id="{9091A139-D0CC-41A8-9B05-B5DE77EB8779}" type="datetime1">
              <a:rPr lang="fr-FR" smtClean="0"/>
              <a:t>20/03/2018</a:t>
            </a:fld>
            <a:endParaRPr lang="fr-FR"/>
          </a:p>
        </p:txBody>
      </p:sp>
      <p:sp>
        <p:nvSpPr>
          <p:cNvPr id="3" name="Footer Placeholder 2">
            <a:extLst>
              <a:ext uri="{FF2B5EF4-FFF2-40B4-BE49-F238E27FC236}">
                <a16:creationId xmlns:a16="http://schemas.microsoft.com/office/drawing/2014/main" id="{FC6CA13D-FFFE-49B7-8FC9-A8CEB82AED7C}"/>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2106B10-6F52-44BF-A11E-D7EFF7F6395B}"/>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335721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E365-BEE9-468C-9A88-25BBFC166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B72CE54-E24F-402A-A796-24ED95884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682840F-215E-49C7-B225-49700130D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D83A8-2B38-4124-B1A8-A35D68E92DCC}"/>
              </a:ext>
            </a:extLst>
          </p:cNvPr>
          <p:cNvSpPr>
            <a:spLocks noGrp="1"/>
          </p:cNvSpPr>
          <p:nvPr>
            <p:ph type="dt" sz="half" idx="10"/>
          </p:nvPr>
        </p:nvSpPr>
        <p:spPr/>
        <p:txBody>
          <a:bodyPr/>
          <a:lstStyle/>
          <a:p>
            <a:fld id="{43F18A27-C7FA-49AB-BD14-130C08BC65C9}" type="datetime1">
              <a:rPr lang="fr-FR" smtClean="0"/>
              <a:t>20/03/2018</a:t>
            </a:fld>
            <a:endParaRPr lang="fr-FR"/>
          </a:p>
        </p:txBody>
      </p:sp>
      <p:sp>
        <p:nvSpPr>
          <p:cNvPr id="6" name="Footer Placeholder 5">
            <a:extLst>
              <a:ext uri="{FF2B5EF4-FFF2-40B4-BE49-F238E27FC236}">
                <a16:creationId xmlns:a16="http://schemas.microsoft.com/office/drawing/2014/main" id="{76703F5D-2698-426C-BCDE-488D5EC2B69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56ABFA3-5DD3-4226-8438-318256A82FBC}"/>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177693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2C18-3687-4639-B159-89918DDFC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4DD2FD-5C84-48D6-AD71-08B9355FF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8494E84-A2B8-45C7-B938-ABAB09248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DB2240-6997-4A34-991B-ADA71B3EF166}"/>
              </a:ext>
            </a:extLst>
          </p:cNvPr>
          <p:cNvSpPr>
            <a:spLocks noGrp="1"/>
          </p:cNvSpPr>
          <p:nvPr>
            <p:ph type="dt" sz="half" idx="10"/>
          </p:nvPr>
        </p:nvSpPr>
        <p:spPr/>
        <p:txBody>
          <a:bodyPr/>
          <a:lstStyle/>
          <a:p>
            <a:fld id="{A339198A-B39E-40A4-AB89-533860B4E447}" type="datetime1">
              <a:rPr lang="fr-FR" smtClean="0"/>
              <a:t>20/03/2018</a:t>
            </a:fld>
            <a:endParaRPr lang="fr-FR"/>
          </a:p>
        </p:txBody>
      </p:sp>
      <p:sp>
        <p:nvSpPr>
          <p:cNvPr id="6" name="Footer Placeholder 5">
            <a:extLst>
              <a:ext uri="{FF2B5EF4-FFF2-40B4-BE49-F238E27FC236}">
                <a16:creationId xmlns:a16="http://schemas.microsoft.com/office/drawing/2014/main" id="{A6FF733B-5D8E-469C-A929-211B9395EE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FA43A9F-B55F-4071-A553-CFF41101C24C}"/>
              </a:ext>
            </a:extLst>
          </p:cNvPr>
          <p:cNvSpPr>
            <a:spLocks noGrp="1"/>
          </p:cNvSpPr>
          <p:nvPr>
            <p:ph type="sldNum" sz="quarter" idx="12"/>
          </p:nvPr>
        </p:nvSpPr>
        <p:spPr/>
        <p:txBody>
          <a:bodyPr/>
          <a:lstStyle/>
          <a:p>
            <a:fld id="{5A1CF81F-1B77-45F5-9F21-1A4C0AD3078E}" type="slidenum">
              <a:rPr lang="fr-FR" smtClean="0"/>
              <a:t>‹#›</a:t>
            </a:fld>
            <a:endParaRPr lang="fr-FR"/>
          </a:p>
        </p:txBody>
      </p:sp>
    </p:spTree>
    <p:extLst>
      <p:ext uri="{BB962C8B-B14F-4D97-AF65-F5344CB8AC3E}">
        <p14:creationId xmlns:p14="http://schemas.microsoft.com/office/powerpoint/2010/main" val="286537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06B8B-D1C0-4212-B99D-7BE65FAC1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0233506-9EA9-4968-8554-169A1DF6B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9DA2966-4620-4847-B908-C6D8A5698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A843C-F5FE-4395-BCAF-63A1B6EEAB5D}" type="datetime1">
              <a:rPr lang="fr-FR" smtClean="0"/>
              <a:t>20/03/2018</a:t>
            </a:fld>
            <a:endParaRPr lang="fr-FR"/>
          </a:p>
        </p:txBody>
      </p:sp>
      <p:sp>
        <p:nvSpPr>
          <p:cNvPr id="5" name="Footer Placeholder 4">
            <a:extLst>
              <a:ext uri="{FF2B5EF4-FFF2-40B4-BE49-F238E27FC236}">
                <a16:creationId xmlns:a16="http://schemas.microsoft.com/office/drawing/2014/main" id="{13AD992C-3A02-46FD-A289-1597C5336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40601DD-7857-49D9-9487-F91FED608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CF81F-1B77-45F5-9F21-1A4C0AD3078E}" type="slidenum">
              <a:rPr lang="fr-FR" smtClean="0"/>
              <a:t>‹#›</a:t>
            </a:fld>
            <a:endParaRPr lang="fr-FR"/>
          </a:p>
        </p:txBody>
      </p:sp>
    </p:spTree>
    <p:extLst>
      <p:ext uri="{BB962C8B-B14F-4D97-AF65-F5344CB8AC3E}">
        <p14:creationId xmlns:p14="http://schemas.microsoft.com/office/powerpoint/2010/main" val="349014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D8A0-3BC8-4DDE-8110-71169B216184}"/>
              </a:ext>
            </a:extLst>
          </p:cNvPr>
          <p:cNvSpPr>
            <a:spLocks noGrp="1"/>
          </p:cNvSpPr>
          <p:nvPr>
            <p:ph type="ctrTitle"/>
          </p:nvPr>
        </p:nvSpPr>
        <p:spPr>
          <a:xfrm>
            <a:off x="131135" y="382662"/>
            <a:ext cx="9144000" cy="1376288"/>
          </a:xfrm>
        </p:spPr>
        <p:txBody>
          <a:bodyPr>
            <a:noAutofit/>
          </a:bodyPr>
          <a:lstStyle/>
          <a:p>
            <a:r>
              <a:rPr lang="fr-FR" sz="4800" b="1" i="1" dirty="0">
                <a:latin typeface="Times New Roman" panose="02020603050405020304" pitchFamily="18" charset="0"/>
                <a:cs typeface="Times New Roman" panose="02020603050405020304" pitchFamily="18" charset="0"/>
              </a:rPr>
              <a:t>Digitalisation and the future of </a:t>
            </a:r>
            <a:r>
              <a:rPr lang="fr-FR" sz="4800" b="1" i="1" dirty="0" err="1">
                <a:latin typeface="Times New Roman" panose="02020603050405020304" pitchFamily="18" charset="0"/>
                <a:cs typeface="Times New Roman" panose="02020603050405020304" pitchFamily="18" charset="0"/>
              </a:rPr>
              <a:t>manufacturing</a:t>
            </a:r>
            <a:r>
              <a:rPr lang="fr-FR" sz="4800" b="1" i="1" dirty="0">
                <a:latin typeface="Times New Roman" panose="02020603050405020304" pitchFamily="18" charset="0"/>
                <a:cs typeface="Times New Roman" panose="02020603050405020304" pitchFamily="18" charset="0"/>
              </a:rPr>
              <a:t> in </a:t>
            </a:r>
            <a:r>
              <a:rPr lang="fr-FR" sz="4800" b="1" i="1" dirty="0" err="1">
                <a:latin typeface="Times New Roman" panose="02020603050405020304" pitchFamily="18" charset="0"/>
                <a:cs typeface="Times New Roman" panose="02020603050405020304" pitchFamily="18" charset="0"/>
              </a:rPr>
              <a:t>Africa</a:t>
            </a:r>
            <a:endParaRPr lang="fr-FR" sz="4800" b="1" i="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758BC44-E4E2-43C6-B7DE-B660E0079351}"/>
              </a:ext>
            </a:extLst>
          </p:cNvPr>
          <p:cNvSpPr>
            <a:spLocks noGrp="1"/>
          </p:cNvSpPr>
          <p:nvPr>
            <p:ph type="subTitle" idx="1"/>
          </p:nvPr>
        </p:nvSpPr>
        <p:spPr>
          <a:xfrm>
            <a:off x="221513" y="2072500"/>
            <a:ext cx="7210645" cy="4648975"/>
          </a:xfrm>
        </p:spPr>
        <p:txBody>
          <a:bodyPr>
            <a:normAutofit fontScale="92500" lnSpcReduction="20000"/>
          </a:bodyPr>
          <a:lstStyle/>
          <a:p>
            <a:r>
              <a:rPr lang="fr-FR" sz="4400" b="1" dirty="0">
                <a:latin typeface="Times New Roman" panose="02020603050405020304" pitchFamily="18" charset="0"/>
                <a:cs typeface="Times New Roman" panose="02020603050405020304" pitchFamily="18" charset="0"/>
              </a:rPr>
              <a:t>ICT for </a:t>
            </a:r>
            <a:r>
              <a:rPr lang="fr-FR" sz="4400" b="1" dirty="0" err="1">
                <a:latin typeface="Times New Roman" panose="02020603050405020304" pitchFamily="18" charset="0"/>
                <a:cs typeface="Times New Roman" panose="02020603050405020304" pitchFamily="18" charset="0"/>
              </a:rPr>
              <a:t>Manufacturing</a:t>
            </a:r>
            <a:r>
              <a:rPr lang="fr-FR" sz="4400" b="1" dirty="0">
                <a:latin typeface="Times New Roman" panose="02020603050405020304" pitchFamily="18" charset="0"/>
                <a:cs typeface="Times New Roman" panose="02020603050405020304" pitchFamily="18" charset="0"/>
              </a:rPr>
              <a:t> </a:t>
            </a:r>
          </a:p>
          <a:p>
            <a:r>
              <a:rPr lang="fr-FR" sz="4400" b="1" dirty="0" err="1">
                <a:latin typeface="Times New Roman" panose="02020603050405020304" pitchFamily="18" charset="0"/>
                <a:cs typeface="Times New Roman" panose="02020603050405020304" pitchFamily="18" charset="0"/>
              </a:rPr>
              <a:t>Development</a:t>
            </a:r>
            <a:r>
              <a:rPr lang="fr-FR" sz="4400" b="1" dirty="0">
                <a:latin typeface="Times New Roman" panose="02020603050405020304" pitchFamily="18" charset="0"/>
                <a:cs typeface="Times New Roman" panose="02020603050405020304" pitchFamily="18" charset="0"/>
              </a:rPr>
              <a:t> </a:t>
            </a:r>
          </a:p>
          <a:p>
            <a:r>
              <a:rPr lang="fr-FR" sz="4400" b="1" dirty="0">
                <a:latin typeface="Times New Roman" panose="02020603050405020304" pitchFamily="18" charset="0"/>
                <a:cs typeface="Times New Roman" panose="02020603050405020304" pitchFamily="18" charset="0"/>
              </a:rPr>
              <a:t>in </a:t>
            </a:r>
            <a:r>
              <a:rPr lang="fr-FR" sz="4400" b="1" dirty="0" err="1">
                <a:latin typeface="Times New Roman" panose="02020603050405020304" pitchFamily="18" charset="0"/>
                <a:cs typeface="Times New Roman" panose="02020603050405020304" pitchFamily="18" charset="0"/>
              </a:rPr>
              <a:t>Africa</a:t>
            </a:r>
            <a:endParaRPr lang="fr-FR" sz="4400" b="1" dirty="0">
              <a:latin typeface="Times New Roman" panose="02020603050405020304" pitchFamily="18" charset="0"/>
              <a:cs typeface="Times New Roman" panose="02020603050405020304" pitchFamily="18" charset="0"/>
            </a:endParaRPr>
          </a:p>
          <a:p>
            <a:endParaRPr lang="fr-FR" sz="3200" b="1" dirty="0"/>
          </a:p>
          <a:p>
            <a:r>
              <a:rPr lang="fr-FR" sz="2200" b="1" dirty="0">
                <a:latin typeface="Times New Roman" panose="02020603050405020304" pitchFamily="18" charset="0"/>
                <a:cs typeface="Times New Roman" panose="02020603050405020304" pitchFamily="18" charset="0"/>
              </a:rPr>
              <a:t>By: Ms. </a:t>
            </a:r>
            <a:r>
              <a:rPr lang="fr-FR" sz="2200" b="1" dirty="0" err="1">
                <a:latin typeface="Times New Roman" panose="02020603050405020304" pitchFamily="18" charset="0"/>
                <a:cs typeface="Times New Roman" panose="02020603050405020304" pitchFamily="18" charset="0"/>
              </a:rPr>
              <a:t>Bineswaree</a:t>
            </a:r>
            <a:r>
              <a:rPr lang="fr-FR" sz="2200" b="1" dirty="0">
                <a:latin typeface="Times New Roman" panose="02020603050405020304" pitchFamily="18" charset="0"/>
                <a:cs typeface="Times New Roman" panose="02020603050405020304" pitchFamily="18" charset="0"/>
              </a:rPr>
              <a:t> (Aruna) </a:t>
            </a:r>
            <a:r>
              <a:rPr lang="fr-FR" sz="2200" b="1" dirty="0" err="1">
                <a:latin typeface="Times New Roman" panose="02020603050405020304" pitchFamily="18" charset="0"/>
                <a:cs typeface="Times New Roman" panose="02020603050405020304" pitchFamily="18" charset="0"/>
              </a:rPr>
              <a:t>Bolaky</a:t>
            </a:r>
            <a:endParaRPr lang="fr-FR" sz="2200" b="1" dirty="0">
              <a:latin typeface="Times New Roman" panose="02020603050405020304" pitchFamily="18" charset="0"/>
              <a:cs typeface="Times New Roman" panose="02020603050405020304" pitchFamily="18" charset="0"/>
            </a:endParaRPr>
          </a:p>
          <a:p>
            <a:r>
              <a:rPr lang="fr-FR" sz="2200" b="1" dirty="0" err="1">
                <a:latin typeface="Times New Roman" panose="02020603050405020304" pitchFamily="18" charset="0"/>
                <a:cs typeface="Times New Roman" panose="02020603050405020304" pitchFamily="18" charset="0"/>
              </a:rPr>
              <a:t>Economic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Affairs</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Officer</a:t>
            </a:r>
            <a:endParaRPr lang="fr-FR" sz="2200" b="1" dirty="0">
              <a:latin typeface="Times New Roman" panose="02020603050405020304" pitchFamily="18" charset="0"/>
              <a:cs typeface="Times New Roman" panose="02020603050405020304" pitchFamily="18" charset="0"/>
            </a:endParaRPr>
          </a:p>
          <a:p>
            <a:r>
              <a:rPr lang="fr-FR" sz="2200" b="1" dirty="0">
                <a:latin typeface="Times New Roman" panose="02020603050405020304" pitchFamily="18" charset="0"/>
                <a:cs typeface="Times New Roman" panose="02020603050405020304" pitchFamily="18" charset="0"/>
              </a:rPr>
              <a:t>United Nations </a:t>
            </a:r>
            <a:r>
              <a:rPr lang="fr-FR" sz="2200" b="1" dirty="0" err="1">
                <a:latin typeface="Times New Roman" panose="02020603050405020304" pitchFamily="18" charset="0"/>
                <a:cs typeface="Times New Roman" panose="02020603050405020304" pitchFamily="18" charset="0"/>
              </a:rPr>
              <a:t>Conference</a:t>
            </a:r>
            <a:r>
              <a:rPr lang="fr-FR" sz="2200" b="1" dirty="0">
                <a:latin typeface="Times New Roman" panose="02020603050405020304" pitchFamily="18" charset="0"/>
                <a:cs typeface="Times New Roman" panose="02020603050405020304" pitchFamily="18" charset="0"/>
              </a:rPr>
              <a:t> on Trade and </a:t>
            </a:r>
            <a:r>
              <a:rPr lang="fr-FR" sz="2200" b="1" dirty="0" err="1">
                <a:latin typeface="Times New Roman" panose="02020603050405020304" pitchFamily="18" charset="0"/>
                <a:cs typeface="Times New Roman" panose="02020603050405020304" pitchFamily="18" charset="0"/>
              </a:rPr>
              <a:t>Development</a:t>
            </a:r>
            <a:r>
              <a:rPr lang="fr-FR" sz="2200" b="1" dirty="0">
                <a:latin typeface="Times New Roman" panose="02020603050405020304" pitchFamily="18" charset="0"/>
                <a:cs typeface="Times New Roman" panose="02020603050405020304" pitchFamily="18" charset="0"/>
              </a:rPr>
              <a:t> (UNCTAD)</a:t>
            </a:r>
          </a:p>
          <a:p>
            <a:r>
              <a:rPr lang="fr-FR" sz="2200" b="1" dirty="0">
                <a:latin typeface="Times New Roman" panose="02020603050405020304" pitchFamily="18" charset="0"/>
                <a:cs typeface="Times New Roman" panose="02020603050405020304" pitchFamily="18" charset="0"/>
              </a:rPr>
              <a:t>New Delhi, 23 March 2018</a:t>
            </a:r>
          </a:p>
          <a:p>
            <a:endParaRPr lang="fr-FR" sz="3200" b="1" dirty="0"/>
          </a:p>
          <a:p>
            <a:r>
              <a:rPr lang="fr-FR" sz="1100" b="1" dirty="0">
                <a:latin typeface="Times New Roman" panose="02020603050405020304" pitchFamily="18" charset="0"/>
                <a:cs typeface="Times New Roman" panose="02020603050405020304" pitchFamily="18" charset="0"/>
              </a:rPr>
              <a:t>Note: All photos are </a:t>
            </a:r>
            <a:r>
              <a:rPr lang="fr-FR" sz="1100" b="1" dirty="0" err="1">
                <a:latin typeface="Times New Roman" panose="02020603050405020304" pitchFamily="18" charset="0"/>
                <a:cs typeface="Times New Roman" panose="02020603050405020304" pitchFamily="18" charset="0"/>
              </a:rPr>
              <a:t>from</a:t>
            </a:r>
            <a:r>
              <a:rPr lang="fr-FR" sz="1100" b="1" dirty="0">
                <a:latin typeface="Times New Roman" panose="02020603050405020304" pitchFamily="18" charset="0"/>
                <a:cs typeface="Times New Roman" panose="02020603050405020304" pitchFamily="18" charset="0"/>
              </a:rPr>
              <a:t> </a:t>
            </a:r>
            <a:r>
              <a:rPr lang="fr-FR" sz="1100" b="1" dirty="0" err="1">
                <a:latin typeface="Times New Roman" panose="02020603050405020304" pitchFamily="18" charset="0"/>
                <a:cs typeface="Times New Roman" panose="02020603050405020304" pitchFamily="18" charset="0"/>
              </a:rPr>
              <a:t>Pexels</a:t>
            </a:r>
            <a:r>
              <a:rPr lang="fr-FR" sz="1100" b="1"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60E3AE32-E346-4BF6-8649-EE4141311091}"/>
              </a:ext>
            </a:extLst>
          </p:cNvPr>
          <p:cNvSpPr>
            <a:spLocks noGrp="1"/>
          </p:cNvSpPr>
          <p:nvPr>
            <p:ph type="sldNum" sz="quarter" idx="12"/>
          </p:nvPr>
        </p:nvSpPr>
        <p:spPr/>
        <p:txBody>
          <a:bodyPr/>
          <a:lstStyle/>
          <a:p>
            <a:fld id="{5A1CF81F-1B77-45F5-9F21-1A4C0AD3078E}" type="slidenum">
              <a:rPr lang="fr-FR" smtClean="0"/>
              <a:t>1</a:t>
            </a:fld>
            <a:endParaRPr lang="fr-FR" dirty="0"/>
          </a:p>
        </p:txBody>
      </p:sp>
      <p:pic>
        <p:nvPicPr>
          <p:cNvPr id="5" name="Picture 4">
            <a:extLst>
              <a:ext uri="{FF2B5EF4-FFF2-40B4-BE49-F238E27FC236}">
                <a16:creationId xmlns:a16="http://schemas.microsoft.com/office/drawing/2014/main" id="{1AD99697-3ED4-47DE-A083-0FE9F101EBAC}"/>
              </a:ext>
            </a:extLst>
          </p:cNvPr>
          <p:cNvPicPr>
            <a:picLocks noChangeAspect="1"/>
          </p:cNvPicPr>
          <p:nvPr/>
        </p:nvPicPr>
        <p:blipFill>
          <a:blip r:embed="rId2"/>
          <a:stretch>
            <a:fillRect/>
          </a:stretch>
        </p:blipFill>
        <p:spPr>
          <a:xfrm>
            <a:off x="7572155" y="3649626"/>
            <a:ext cx="4276059" cy="2706724"/>
          </a:xfrm>
          <a:prstGeom prst="rect">
            <a:avLst/>
          </a:prstGeom>
        </p:spPr>
      </p:pic>
      <p:pic>
        <p:nvPicPr>
          <p:cNvPr id="6" name="Picture 5">
            <a:extLst>
              <a:ext uri="{FF2B5EF4-FFF2-40B4-BE49-F238E27FC236}">
                <a16:creationId xmlns:a16="http://schemas.microsoft.com/office/drawing/2014/main" id="{639D7158-D543-491D-93BC-FD462F7EF137}"/>
              </a:ext>
            </a:extLst>
          </p:cNvPr>
          <p:cNvPicPr>
            <a:picLocks noChangeAspect="1"/>
          </p:cNvPicPr>
          <p:nvPr/>
        </p:nvPicPr>
        <p:blipFill>
          <a:blip r:embed="rId3"/>
          <a:stretch>
            <a:fillRect/>
          </a:stretch>
        </p:blipFill>
        <p:spPr>
          <a:xfrm>
            <a:off x="8068044" y="1581593"/>
            <a:ext cx="3284279" cy="1847407"/>
          </a:xfrm>
          <a:prstGeom prst="rect">
            <a:avLst/>
          </a:prstGeom>
        </p:spPr>
      </p:pic>
    </p:spTree>
    <p:extLst>
      <p:ext uri="{BB962C8B-B14F-4D97-AF65-F5344CB8AC3E}">
        <p14:creationId xmlns:p14="http://schemas.microsoft.com/office/powerpoint/2010/main" val="271660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3126-75D9-4652-A460-5DB0970EB09A}"/>
              </a:ext>
            </a:extLst>
          </p:cNvPr>
          <p:cNvSpPr>
            <a:spLocks noGrp="1"/>
          </p:cNvSpPr>
          <p:nvPr>
            <p:ph type="title"/>
          </p:nvPr>
        </p:nvSpPr>
        <p:spPr>
          <a:xfrm>
            <a:off x="838199" y="365125"/>
            <a:ext cx="10846981" cy="1325563"/>
          </a:xfrm>
        </p:spPr>
        <p:txBody>
          <a:bodyPr>
            <a:normAutofit fontScale="90000"/>
          </a:bodyPr>
          <a:lstStyle/>
          <a:p>
            <a:br>
              <a:rPr lang="fr-FR" sz="4900" b="1" dirty="0"/>
            </a:br>
            <a:r>
              <a:rPr lang="fr-FR" sz="3600" b="1" dirty="0">
                <a:latin typeface="Times New Roman" panose="02020603050405020304" pitchFamily="18" charset="0"/>
                <a:cs typeface="Times New Roman" panose="02020603050405020304" pitchFamily="18" charset="0"/>
              </a:rPr>
              <a:t>Digitalisation and </a:t>
            </a:r>
            <a:r>
              <a:rPr lang="fr-FR" sz="3600" b="1" dirty="0" err="1">
                <a:latin typeface="Times New Roman" panose="02020603050405020304" pitchFamily="18" charset="0"/>
                <a:cs typeface="Times New Roman" panose="02020603050405020304" pitchFamily="18" charset="0"/>
              </a:rPr>
              <a:t>its</a:t>
            </a:r>
            <a:r>
              <a:rPr lang="fr-FR" sz="3600" b="1" dirty="0">
                <a:latin typeface="Times New Roman" panose="02020603050405020304" pitchFamily="18" charset="0"/>
                <a:cs typeface="Times New Roman" panose="02020603050405020304" pitchFamily="18" charset="0"/>
              </a:rPr>
              <a:t> implications on </a:t>
            </a:r>
            <a:r>
              <a:rPr lang="fr-FR" sz="3600" b="1" dirty="0" err="1">
                <a:latin typeface="Times New Roman" panose="02020603050405020304" pitchFamily="18" charset="0"/>
                <a:cs typeface="Times New Roman" panose="02020603050405020304" pitchFamily="18" charset="0"/>
              </a:rPr>
              <a:t>manufacturing</a:t>
            </a:r>
            <a:r>
              <a:rPr lang="fr-FR" sz="3600" b="1" dirty="0">
                <a:latin typeface="Times New Roman" panose="02020603050405020304" pitchFamily="18" charset="0"/>
                <a:cs typeface="Times New Roman" panose="02020603050405020304" pitchFamily="18" charset="0"/>
              </a:rPr>
              <a:t> in </a:t>
            </a:r>
            <a:r>
              <a:rPr lang="fr-FR" sz="3600" b="1" dirty="0" err="1">
                <a:latin typeface="Times New Roman" panose="02020603050405020304" pitchFamily="18" charset="0"/>
                <a:cs typeface="Times New Roman" panose="02020603050405020304" pitchFamily="18" charset="0"/>
              </a:rPr>
              <a:t>Africa</a:t>
            </a:r>
            <a:r>
              <a:rPr lang="fr-FR" sz="3600" b="1" dirty="0">
                <a:latin typeface="Times New Roman" panose="02020603050405020304" pitchFamily="18" charset="0"/>
                <a:cs typeface="Times New Roman" panose="02020603050405020304" pitchFamily="18" charset="0"/>
              </a:rPr>
              <a:t>:  </a:t>
            </a:r>
            <a:r>
              <a:rPr lang="fr-FR" sz="3600" i="1" dirty="0">
                <a:latin typeface="Times New Roman" panose="02020603050405020304" pitchFamily="18" charset="0"/>
                <a:cs typeface="Times New Roman" panose="02020603050405020304" pitchFamily="18" charset="0"/>
              </a:rPr>
              <a:t>Leveraging ICT-</a:t>
            </a:r>
            <a:r>
              <a:rPr lang="fr-FR" sz="3600" i="1" dirty="0" err="1">
                <a:latin typeface="Times New Roman" panose="02020603050405020304" pitchFamily="18" charset="0"/>
                <a:cs typeface="Times New Roman" panose="02020603050405020304" pitchFamily="18" charset="0"/>
              </a:rPr>
              <a:t>based</a:t>
            </a:r>
            <a:r>
              <a:rPr lang="fr-FR" sz="3600" i="1" dirty="0">
                <a:latin typeface="Times New Roman" panose="02020603050405020304" pitchFamily="18" charset="0"/>
                <a:cs typeface="Times New Roman" panose="02020603050405020304" pitchFamily="18" charset="0"/>
              </a:rPr>
              <a:t> services for </a:t>
            </a:r>
            <a:r>
              <a:rPr lang="fr-FR" sz="3600" i="1" dirty="0" err="1">
                <a:latin typeface="Times New Roman" panose="02020603050405020304" pitchFamily="18" charset="0"/>
                <a:cs typeface="Times New Roman" panose="02020603050405020304" pitchFamily="18" charset="0"/>
              </a:rPr>
              <a:t>traditional</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manufacturing</a:t>
            </a:r>
            <a:br>
              <a:rPr lang="fr-FR" sz="4000" dirty="0">
                <a:latin typeface="Times New Roman" panose="02020603050405020304" pitchFamily="18" charset="0"/>
                <a:cs typeface="Times New Roman" panose="02020603050405020304" pitchFamily="18" charset="0"/>
              </a:rPr>
            </a:br>
            <a:endParaRPr lang="fr-FR" sz="40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69152882-F6FE-4885-AA4B-C30BA5222441}"/>
              </a:ext>
            </a:extLst>
          </p:cNvPr>
          <p:cNvGraphicFramePr>
            <a:graphicFrameLocks noGrp="1"/>
          </p:cNvGraphicFramePr>
          <p:nvPr>
            <p:ph idx="1"/>
            <p:extLst>
              <p:ext uri="{D42A27DB-BD31-4B8C-83A1-F6EECF244321}">
                <p14:modId xmlns:p14="http://schemas.microsoft.com/office/powerpoint/2010/main" val="3935289030"/>
              </p:ext>
            </p:extLst>
          </p:nvPr>
        </p:nvGraphicFramePr>
        <p:xfrm>
          <a:off x="838199" y="1825625"/>
          <a:ext cx="10953307"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822FC7-7941-4D21-B054-5958DFF0937F}"/>
              </a:ext>
            </a:extLst>
          </p:cNvPr>
          <p:cNvSpPr>
            <a:spLocks noGrp="1"/>
          </p:cNvSpPr>
          <p:nvPr>
            <p:ph type="sldNum" sz="quarter" idx="12"/>
          </p:nvPr>
        </p:nvSpPr>
        <p:spPr/>
        <p:txBody>
          <a:bodyPr/>
          <a:lstStyle/>
          <a:p>
            <a:fld id="{5A1CF81F-1B77-45F5-9F21-1A4C0AD3078E}" type="slidenum">
              <a:rPr lang="fr-FR" smtClean="0"/>
              <a:t>10</a:t>
            </a:fld>
            <a:endParaRPr lang="fr-FR"/>
          </a:p>
        </p:txBody>
      </p:sp>
    </p:spTree>
    <p:extLst>
      <p:ext uri="{BB962C8B-B14F-4D97-AF65-F5344CB8AC3E}">
        <p14:creationId xmlns:p14="http://schemas.microsoft.com/office/powerpoint/2010/main" val="338439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053C7-2D13-44BE-80A5-0BB1B66907F7}"/>
              </a:ext>
            </a:extLst>
          </p:cNvPr>
          <p:cNvSpPr>
            <a:spLocks noGrp="1"/>
          </p:cNvSpPr>
          <p:nvPr>
            <p:ph type="title"/>
          </p:nvPr>
        </p:nvSpPr>
        <p:spPr/>
        <p:txBody>
          <a:bodyPr>
            <a:normAutofit/>
          </a:bodyPr>
          <a:lstStyle/>
          <a:p>
            <a:r>
              <a:rPr lang="fr-FR" sz="3600" i="1" dirty="0">
                <a:latin typeface="Times New Roman" panose="02020603050405020304" pitchFamily="18" charset="0"/>
                <a:cs typeface="Times New Roman" panose="02020603050405020304" pitchFamily="18" charset="0"/>
              </a:rPr>
              <a:t>Leveraging ICT-</a:t>
            </a:r>
            <a:r>
              <a:rPr lang="fr-FR" sz="3600" i="1" dirty="0" err="1">
                <a:latin typeface="Times New Roman" panose="02020603050405020304" pitchFamily="18" charset="0"/>
                <a:cs typeface="Times New Roman" panose="02020603050405020304" pitchFamily="18" charset="0"/>
              </a:rPr>
              <a:t>based</a:t>
            </a:r>
            <a:r>
              <a:rPr lang="fr-FR" sz="3600" i="1" dirty="0">
                <a:latin typeface="Times New Roman" panose="02020603050405020304" pitchFamily="18" charset="0"/>
                <a:cs typeface="Times New Roman" panose="02020603050405020304" pitchFamily="18" charset="0"/>
              </a:rPr>
              <a:t> services for </a:t>
            </a:r>
            <a:r>
              <a:rPr lang="fr-FR" sz="3600" i="1" dirty="0" err="1">
                <a:latin typeface="Times New Roman" panose="02020603050405020304" pitchFamily="18" charset="0"/>
                <a:cs typeface="Times New Roman" panose="02020603050405020304" pitchFamily="18" charset="0"/>
              </a:rPr>
              <a:t>traditional</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manufacturing</a:t>
            </a:r>
            <a:endParaRPr lang="fr-FR" sz="3600" dirty="0"/>
          </a:p>
        </p:txBody>
      </p:sp>
      <p:sp>
        <p:nvSpPr>
          <p:cNvPr id="6" name="Content Placeholder 5">
            <a:extLst>
              <a:ext uri="{FF2B5EF4-FFF2-40B4-BE49-F238E27FC236}">
                <a16:creationId xmlns:a16="http://schemas.microsoft.com/office/drawing/2014/main" id="{603862A3-44DA-4409-A89B-39036DB5501A}"/>
              </a:ext>
            </a:extLst>
          </p:cNvPr>
          <p:cNvSpPr>
            <a:spLocks noGrp="1"/>
          </p:cNvSpPr>
          <p:nvPr>
            <p:ph sz="half" idx="1"/>
          </p:nvPr>
        </p:nvSpPr>
        <p:spPr>
          <a:xfrm>
            <a:off x="838200" y="1825625"/>
            <a:ext cx="6285614" cy="4351338"/>
          </a:xfrm>
        </p:spPr>
        <p:txBody>
          <a:bodyPr/>
          <a:lstStyle/>
          <a:p>
            <a:r>
              <a:rPr lang="en-US" sz="2400" dirty="0">
                <a:latin typeface="Times New Roman" panose="02020603050405020304" pitchFamily="18" charset="0"/>
                <a:cs typeface="Times New Roman" panose="02020603050405020304" pitchFamily="18" charset="0"/>
              </a:rPr>
              <a:t>During the periods 2001–2004 and 2009–2012, of the 45 African countries where the share of services in output rose, 30 experienced a contraction in manufacturing.</a:t>
            </a:r>
          </a:p>
          <a:p>
            <a:r>
              <a:rPr lang="en-US" sz="2400" dirty="0">
                <a:latin typeface="Times New Roman" panose="02020603050405020304" pitchFamily="18" charset="0"/>
                <a:cs typeface="Times New Roman" panose="02020603050405020304" pitchFamily="18" charset="0"/>
              </a:rPr>
              <a:t>The international competitiveness of African manufacturers is negatively impacted by high indirect costs related to infrastructure services</a:t>
            </a:r>
            <a:r>
              <a:rPr lang="en-US" i="1" dirty="0">
                <a:latin typeface="Times New Roman" panose="02020603050405020304" pitchFamily="18" charset="0"/>
                <a:cs typeface="Times New Roman" panose="02020603050405020304" pitchFamily="18" charset="0"/>
              </a:rPr>
              <a:t>.</a:t>
            </a:r>
          </a:p>
          <a:p>
            <a:r>
              <a:rPr lang="en-US" sz="2400" i="1" dirty="0">
                <a:latin typeface="Times New Roman" panose="02020603050405020304" pitchFamily="18" charset="0"/>
                <a:cs typeface="Times New Roman" panose="02020603050405020304" pitchFamily="18" charset="0"/>
              </a:rPr>
              <a:t>Complementarity between services and manufacturing: services and ICT-based services as an enabler of manufacturing development in Africa</a:t>
            </a:r>
            <a:endParaRPr lang="en-US" sz="2400" dirty="0">
              <a:latin typeface="Times New Roman" panose="02020603050405020304" pitchFamily="18" charset="0"/>
              <a:cs typeface="Times New Roman" panose="02020603050405020304" pitchFamily="18" charset="0"/>
            </a:endParaRPr>
          </a:p>
          <a:p>
            <a:endParaRPr lang="fr-FR" dirty="0"/>
          </a:p>
        </p:txBody>
      </p:sp>
      <p:sp>
        <p:nvSpPr>
          <p:cNvPr id="7" name="Content Placeholder 6">
            <a:extLst>
              <a:ext uri="{FF2B5EF4-FFF2-40B4-BE49-F238E27FC236}">
                <a16:creationId xmlns:a16="http://schemas.microsoft.com/office/drawing/2014/main" id="{E3D165E9-C179-4EE8-A7AA-2E32CF608914}"/>
              </a:ext>
            </a:extLst>
          </p:cNvPr>
          <p:cNvSpPr>
            <a:spLocks noGrp="1"/>
          </p:cNvSpPr>
          <p:nvPr>
            <p:ph sz="half" idx="2"/>
          </p:nvPr>
        </p:nvSpPr>
        <p:spPr>
          <a:xfrm>
            <a:off x="7729870" y="1084521"/>
            <a:ext cx="3623930" cy="5092442"/>
          </a:xfrm>
        </p:spPr>
        <p:txBody>
          <a:bodyPr/>
          <a:lstStyle/>
          <a:p>
            <a:pPr marL="0" indent="0">
              <a:buNone/>
            </a:pPr>
            <a:r>
              <a:rPr lang="fr-FR" sz="2400" b="1" dirty="0" err="1">
                <a:latin typeface="Times New Roman" panose="02020603050405020304" pitchFamily="18" charset="0"/>
                <a:cs typeface="Times New Roman" panose="02020603050405020304" pitchFamily="18" charset="0"/>
              </a:rPr>
              <a:t>Economic</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Development</a:t>
            </a:r>
            <a:r>
              <a:rPr lang="fr-FR" sz="2400" b="1" dirty="0">
                <a:latin typeface="Times New Roman" panose="02020603050405020304" pitchFamily="18" charset="0"/>
                <a:cs typeface="Times New Roman" panose="02020603050405020304" pitchFamily="18" charset="0"/>
              </a:rPr>
              <a:t> in </a:t>
            </a:r>
            <a:r>
              <a:rPr lang="fr-FR" sz="2400" b="1" dirty="0" err="1">
                <a:latin typeface="Times New Roman" panose="02020603050405020304" pitchFamily="18" charset="0"/>
                <a:cs typeface="Times New Roman" panose="02020603050405020304" pitchFamily="18" charset="0"/>
              </a:rPr>
              <a:t>Africa</a:t>
            </a:r>
            <a:r>
              <a:rPr lang="fr-FR" sz="2400" b="1" dirty="0">
                <a:latin typeface="Times New Roman" panose="02020603050405020304" pitchFamily="18" charset="0"/>
                <a:cs typeface="Times New Roman" panose="02020603050405020304" pitchFamily="18" charset="0"/>
              </a:rPr>
              <a:t> Report 2015</a:t>
            </a:r>
          </a:p>
          <a:p>
            <a:pPr marL="0" indent="0">
              <a:buNone/>
            </a:pPr>
            <a:endParaRPr lang="fr-FR" b="1" dirty="0"/>
          </a:p>
          <a:p>
            <a:pPr marL="0" indent="0">
              <a:buNone/>
            </a:pPr>
            <a:endParaRPr lang="fr-FR" b="1" dirty="0"/>
          </a:p>
        </p:txBody>
      </p:sp>
      <p:sp>
        <p:nvSpPr>
          <p:cNvPr id="4" name="Slide Number Placeholder 3">
            <a:extLst>
              <a:ext uri="{FF2B5EF4-FFF2-40B4-BE49-F238E27FC236}">
                <a16:creationId xmlns:a16="http://schemas.microsoft.com/office/drawing/2014/main" id="{D228E46A-7FAF-44FD-AF88-BD3C22057B4F}"/>
              </a:ext>
            </a:extLst>
          </p:cNvPr>
          <p:cNvSpPr>
            <a:spLocks noGrp="1"/>
          </p:cNvSpPr>
          <p:nvPr>
            <p:ph type="sldNum" sz="quarter" idx="12"/>
          </p:nvPr>
        </p:nvSpPr>
        <p:spPr/>
        <p:txBody>
          <a:bodyPr/>
          <a:lstStyle/>
          <a:p>
            <a:fld id="{5A1CF81F-1B77-45F5-9F21-1A4C0AD3078E}" type="slidenum">
              <a:rPr lang="fr-FR" smtClean="0"/>
              <a:t>11</a:t>
            </a:fld>
            <a:endParaRPr lang="fr-FR"/>
          </a:p>
        </p:txBody>
      </p:sp>
      <p:pic>
        <p:nvPicPr>
          <p:cNvPr id="8" name="Picture 7">
            <a:extLst>
              <a:ext uri="{FF2B5EF4-FFF2-40B4-BE49-F238E27FC236}">
                <a16:creationId xmlns:a16="http://schemas.microsoft.com/office/drawing/2014/main" id="{7441C562-8179-4958-815D-8D7B94506209}"/>
              </a:ext>
            </a:extLst>
          </p:cNvPr>
          <p:cNvPicPr>
            <a:picLocks noChangeAspect="1"/>
          </p:cNvPicPr>
          <p:nvPr/>
        </p:nvPicPr>
        <p:blipFill>
          <a:blip r:embed="rId2"/>
          <a:stretch>
            <a:fillRect/>
          </a:stretch>
        </p:blipFill>
        <p:spPr>
          <a:xfrm>
            <a:off x="7729870" y="1825625"/>
            <a:ext cx="3623930" cy="4766561"/>
          </a:xfrm>
          <a:prstGeom prst="rect">
            <a:avLst/>
          </a:prstGeom>
        </p:spPr>
      </p:pic>
    </p:spTree>
    <p:extLst>
      <p:ext uri="{BB962C8B-B14F-4D97-AF65-F5344CB8AC3E}">
        <p14:creationId xmlns:p14="http://schemas.microsoft.com/office/powerpoint/2010/main" val="337169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665-2432-4D22-BD85-E98D917202D1}"/>
              </a:ext>
            </a:extLst>
          </p:cNvPr>
          <p:cNvSpPr>
            <a:spLocks noGrp="1"/>
          </p:cNvSpPr>
          <p:nvPr>
            <p:ph type="title"/>
          </p:nvPr>
        </p:nvSpPr>
        <p:spPr>
          <a:xfrm>
            <a:off x="160866" y="112977"/>
            <a:ext cx="10515600" cy="1083645"/>
          </a:xfrm>
        </p:spPr>
        <p:txBody>
          <a:bodyPr>
            <a:noAutofit/>
          </a:bodyPr>
          <a:lstStyle/>
          <a:p>
            <a:r>
              <a:rPr lang="fr-FR" sz="3200" i="1" dirty="0">
                <a:latin typeface="Times New Roman" panose="02020603050405020304" pitchFamily="18" charset="0"/>
                <a:cs typeface="Times New Roman" panose="02020603050405020304" pitchFamily="18" charset="0"/>
              </a:rPr>
              <a:t>Leveraging ICT-</a:t>
            </a:r>
            <a:r>
              <a:rPr lang="fr-FR" sz="3200" i="1" dirty="0" err="1">
                <a:latin typeface="Times New Roman" panose="02020603050405020304" pitchFamily="18" charset="0"/>
                <a:cs typeface="Times New Roman" panose="02020603050405020304" pitchFamily="18" charset="0"/>
              </a:rPr>
              <a:t>based</a:t>
            </a:r>
            <a:r>
              <a:rPr lang="fr-FR" sz="3200" i="1" dirty="0">
                <a:latin typeface="Times New Roman" panose="02020603050405020304" pitchFamily="18" charset="0"/>
                <a:cs typeface="Times New Roman" panose="02020603050405020304" pitchFamily="18" charset="0"/>
              </a:rPr>
              <a:t> services for </a:t>
            </a:r>
            <a:r>
              <a:rPr lang="fr-FR" sz="3200" i="1" dirty="0" err="1">
                <a:latin typeface="Times New Roman" panose="02020603050405020304" pitchFamily="18" charset="0"/>
                <a:cs typeface="Times New Roman" panose="02020603050405020304" pitchFamily="18" charset="0"/>
              </a:rPr>
              <a:t>traditional</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manufacturing</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competitiveness</a:t>
            </a:r>
            <a:endParaRPr lang="fr-FR" sz="3200" dirty="0"/>
          </a:p>
        </p:txBody>
      </p:sp>
      <p:sp>
        <p:nvSpPr>
          <p:cNvPr id="3" name="Content Placeholder 2">
            <a:extLst>
              <a:ext uri="{FF2B5EF4-FFF2-40B4-BE49-F238E27FC236}">
                <a16:creationId xmlns:a16="http://schemas.microsoft.com/office/drawing/2014/main" id="{FA18C483-612C-4CFF-9339-5AA685319653}"/>
              </a:ext>
            </a:extLst>
          </p:cNvPr>
          <p:cNvSpPr>
            <a:spLocks noGrp="1"/>
          </p:cNvSpPr>
          <p:nvPr>
            <p:ph idx="1"/>
          </p:nvPr>
        </p:nvSpPr>
        <p:spPr>
          <a:xfrm>
            <a:off x="36690" y="1253331"/>
            <a:ext cx="10515600" cy="4351338"/>
          </a:xfrm>
        </p:spPr>
        <p:txBody>
          <a:bodyPr>
            <a:normAutofit/>
          </a:bodyPr>
          <a:lstStyle/>
          <a:p>
            <a:r>
              <a:rPr lang="fr-FR" sz="2600" b="1" i="1" dirty="0">
                <a:latin typeface="Times New Roman" panose="02020603050405020304" pitchFamily="18" charset="0"/>
                <a:cs typeface="Times New Roman" panose="02020603050405020304" pitchFamily="18" charset="0"/>
              </a:rPr>
              <a:t>Example 1 : ICT-</a:t>
            </a:r>
            <a:r>
              <a:rPr lang="fr-FR" sz="2600" b="1" i="1" dirty="0" err="1">
                <a:latin typeface="Times New Roman" panose="02020603050405020304" pitchFamily="18" charset="0"/>
                <a:cs typeface="Times New Roman" panose="02020603050405020304" pitchFamily="18" charset="0"/>
              </a:rPr>
              <a:t>based</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financial</a:t>
            </a:r>
            <a:r>
              <a:rPr lang="fr-FR" sz="2600" b="1" i="1" dirty="0">
                <a:latin typeface="Times New Roman" panose="02020603050405020304" pitchFamily="18" charset="0"/>
                <a:cs typeface="Times New Roman" panose="02020603050405020304" pitchFamily="18" charset="0"/>
              </a:rPr>
              <a:t> services to </a:t>
            </a:r>
            <a:r>
              <a:rPr lang="fr-FR" sz="2600" b="1" i="1" dirty="0" err="1">
                <a:latin typeface="Times New Roman" panose="02020603050405020304" pitchFamily="18" charset="0"/>
                <a:cs typeface="Times New Roman" panose="02020603050405020304" pitchFamily="18" charset="0"/>
              </a:rPr>
              <a:t>improve</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financial</a:t>
            </a:r>
            <a:r>
              <a:rPr lang="fr-FR" sz="2600" b="1" i="1" dirty="0">
                <a:latin typeface="Times New Roman" panose="02020603050405020304" pitchFamily="18" charset="0"/>
                <a:cs typeface="Times New Roman" panose="02020603050405020304" pitchFamily="18" charset="0"/>
              </a:rPr>
              <a:t> inclusion, </a:t>
            </a:r>
            <a:r>
              <a:rPr lang="fr-FR" sz="2600" b="1" i="1" dirty="0" err="1">
                <a:latin typeface="Times New Roman" panose="02020603050405020304" pitchFamily="18" charset="0"/>
                <a:cs typeface="Times New Roman" panose="02020603050405020304" pitchFamily="18" charset="0"/>
              </a:rPr>
              <a:t>digitization</a:t>
            </a:r>
            <a:r>
              <a:rPr lang="fr-FR" sz="2600" b="1" i="1" dirty="0">
                <a:latin typeface="Times New Roman" panose="02020603050405020304" pitchFamily="18" charset="0"/>
                <a:cs typeface="Times New Roman" panose="02020603050405020304" pitchFamily="18" charset="0"/>
              </a:rPr>
              <a:t> of </a:t>
            </a:r>
            <a:r>
              <a:rPr lang="fr-FR" sz="2600" b="1" i="1" dirty="0" err="1">
                <a:latin typeface="Times New Roman" panose="02020603050405020304" pitchFamily="18" charset="0"/>
                <a:cs typeface="Times New Roman" panose="02020603050405020304" pitchFamily="18" charset="0"/>
              </a:rPr>
              <a:t>payments</a:t>
            </a:r>
            <a:r>
              <a:rPr lang="fr-FR" sz="2600" b="1" i="1" dirty="0">
                <a:latin typeface="Times New Roman" panose="02020603050405020304" pitchFamily="18" charset="0"/>
                <a:cs typeface="Times New Roman" panose="02020603050405020304" pitchFamily="18" charset="0"/>
              </a:rPr>
              <a:t>  and </a:t>
            </a:r>
            <a:r>
              <a:rPr lang="fr-FR" sz="2600" b="1" i="1" dirty="0" err="1">
                <a:latin typeface="Times New Roman" panose="02020603050405020304" pitchFamily="18" charset="0"/>
                <a:cs typeface="Times New Roman" panose="02020603050405020304" pitchFamily="18" charset="0"/>
              </a:rPr>
              <a:t>promote</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entrepreneurship</a:t>
            </a:r>
            <a:endParaRPr lang="fr-FR" sz="2600" b="1" i="1" dirty="0">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Access to </a:t>
            </a:r>
            <a:r>
              <a:rPr lang="fr-FR" dirty="0" err="1">
                <a:latin typeface="Times New Roman" panose="02020603050405020304" pitchFamily="18" charset="0"/>
                <a:cs typeface="Times New Roman" panose="02020603050405020304" pitchFamily="18" charset="0"/>
              </a:rPr>
              <a:t>formal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financial</a:t>
            </a:r>
            <a:r>
              <a:rPr lang="fr-FR" dirty="0">
                <a:latin typeface="Times New Roman" panose="02020603050405020304" pitchFamily="18" charset="0"/>
                <a:cs typeface="Times New Roman" panose="02020603050405020304" pitchFamily="18" charset="0"/>
              </a:rPr>
              <a:t> services </a:t>
            </a:r>
            <a:r>
              <a:rPr lang="fr-FR" dirty="0" err="1">
                <a:latin typeface="Times New Roman" panose="02020603050405020304" pitchFamily="18" charset="0"/>
                <a:cs typeface="Times New Roman" panose="02020603050405020304" pitchFamily="18" charset="0"/>
              </a:rPr>
              <a:t>is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only</a:t>
            </a:r>
            <a:r>
              <a:rPr lang="fr-FR" dirty="0">
                <a:latin typeface="Times New Roman" panose="02020603050405020304" pitchFamily="18" charset="0"/>
                <a:cs typeface="Times New Roman" panose="02020603050405020304" pitchFamily="18" charset="0"/>
              </a:rPr>
              <a:t> 24 per cent in SSA</a:t>
            </a:r>
          </a:p>
          <a:p>
            <a:pPr lvl="1"/>
            <a:endParaRPr lang="fr-FR" dirty="0"/>
          </a:p>
        </p:txBody>
      </p:sp>
      <p:sp>
        <p:nvSpPr>
          <p:cNvPr id="4" name="Slide Number Placeholder 3">
            <a:extLst>
              <a:ext uri="{FF2B5EF4-FFF2-40B4-BE49-F238E27FC236}">
                <a16:creationId xmlns:a16="http://schemas.microsoft.com/office/drawing/2014/main" id="{2737E78E-BCB7-4E25-9CB6-6F6D8B7B2F08}"/>
              </a:ext>
            </a:extLst>
          </p:cNvPr>
          <p:cNvSpPr>
            <a:spLocks noGrp="1"/>
          </p:cNvSpPr>
          <p:nvPr>
            <p:ph type="sldNum" sz="quarter" idx="12"/>
          </p:nvPr>
        </p:nvSpPr>
        <p:spPr/>
        <p:txBody>
          <a:bodyPr/>
          <a:lstStyle/>
          <a:p>
            <a:fld id="{5A1CF81F-1B77-45F5-9F21-1A4C0AD3078E}" type="slidenum">
              <a:rPr lang="fr-FR" smtClean="0"/>
              <a:t>12</a:t>
            </a:fld>
            <a:endParaRPr lang="fr-FR"/>
          </a:p>
        </p:txBody>
      </p:sp>
      <p:pic>
        <p:nvPicPr>
          <p:cNvPr id="6" name="Picture 5">
            <a:extLst>
              <a:ext uri="{FF2B5EF4-FFF2-40B4-BE49-F238E27FC236}">
                <a16:creationId xmlns:a16="http://schemas.microsoft.com/office/drawing/2014/main" id="{3853EA5D-C4BB-4569-A55D-A53F0F450C9A}"/>
              </a:ext>
            </a:extLst>
          </p:cNvPr>
          <p:cNvPicPr>
            <a:picLocks noChangeAspect="1"/>
          </p:cNvPicPr>
          <p:nvPr/>
        </p:nvPicPr>
        <p:blipFill>
          <a:blip r:embed="rId3"/>
          <a:stretch>
            <a:fillRect/>
          </a:stretch>
        </p:blipFill>
        <p:spPr>
          <a:xfrm>
            <a:off x="36690" y="2528711"/>
            <a:ext cx="12076288" cy="4306226"/>
          </a:xfrm>
          <a:prstGeom prst="rect">
            <a:avLst/>
          </a:prstGeom>
        </p:spPr>
      </p:pic>
    </p:spTree>
    <p:extLst>
      <p:ext uri="{BB962C8B-B14F-4D97-AF65-F5344CB8AC3E}">
        <p14:creationId xmlns:p14="http://schemas.microsoft.com/office/powerpoint/2010/main" val="266847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665-2432-4D22-BD85-E98D917202D1}"/>
              </a:ext>
            </a:extLst>
          </p:cNvPr>
          <p:cNvSpPr>
            <a:spLocks noGrp="1"/>
          </p:cNvSpPr>
          <p:nvPr>
            <p:ph type="title"/>
          </p:nvPr>
        </p:nvSpPr>
        <p:spPr/>
        <p:txBody>
          <a:bodyPr>
            <a:noAutofit/>
          </a:bodyPr>
          <a:lstStyle/>
          <a:p>
            <a:r>
              <a:rPr lang="fr-FR" sz="3200" i="1" dirty="0">
                <a:latin typeface="Times New Roman" panose="02020603050405020304" pitchFamily="18" charset="0"/>
                <a:cs typeface="Times New Roman" panose="02020603050405020304" pitchFamily="18" charset="0"/>
              </a:rPr>
              <a:t>Leveraging ICT-</a:t>
            </a:r>
            <a:r>
              <a:rPr lang="fr-FR" sz="3200" i="1" dirty="0" err="1">
                <a:latin typeface="Times New Roman" panose="02020603050405020304" pitchFamily="18" charset="0"/>
                <a:cs typeface="Times New Roman" panose="02020603050405020304" pitchFamily="18" charset="0"/>
              </a:rPr>
              <a:t>based</a:t>
            </a:r>
            <a:r>
              <a:rPr lang="fr-FR" sz="3200" i="1" dirty="0">
                <a:latin typeface="Times New Roman" panose="02020603050405020304" pitchFamily="18" charset="0"/>
                <a:cs typeface="Times New Roman" panose="02020603050405020304" pitchFamily="18" charset="0"/>
              </a:rPr>
              <a:t> services for </a:t>
            </a:r>
            <a:r>
              <a:rPr lang="fr-FR" sz="3200" i="1" dirty="0" err="1">
                <a:latin typeface="Times New Roman" panose="02020603050405020304" pitchFamily="18" charset="0"/>
                <a:cs typeface="Times New Roman" panose="02020603050405020304" pitchFamily="18" charset="0"/>
              </a:rPr>
              <a:t>traditional</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manufacturing</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competitiveness</a:t>
            </a:r>
            <a:endParaRPr lang="fr-FR" sz="3200" dirty="0"/>
          </a:p>
        </p:txBody>
      </p:sp>
      <p:sp>
        <p:nvSpPr>
          <p:cNvPr id="3" name="Content Placeholder 2">
            <a:extLst>
              <a:ext uri="{FF2B5EF4-FFF2-40B4-BE49-F238E27FC236}">
                <a16:creationId xmlns:a16="http://schemas.microsoft.com/office/drawing/2014/main" id="{FA18C483-612C-4CFF-9339-5AA685319653}"/>
              </a:ext>
            </a:extLst>
          </p:cNvPr>
          <p:cNvSpPr>
            <a:spLocks noGrp="1"/>
          </p:cNvSpPr>
          <p:nvPr>
            <p:ph idx="1"/>
          </p:nvPr>
        </p:nvSpPr>
        <p:spPr>
          <a:xfrm>
            <a:off x="838201" y="1825625"/>
            <a:ext cx="7165622" cy="4351338"/>
          </a:xfrm>
        </p:spPr>
        <p:txBody>
          <a:bodyPr>
            <a:normAutofit fontScale="92500" lnSpcReduction="10000"/>
          </a:bodyPr>
          <a:lstStyle/>
          <a:p>
            <a:r>
              <a:rPr lang="fr-FR" sz="2600" b="1" i="1" dirty="0">
                <a:latin typeface="Times New Roman" panose="02020603050405020304" pitchFamily="18" charset="0"/>
                <a:cs typeface="Times New Roman" panose="02020603050405020304" pitchFamily="18" charset="0"/>
              </a:rPr>
              <a:t>Example 1 : ICT-</a:t>
            </a:r>
            <a:r>
              <a:rPr lang="fr-FR" sz="2600" b="1" i="1" dirty="0" err="1">
                <a:latin typeface="Times New Roman" panose="02020603050405020304" pitchFamily="18" charset="0"/>
                <a:cs typeface="Times New Roman" panose="02020603050405020304" pitchFamily="18" charset="0"/>
              </a:rPr>
              <a:t>based</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financial</a:t>
            </a:r>
            <a:r>
              <a:rPr lang="fr-FR" sz="2600" b="1" i="1" dirty="0">
                <a:latin typeface="Times New Roman" panose="02020603050405020304" pitchFamily="18" charset="0"/>
                <a:cs typeface="Times New Roman" panose="02020603050405020304" pitchFamily="18" charset="0"/>
              </a:rPr>
              <a:t> services to </a:t>
            </a:r>
            <a:r>
              <a:rPr lang="fr-FR" sz="2600" b="1" i="1" dirty="0" err="1">
                <a:latin typeface="Times New Roman" panose="02020603050405020304" pitchFamily="18" charset="0"/>
                <a:cs typeface="Times New Roman" panose="02020603050405020304" pitchFamily="18" charset="0"/>
              </a:rPr>
              <a:t>improve</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financial</a:t>
            </a:r>
            <a:r>
              <a:rPr lang="fr-FR" sz="2600" b="1" i="1" dirty="0">
                <a:latin typeface="Times New Roman" panose="02020603050405020304" pitchFamily="18" charset="0"/>
                <a:cs typeface="Times New Roman" panose="02020603050405020304" pitchFamily="18" charset="0"/>
              </a:rPr>
              <a:t> inclusion, </a:t>
            </a:r>
            <a:r>
              <a:rPr lang="fr-FR" sz="2600" b="1" i="1" dirty="0" err="1">
                <a:latin typeface="Times New Roman" panose="02020603050405020304" pitchFamily="18" charset="0"/>
                <a:cs typeface="Times New Roman" panose="02020603050405020304" pitchFamily="18" charset="0"/>
              </a:rPr>
              <a:t>digitization</a:t>
            </a:r>
            <a:r>
              <a:rPr lang="fr-FR" sz="2600" b="1" i="1" dirty="0">
                <a:latin typeface="Times New Roman" panose="02020603050405020304" pitchFamily="18" charset="0"/>
                <a:cs typeface="Times New Roman" panose="02020603050405020304" pitchFamily="18" charset="0"/>
              </a:rPr>
              <a:t> of </a:t>
            </a:r>
            <a:r>
              <a:rPr lang="fr-FR" sz="2600" b="1" i="1" dirty="0" err="1">
                <a:latin typeface="Times New Roman" panose="02020603050405020304" pitchFamily="18" charset="0"/>
                <a:cs typeface="Times New Roman" panose="02020603050405020304" pitchFamily="18" charset="0"/>
              </a:rPr>
              <a:t>payments</a:t>
            </a:r>
            <a:r>
              <a:rPr lang="fr-FR" sz="2600" b="1" i="1" dirty="0">
                <a:latin typeface="Times New Roman" panose="02020603050405020304" pitchFamily="18" charset="0"/>
                <a:cs typeface="Times New Roman" panose="02020603050405020304" pitchFamily="18" charset="0"/>
              </a:rPr>
              <a:t>  and </a:t>
            </a:r>
            <a:r>
              <a:rPr lang="fr-FR" sz="2600" b="1" i="1" dirty="0" err="1">
                <a:latin typeface="Times New Roman" panose="02020603050405020304" pitchFamily="18" charset="0"/>
                <a:cs typeface="Times New Roman" panose="02020603050405020304" pitchFamily="18" charset="0"/>
              </a:rPr>
              <a:t>promote</a:t>
            </a:r>
            <a:r>
              <a:rPr lang="fr-FR" sz="2600" b="1" i="1" dirty="0">
                <a:latin typeface="Times New Roman" panose="02020603050405020304" pitchFamily="18" charset="0"/>
                <a:cs typeface="Times New Roman" panose="02020603050405020304" pitchFamily="18" charset="0"/>
              </a:rPr>
              <a:t> </a:t>
            </a:r>
            <a:r>
              <a:rPr lang="fr-FR" sz="2600" b="1" i="1" dirty="0" err="1">
                <a:latin typeface="Times New Roman" panose="02020603050405020304" pitchFamily="18" charset="0"/>
                <a:cs typeface="Times New Roman" panose="02020603050405020304" pitchFamily="18" charset="0"/>
              </a:rPr>
              <a:t>entrepreneurship</a:t>
            </a:r>
            <a:endParaRPr lang="fr-FR" sz="2600" b="1" i="1" dirty="0">
              <a:latin typeface="Times New Roman" panose="02020603050405020304" pitchFamily="18" charset="0"/>
              <a:cs typeface="Times New Roman" panose="02020603050405020304" pitchFamily="18" charset="0"/>
            </a:endParaRPr>
          </a:p>
          <a:p>
            <a:pPr lvl="1"/>
            <a:r>
              <a:rPr lang="fr-FR" b="1" dirty="0">
                <a:latin typeface="Times New Roman" panose="02020603050405020304" pitchFamily="18" charset="0"/>
                <a:cs typeface="Times New Roman" panose="02020603050405020304" pitchFamily="18" charset="0"/>
              </a:rPr>
              <a:t>Mobile phone </a:t>
            </a:r>
            <a:r>
              <a:rPr lang="fr-FR" b="1" dirty="0" err="1">
                <a:latin typeface="Times New Roman" panose="02020603050405020304" pitchFamily="18" charset="0"/>
                <a:cs typeface="Times New Roman" panose="02020603050405020304" pitchFamily="18" charset="0"/>
              </a:rPr>
              <a:t>banking</a:t>
            </a:r>
            <a:r>
              <a:rPr lang="fr-FR"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allows countries to immediately bring financial services to the masses in a cheap, accessible way, especially in rural areas and marginalized groups</a:t>
            </a:r>
          </a:p>
          <a:p>
            <a:pPr marL="457200" lvl="1"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Success since  2007 of </a:t>
            </a:r>
            <a:r>
              <a:rPr lang="en-US" b="1" dirty="0">
                <a:latin typeface="Times New Roman" panose="02020603050405020304" pitchFamily="18" charset="0"/>
                <a:cs typeface="Times New Roman" panose="02020603050405020304" pitchFamily="18" charset="0"/>
              </a:rPr>
              <a:t>Safaricom’s M-PESA</a:t>
            </a:r>
            <a:r>
              <a:rPr lang="en-US" dirty="0">
                <a:latin typeface="Times New Roman" panose="02020603050405020304" pitchFamily="18" charset="0"/>
                <a:cs typeface="Times New Roman" panose="02020603050405020304" pitchFamily="18" charset="0"/>
              </a:rPr>
              <a:t>, literally “mobile money,” a mobile phone-based money transfer, payment, and banking service</a:t>
            </a:r>
          </a:p>
          <a:p>
            <a:pPr marL="457200" lvl="1"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Rise of bank-led mobile banking model spearheaded by </a:t>
            </a:r>
            <a:r>
              <a:rPr lang="en-US" b="1" dirty="0">
                <a:latin typeface="Times New Roman" panose="02020603050405020304" pitchFamily="18" charset="0"/>
                <a:cs typeface="Times New Roman" panose="02020603050405020304" pitchFamily="18" charset="0"/>
              </a:rPr>
              <a:t>Equity Bank (Airtel Money)</a:t>
            </a:r>
            <a:r>
              <a:rPr lang="en-US" dirty="0">
                <a:latin typeface="Times New Roman" panose="02020603050405020304" pitchFamily="18" charset="0"/>
                <a:cs typeface="Times New Roman" panose="02020603050405020304" pitchFamily="18" charset="0"/>
              </a:rPr>
              <a:t>. </a:t>
            </a:r>
          </a:p>
          <a:p>
            <a:pPr lvl="1"/>
            <a:endParaRPr lang="fr-FR" dirty="0"/>
          </a:p>
        </p:txBody>
      </p:sp>
      <p:sp>
        <p:nvSpPr>
          <p:cNvPr id="4" name="Slide Number Placeholder 3">
            <a:extLst>
              <a:ext uri="{FF2B5EF4-FFF2-40B4-BE49-F238E27FC236}">
                <a16:creationId xmlns:a16="http://schemas.microsoft.com/office/drawing/2014/main" id="{2737E78E-BCB7-4E25-9CB6-6F6D8B7B2F08}"/>
              </a:ext>
            </a:extLst>
          </p:cNvPr>
          <p:cNvSpPr>
            <a:spLocks noGrp="1"/>
          </p:cNvSpPr>
          <p:nvPr>
            <p:ph type="sldNum" sz="quarter" idx="12"/>
          </p:nvPr>
        </p:nvSpPr>
        <p:spPr/>
        <p:txBody>
          <a:bodyPr/>
          <a:lstStyle/>
          <a:p>
            <a:fld id="{5A1CF81F-1B77-45F5-9F21-1A4C0AD3078E}" type="slidenum">
              <a:rPr lang="fr-FR" smtClean="0"/>
              <a:t>13</a:t>
            </a:fld>
            <a:endParaRPr lang="fr-FR"/>
          </a:p>
        </p:txBody>
      </p:sp>
      <p:pic>
        <p:nvPicPr>
          <p:cNvPr id="7" name="Picture 6">
            <a:extLst>
              <a:ext uri="{FF2B5EF4-FFF2-40B4-BE49-F238E27FC236}">
                <a16:creationId xmlns:a16="http://schemas.microsoft.com/office/drawing/2014/main" id="{2E6EDC05-EA01-471D-B4C0-553B977DD590}"/>
              </a:ext>
            </a:extLst>
          </p:cNvPr>
          <p:cNvPicPr>
            <a:picLocks noChangeAspect="1"/>
          </p:cNvPicPr>
          <p:nvPr/>
        </p:nvPicPr>
        <p:blipFill>
          <a:blip r:embed="rId3"/>
          <a:stretch>
            <a:fillRect/>
          </a:stretch>
        </p:blipFill>
        <p:spPr>
          <a:xfrm>
            <a:off x="8726311" y="1825625"/>
            <a:ext cx="2932290" cy="4033885"/>
          </a:xfrm>
          <a:prstGeom prst="rect">
            <a:avLst/>
          </a:prstGeom>
        </p:spPr>
      </p:pic>
    </p:spTree>
    <p:extLst>
      <p:ext uri="{BB962C8B-B14F-4D97-AF65-F5344CB8AC3E}">
        <p14:creationId xmlns:p14="http://schemas.microsoft.com/office/powerpoint/2010/main" val="196251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600A-E890-43B7-8240-844F55FF9C9F}"/>
              </a:ext>
            </a:extLst>
          </p:cNvPr>
          <p:cNvSpPr>
            <a:spLocks noGrp="1"/>
          </p:cNvSpPr>
          <p:nvPr>
            <p:ph type="title"/>
          </p:nvPr>
        </p:nvSpPr>
        <p:spPr>
          <a:xfrm>
            <a:off x="838200" y="365125"/>
            <a:ext cx="10515600" cy="1281113"/>
          </a:xfrm>
        </p:spPr>
        <p:txBody>
          <a:bodyPr>
            <a:noAutofit/>
          </a:bodyPr>
          <a:lstStyle/>
          <a:p>
            <a:r>
              <a:rPr lang="fr-FR" sz="3200" i="1" dirty="0">
                <a:latin typeface="Times New Roman" panose="02020603050405020304" pitchFamily="18" charset="0"/>
                <a:cs typeface="Times New Roman" panose="02020603050405020304" pitchFamily="18" charset="0"/>
              </a:rPr>
              <a:t>Leveraging ICT-</a:t>
            </a:r>
            <a:r>
              <a:rPr lang="fr-FR" sz="3200" i="1" dirty="0" err="1">
                <a:latin typeface="Times New Roman" panose="02020603050405020304" pitchFamily="18" charset="0"/>
                <a:cs typeface="Times New Roman" panose="02020603050405020304" pitchFamily="18" charset="0"/>
              </a:rPr>
              <a:t>based</a:t>
            </a:r>
            <a:r>
              <a:rPr lang="fr-FR" sz="3200" i="1" dirty="0">
                <a:latin typeface="Times New Roman" panose="02020603050405020304" pitchFamily="18" charset="0"/>
                <a:cs typeface="Times New Roman" panose="02020603050405020304" pitchFamily="18" charset="0"/>
              </a:rPr>
              <a:t> services for </a:t>
            </a:r>
            <a:r>
              <a:rPr lang="fr-FR" sz="3200" i="1" dirty="0" err="1">
                <a:latin typeface="Times New Roman" panose="02020603050405020304" pitchFamily="18" charset="0"/>
                <a:cs typeface="Times New Roman" panose="02020603050405020304" pitchFamily="18" charset="0"/>
              </a:rPr>
              <a:t>traditional</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manufacturing</a:t>
            </a:r>
            <a:endParaRPr lang="fr-FR" sz="3200" dirty="0"/>
          </a:p>
        </p:txBody>
      </p:sp>
      <p:sp>
        <p:nvSpPr>
          <p:cNvPr id="3" name="Content Placeholder 2">
            <a:extLst>
              <a:ext uri="{FF2B5EF4-FFF2-40B4-BE49-F238E27FC236}">
                <a16:creationId xmlns:a16="http://schemas.microsoft.com/office/drawing/2014/main" id="{16D02A6A-F3AC-4200-B0E7-78A45B090FE5}"/>
              </a:ext>
            </a:extLst>
          </p:cNvPr>
          <p:cNvSpPr>
            <a:spLocks noGrp="1"/>
          </p:cNvSpPr>
          <p:nvPr>
            <p:ph sz="half" idx="1"/>
          </p:nvPr>
        </p:nvSpPr>
        <p:spPr/>
        <p:txBody>
          <a:bodyPr>
            <a:normAutofit/>
          </a:bodyPr>
          <a:lstStyle/>
          <a:p>
            <a:r>
              <a:rPr lang="fr-FR" sz="2400" b="1" i="1" dirty="0">
                <a:latin typeface="Times New Roman" panose="02020603050405020304" pitchFamily="18" charset="0"/>
                <a:cs typeface="Times New Roman" panose="02020603050405020304" pitchFamily="18" charset="0"/>
              </a:rPr>
              <a:t>Example 2: ICT to </a:t>
            </a:r>
            <a:r>
              <a:rPr lang="fr-FR" sz="2400" b="1" i="1" dirty="0" err="1">
                <a:latin typeface="Times New Roman" panose="02020603050405020304" pitchFamily="18" charset="0"/>
                <a:cs typeface="Times New Roman" panose="02020603050405020304" pitchFamily="18" charset="0"/>
              </a:rPr>
              <a:t>cut</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red</a:t>
            </a:r>
            <a:r>
              <a:rPr lang="fr-FR" sz="2400" b="1" i="1" dirty="0">
                <a:latin typeface="Times New Roman" panose="02020603050405020304" pitchFamily="18" charset="0"/>
                <a:cs typeface="Times New Roman" panose="02020603050405020304" pitchFamily="18" charset="0"/>
              </a:rPr>
              <a:t> tape and </a:t>
            </a:r>
            <a:r>
              <a:rPr lang="fr-FR" sz="2400" b="1" i="1" dirty="0" err="1">
                <a:latin typeface="Times New Roman" panose="02020603050405020304" pitchFamily="18" charset="0"/>
                <a:cs typeface="Times New Roman" panose="02020603050405020304" pitchFamily="18" charset="0"/>
              </a:rPr>
              <a:t>improve</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regulatory</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governance</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reduce</a:t>
            </a:r>
            <a:r>
              <a:rPr lang="fr-FR" sz="2400" b="1" i="1" dirty="0">
                <a:latin typeface="Times New Roman" panose="02020603050405020304" pitchFamily="18" charset="0"/>
                <a:cs typeface="Times New Roman" panose="02020603050405020304" pitchFamily="18" charset="0"/>
              </a:rPr>
              <a:t> invisible </a:t>
            </a:r>
            <a:r>
              <a:rPr lang="fr-FR" sz="2400" b="1" i="1" dirty="0" err="1">
                <a:latin typeface="Times New Roman" panose="02020603050405020304" pitchFamily="18" charset="0"/>
                <a:cs typeface="Times New Roman" panose="02020603050405020304" pitchFamily="18" charset="0"/>
              </a:rPr>
              <a:t>costs</a:t>
            </a:r>
            <a:r>
              <a:rPr lang="fr-FR" sz="2400" b="1" i="1" dirty="0">
                <a:latin typeface="Times New Roman" panose="02020603050405020304" pitchFamily="18" charset="0"/>
                <a:cs typeface="Times New Roman" panose="02020603050405020304" pitchFamily="18" charset="0"/>
              </a:rPr>
              <a:t> of production</a:t>
            </a:r>
          </a:p>
          <a:p>
            <a:pPr lvl="1"/>
            <a:r>
              <a:rPr lang="fr-FR" dirty="0">
                <a:latin typeface="Times New Roman" panose="02020603050405020304" pitchFamily="18" charset="0"/>
                <a:cs typeface="Times New Roman" panose="02020603050405020304" pitchFamily="18" charset="0"/>
              </a:rPr>
              <a:t>E-</a:t>
            </a:r>
            <a:r>
              <a:rPr lang="fr-FR" dirty="0" err="1">
                <a:latin typeface="Times New Roman" panose="02020603050405020304" pitchFamily="18" charset="0"/>
                <a:cs typeface="Times New Roman" panose="02020603050405020304" pitchFamily="18" charset="0"/>
              </a:rPr>
              <a:t>regulations</a:t>
            </a:r>
            <a:r>
              <a:rPr lang="fr-FR" dirty="0">
                <a:latin typeface="Times New Roman" panose="02020603050405020304" pitchFamily="18" charset="0"/>
                <a:cs typeface="Times New Roman" panose="02020603050405020304" pitchFamily="18" charset="0"/>
              </a:rPr>
              <a:t> and e-registrations programme of UNCTAD</a:t>
            </a:r>
          </a:p>
          <a:p>
            <a:pPr lvl="2"/>
            <a:r>
              <a:rPr lang="fr-FR" sz="2400" dirty="0" err="1">
                <a:latin typeface="Times New Roman" panose="02020603050405020304" pitchFamily="18" charset="0"/>
                <a:cs typeface="Times New Roman" panose="02020603050405020304" pitchFamily="18" charset="0"/>
              </a:rPr>
              <a:t>Reduce</a:t>
            </a:r>
            <a:r>
              <a:rPr lang="fr-FR" sz="2400" dirty="0">
                <a:latin typeface="Times New Roman" panose="02020603050405020304" pitchFamily="18" charset="0"/>
                <a:cs typeface="Times New Roman" panose="02020603050405020304" pitchFamily="18" charset="0"/>
              </a:rPr>
              <a:t> transaction </a:t>
            </a:r>
            <a:r>
              <a:rPr lang="fr-FR" sz="2400" dirty="0" err="1">
                <a:latin typeface="Times New Roman" panose="02020603050405020304" pitchFamily="18" charset="0"/>
                <a:cs typeface="Times New Roman" panose="02020603050405020304" pitchFamily="18" charset="0"/>
              </a:rPr>
              <a:t>costs</a:t>
            </a:r>
            <a:endParaRPr lang="fr-FR" sz="2400" dirty="0">
              <a:latin typeface="Times New Roman" panose="02020603050405020304" pitchFamily="18" charset="0"/>
              <a:cs typeface="Times New Roman" panose="02020603050405020304" pitchFamily="18" charset="0"/>
            </a:endParaRPr>
          </a:p>
          <a:p>
            <a:pPr lvl="2"/>
            <a:r>
              <a:rPr lang="fr-FR" sz="2400" dirty="0" err="1">
                <a:latin typeface="Times New Roman" panose="02020603050405020304" pitchFamily="18" charset="0"/>
                <a:cs typeface="Times New Roman" panose="02020603050405020304" pitchFamily="18" charset="0"/>
              </a:rPr>
              <a:t>Improve</a:t>
            </a:r>
            <a:r>
              <a:rPr lang="fr-FR" sz="2400" dirty="0">
                <a:latin typeface="Times New Roman" panose="02020603050405020304" pitchFamily="18" charset="0"/>
                <a:cs typeface="Times New Roman" panose="02020603050405020304" pitchFamily="18" charset="0"/>
              </a:rPr>
              <a:t> compliance </a:t>
            </a:r>
            <a:r>
              <a:rPr lang="fr-FR" sz="2400" dirty="0" err="1">
                <a:latin typeface="Times New Roman" panose="02020603050405020304" pitchFamily="18" charset="0"/>
                <a:cs typeface="Times New Roman" panose="02020603050405020304" pitchFamily="18" charset="0"/>
              </a:rPr>
              <a:t>with</a:t>
            </a:r>
            <a:r>
              <a:rPr lang="fr-FR" sz="2400" dirty="0">
                <a:latin typeface="Times New Roman" panose="02020603050405020304" pitchFamily="18" charset="0"/>
                <a:cs typeface="Times New Roman" panose="02020603050405020304" pitchFamily="18" charset="0"/>
              </a:rPr>
              <a:t> taxes</a:t>
            </a:r>
          </a:p>
          <a:p>
            <a:pPr lvl="2"/>
            <a:r>
              <a:rPr lang="fr-FR" sz="2400" dirty="0" err="1">
                <a:latin typeface="Times New Roman" panose="02020603050405020304" pitchFamily="18" charset="0"/>
                <a:cs typeface="Times New Roman" panose="02020603050405020304" pitchFamily="18" charset="0"/>
              </a:rPr>
              <a:t>Improve</a:t>
            </a:r>
            <a:r>
              <a:rPr lang="fr-FR" sz="2400" dirty="0">
                <a:latin typeface="Times New Roman" panose="02020603050405020304" pitchFamily="18" charset="0"/>
                <a:cs typeface="Times New Roman" panose="02020603050405020304" pitchFamily="18" charset="0"/>
              </a:rPr>
              <a:t> business </a:t>
            </a:r>
            <a:r>
              <a:rPr lang="fr-FR" sz="2400" dirty="0" err="1">
                <a:latin typeface="Times New Roman" panose="02020603050405020304" pitchFamily="18" charset="0"/>
                <a:cs typeface="Times New Roman" panose="02020603050405020304" pitchFamily="18" charset="0"/>
              </a:rPr>
              <a:t>climate</a:t>
            </a:r>
            <a:r>
              <a:rPr lang="fr-FR" sz="2400" dirty="0">
                <a:latin typeface="Times New Roman" panose="02020603050405020304" pitchFamily="18" charset="0"/>
                <a:cs typeface="Times New Roman" panose="02020603050405020304" pitchFamily="18" charset="0"/>
              </a:rPr>
              <a:t> and </a:t>
            </a:r>
            <a:r>
              <a:rPr lang="fr-FR" sz="2400" dirty="0" err="1">
                <a:latin typeface="Times New Roman" panose="02020603050405020304" pitchFamily="18" charset="0"/>
                <a:cs typeface="Times New Roman" panose="02020603050405020304" pitchFamily="18" charset="0"/>
              </a:rPr>
              <a:t>attract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investments</a:t>
            </a:r>
            <a:r>
              <a:rPr lang="fr-FR" sz="2400" dirty="0">
                <a:latin typeface="Times New Roman" panose="02020603050405020304" pitchFamily="18" charset="0"/>
                <a:cs typeface="Times New Roman" panose="02020603050405020304" pitchFamily="18" charset="0"/>
              </a:rPr>
              <a:t> in </a:t>
            </a:r>
            <a:r>
              <a:rPr lang="fr-FR" sz="2400" dirty="0" err="1">
                <a:latin typeface="Times New Roman" panose="02020603050405020304" pitchFamily="18" charset="0"/>
                <a:cs typeface="Times New Roman" panose="02020603050405020304" pitchFamily="18" charset="0"/>
              </a:rPr>
              <a:t>manufacturing</a:t>
            </a:r>
            <a:endParaRPr lang="fr-FR" sz="24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DC803DA-9A88-429E-8870-927C8F9585A7}"/>
              </a:ext>
            </a:extLst>
          </p:cNvPr>
          <p:cNvSpPr>
            <a:spLocks noGrp="1"/>
          </p:cNvSpPr>
          <p:nvPr>
            <p:ph sz="half" idx="2"/>
          </p:nvPr>
        </p:nvSpPr>
        <p:spPr>
          <a:xfrm>
            <a:off x="6479822" y="1825625"/>
            <a:ext cx="4873978" cy="4351338"/>
          </a:xfrm>
        </p:spPr>
        <p:txBody>
          <a:bodyPr>
            <a:normAutofit/>
          </a:bodyPr>
          <a:lstStyle/>
          <a:p>
            <a:r>
              <a:rPr lang="fr-FR" sz="2400" dirty="0">
                <a:latin typeface="Times New Roman" panose="02020603050405020304" pitchFamily="18" charset="0"/>
                <a:cs typeface="Times New Roman" panose="02020603050405020304" pitchFamily="18" charset="0"/>
              </a:rPr>
              <a:t>UNCTAD e-</a:t>
            </a:r>
            <a:r>
              <a:rPr lang="fr-FR" sz="2400" dirty="0" err="1">
                <a:latin typeface="Times New Roman" panose="02020603050405020304" pitchFamily="18" charset="0"/>
                <a:cs typeface="Times New Roman" panose="02020603050405020304" pitchFamily="18" charset="0"/>
              </a:rPr>
              <a:t>regulations</a:t>
            </a:r>
            <a:r>
              <a:rPr lang="fr-FR" sz="2400" dirty="0">
                <a:latin typeface="Times New Roman" panose="02020603050405020304" pitchFamily="18" charset="0"/>
                <a:cs typeface="Times New Roman" panose="02020603050405020304" pitchFamily="18" charset="0"/>
              </a:rPr>
              <a:t> programme</a:t>
            </a:r>
          </a:p>
          <a:p>
            <a:pPr lvl="1"/>
            <a:r>
              <a:rPr lang="fr-FR" dirty="0">
                <a:latin typeface="Times New Roman" panose="02020603050405020304" pitchFamily="18" charset="0"/>
                <a:cs typeface="Times New Roman" panose="02020603050405020304" pitchFamily="18" charset="0"/>
              </a:rPr>
              <a:t>Mali</a:t>
            </a:r>
          </a:p>
          <a:p>
            <a:pPr lvl="1"/>
            <a:r>
              <a:rPr lang="fr-FR" dirty="0">
                <a:latin typeface="Times New Roman" panose="02020603050405020304" pitchFamily="18" charset="0"/>
                <a:cs typeface="Times New Roman" panose="02020603050405020304" pitchFamily="18" charset="0"/>
              </a:rPr>
              <a:t>Burkina Faso</a:t>
            </a:r>
          </a:p>
          <a:p>
            <a:pPr lvl="1"/>
            <a:r>
              <a:rPr lang="fr-FR" dirty="0">
                <a:latin typeface="Times New Roman" panose="02020603050405020304" pitchFamily="18" charset="0"/>
                <a:cs typeface="Times New Roman" panose="02020603050405020304" pitchFamily="18" charset="0"/>
              </a:rPr>
              <a:t>Togo</a:t>
            </a:r>
          </a:p>
          <a:p>
            <a:pPr lvl="1"/>
            <a:r>
              <a:rPr lang="fr-FR" dirty="0">
                <a:latin typeface="Times New Roman" panose="02020603050405020304" pitchFamily="18" charset="0"/>
                <a:cs typeface="Times New Roman" panose="02020603050405020304" pitchFamily="18" charset="0"/>
              </a:rPr>
              <a:t>Benin</a:t>
            </a:r>
          </a:p>
          <a:p>
            <a:pPr lvl="1"/>
            <a:r>
              <a:rPr lang="fr-FR" dirty="0" err="1">
                <a:latin typeface="Times New Roman" panose="02020603050405020304" pitchFamily="18" charset="0"/>
                <a:cs typeface="Times New Roman" panose="02020603050405020304" pitchFamily="18" charset="0"/>
              </a:rPr>
              <a:t>Cameroon</a:t>
            </a:r>
            <a:endParaRPr lang="fr-FR" dirty="0">
              <a:latin typeface="Times New Roman" panose="02020603050405020304" pitchFamily="18" charset="0"/>
              <a:cs typeface="Times New Roman" panose="02020603050405020304" pitchFamily="18" charset="0"/>
            </a:endParaRPr>
          </a:p>
          <a:p>
            <a:pPr lvl="1"/>
            <a:r>
              <a:rPr lang="fr-FR" dirty="0" err="1">
                <a:latin typeface="Times New Roman" panose="02020603050405020304" pitchFamily="18" charset="0"/>
                <a:cs typeface="Times New Roman" panose="02020603050405020304" pitchFamily="18" charset="0"/>
              </a:rPr>
              <a:t>Ethiopia</a:t>
            </a:r>
            <a:endParaRPr lang="fr-FR" dirty="0">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Rwanda (in </a:t>
            </a:r>
            <a:r>
              <a:rPr lang="fr-FR" dirty="0" err="1">
                <a:latin typeface="Times New Roman" panose="02020603050405020304" pitchFamily="18" charset="0"/>
                <a:cs typeface="Times New Roman" panose="02020603050405020304" pitchFamily="18" charset="0"/>
              </a:rPr>
              <a:t>progress</a:t>
            </a:r>
            <a:r>
              <a:rPr lang="fr-FR" dirty="0">
                <a:latin typeface="Times New Roman" panose="02020603050405020304" pitchFamily="18" charset="0"/>
                <a:cs typeface="Times New Roman" panose="02020603050405020304" pitchFamily="18" charset="0"/>
              </a:rPr>
              <a:t>)</a:t>
            </a:r>
          </a:p>
          <a:p>
            <a:pPr lvl="1"/>
            <a:r>
              <a:rPr lang="fr-FR" dirty="0" err="1">
                <a:latin typeface="Times New Roman" panose="02020603050405020304" pitchFamily="18" charset="0"/>
                <a:cs typeface="Times New Roman" panose="02020603050405020304" pitchFamily="18" charset="0"/>
              </a:rPr>
              <a:t>Comoros</a:t>
            </a:r>
            <a:r>
              <a:rPr lang="fr-FR" dirty="0">
                <a:latin typeface="Times New Roman" panose="02020603050405020304" pitchFamily="18" charset="0"/>
                <a:cs typeface="Times New Roman" panose="02020603050405020304" pitchFamily="18" charset="0"/>
              </a:rPr>
              <a:t> (in </a:t>
            </a:r>
            <a:r>
              <a:rPr lang="fr-FR" dirty="0" err="1">
                <a:latin typeface="Times New Roman" panose="02020603050405020304" pitchFamily="18" charset="0"/>
                <a:cs typeface="Times New Roman" panose="02020603050405020304" pitchFamily="18" charset="0"/>
              </a:rPr>
              <a:t>progress</a:t>
            </a:r>
            <a:r>
              <a:rPr lang="fr-FR" dirty="0">
                <a:latin typeface="Times New Roman" panose="02020603050405020304" pitchFamily="18" charset="0"/>
                <a:cs typeface="Times New Roman" panose="02020603050405020304" pitchFamily="18" charset="0"/>
              </a:rPr>
              <a:t>)</a:t>
            </a:r>
          </a:p>
          <a:p>
            <a:pPr lvl="1"/>
            <a:r>
              <a:rPr lang="fr-FR" dirty="0">
                <a:latin typeface="Times New Roman" panose="02020603050405020304" pitchFamily="18" charset="0"/>
                <a:cs typeface="Times New Roman" panose="02020603050405020304" pitchFamily="18" charset="0"/>
              </a:rPr>
              <a:t>Cabo Verde(in </a:t>
            </a:r>
            <a:r>
              <a:rPr lang="fr-FR" dirty="0" err="1">
                <a:latin typeface="Times New Roman" panose="02020603050405020304" pitchFamily="18" charset="0"/>
                <a:cs typeface="Times New Roman" panose="02020603050405020304" pitchFamily="18" charset="0"/>
              </a:rPr>
              <a:t>progress</a:t>
            </a:r>
            <a:r>
              <a:rPr lang="fr-FR" dirty="0">
                <a:latin typeface="Times New Roman" panose="02020603050405020304" pitchFamily="18" charset="0"/>
                <a:cs typeface="Times New Roman" panose="02020603050405020304" pitchFamily="18" charset="0"/>
              </a:rPr>
              <a:t>)</a:t>
            </a:r>
          </a:p>
          <a:p>
            <a:pPr lvl="1"/>
            <a:r>
              <a:rPr lang="fr-FR" dirty="0">
                <a:latin typeface="Times New Roman" panose="02020603050405020304" pitchFamily="18" charset="0"/>
                <a:cs typeface="Times New Roman" panose="02020603050405020304" pitchFamily="18" charset="0"/>
              </a:rPr>
              <a:t>Morocco(in </a:t>
            </a:r>
            <a:r>
              <a:rPr lang="fr-FR" dirty="0" err="1">
                <a:latin typeface="Times New Roman" panose="02020603050405020304" pitchFamily="18" charset="0"/>
                <a:cs typeface="Times New Roman" panose="02020603050405020304" pitchFamily="18" charset="0"/>
              </a:rPr>
              <a:t>progress</a:t>
            </a:r>
            <a:r>
              <a:rPr lang="fr-FR" dirty="0">
                <a:latin typeface="Times New Roman" panose="02020603050405020304" pitchFamily="18" charset="0"/>
                <a:cs typeface="Times New Roman" panose="02020603050405020304" pitchFamily="18" charset="0"/>
              </a:rPr>
              <a:t>)</a:t>
            </a:r>
          </a:p>
          <a:p>
            <a:pPr lvl="1"/>
            <a:endParaRPr lang="fr-FR" dirty="0"/>
          </a:p>
        </p:txBody>
      </p:sp>
      <p:sp>
        <p:nvSpPr>
          <p:cNvPr id="4" name="Slide Number Placeholder 3">
            <a:extLst>
              <a:ext uri="{FF2B5EF4-FFF2-40B4-BE49-F238E27FC236}">
                <a16:creationId xmlns:a16="http://schemas.microsoft.com/office/drawing/2014/main" id="{5850D5D3-18AD-40DD-A147-2AE0F2A316D2}"/>
              </a:ext>
            </a:extLst>
          </p:cNvPr>
          <p:cNvSpPr>
            <a:spLocks noGrp="1"/>
          </p:cNvSpPr>
          <p:nvPr>
            <p:ph type="sldNum" sz="quarter" idx="12"/>
          </p:nvPr>
        </p:nvSpPr>
        <p:spPr/>
        <p:txBody>
          <a:bodyPr/>
          <a:lstStyle/>
          <a:p>
            <a:fld id="{5A1CF81F-1B77-45F5-9F21-1A4C0AD3078E}" type="slidenum">
              <a:rPr lang="fr-FR" smtClean="0"/>
              <a:t>14</a:t>
            </a:fld>
            <a:endParaRPr lang="fr-FR"/>
          </a:p>
        </p:txBody>
      </p:sp>
    </p:spTree>
    <p:extLst>
      <p:ext uri="{BB962C8B-B14F-4D97-AF65-F5344CB8AC3E}">
        <p14:creationId xmlns:p14="http://schemas.microsoft.com/office/powerpoint/2010/main" val="138549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8F78-DB8C-4422-8C0B-DAE38755D31C}"/>
              </a:ext>
            </a:extLst>
          </p:cNvPr>
          <p:cNvSpPr>
            <a:spLocks noGrp="1"/>
          </p:cNvSpPr>
          <p:nvPr>
            <p:ph type="title"/>
          </p:nvPr>
        </p:nvSpPr>
        <p:spPr>
          <a:xfrm>
            <a:off x="239890" y="87928"/>
            <a:ext cx="10515600" cy="1077207"/>
          </a:xfrm>
        </p:spPr>
        <p:txBody>
          <a:bodyPr>
            <a:noAutofit/>
          </a:bodyPr>
          <a:lstStyle/>
          <a:p>
            <a:r>
              <a:rPr lang="fr-FR" sz="3200" i="1" dirty="0">
                <a:latin typeface="Times New Roman" panose="02020603050405020304" pitchFamily="18" charset="0"/>
                <a:cs typeface="Times New Roman" panose="02020603050405020304" pitchFamily="18" charset="0"/>
              </a:rPr>
              <a:t>Leveraging ICT-</a:t>
            </a:r>
            <a:r>
              <a:rPr lang="fr-FR" sz="3200" i="1" dirty="0" err="1">
                <a:latin typeface="Times New Roman" panose="02020603050405020304" pitchFamily="18" charset="0"/>
                <a:cs typeface="Times New Roman" panose="02020603050405020304" pitchFamily="18" charset="0"/>
              </a:rPr>
              <a:t>based</a:t>
            </a:r>
            <a:r>
              <a:rPr lang="fr-FR" sz="3200" i="1" dirty="0">
                <a:latin typeface="Times New Roman" panose="02020603050405020304" pitchFamily="18" charset="0"/>
                <a:cs typeface="Times New Roman" panose="02020603050405020304" pitchFamily="18" charset="0"/>
              </a:rPr>
              <a:t> services for </a:t>
            </a:r>
            <a:r>
              <a:rPr lang="fr-FR" sz="3200" i="1" dirty="0" err="1">
                <a:latin typeface="Times New Roman" panose="02020603050405020304" pitchFamily="18" charset="0"/>
                <a:cs typeface="Times New Roman" panose="02020603050405020304" pitchFamily="18" charset="0"/>
              </a:rPr>
              <a:t>traditional</a:t>
            </a:r>
            <a:r>
              <a:rPr lang="fr-FR" sz="3200" i="1" dirty="0">
                <a:latin typeface="Times New Roman" panose="02020603050405020304" pitchFamily="18" charset="0"/>
                <a:cs typeface="Times New Roman" panose="02020603050405020304" pitchFamily="18" charset="0"/>
              </a:rPr>
              <a:t> </a:t>
            </a:r>
            <a:r>
              <a:rPr lang="fr-FR" sz="3200" i="1" dirty="0" err="1">
                <a:latin typeface="Times New Roman" panose="02020603050405020304" pitchFamily="18" charset="0"/>
                <a:cs typeface="Times New Roman" panose="02020603050405020304" pitchFamily="18" charset="0"/>
              </a:rPr>
              <a:t>manufacturing</a:t>
            </a:r>
            <a:endParaRPr lang="fr-FR" sz="3200" dirty="0"/>
          </a:p>
        </p:txBody>
      </p:sp>
      <p:sp>
        <p:nvSpPr>
          <p:cNvPr id="3" name="Content Placeholder 2">
            <a:extLst>
              <a:ext uri="{FF2B5EF4-FFF2-40B4-BE49-F238E27FC236}">
                <a16:creationId xmlns:a16="http://schemas.microsoft.com/office/drawing/2014/main" id="{20ED889E-4CB1-40F8-B278-480303C97170}"/>
              </a:ext>
            </a:extLst>
          </p:cNvPr>
          <p:cNvSpPr>
            <a:spLocks noGrp="1"/>
          </p:cNvSpPr>
          <p:nvPr>
            <p:ph sz="half" idx="1"/>
          </p:nvPr>
        </p:nvSpPr>
        <p:spPr>
          <a:xfrm>
            <a:off x="338666" y="1415830"/>
            <a:ext cx="6299201" cy="5295194"/>
          </a:xfrm>
        </p:spPr>
        <p:txBody>
          <a:bodyPr>
            <a:normAutofit fontScale="77500" lnSpcReduction="20000"/>
          </a:bodyPr>
          <a:lstStyle/>
          <a:p>
            <a:r>
              <a:rPr lang="fr-FR" sz="3400" b="1" i="1" dirty="0">
                <a:latin typeface="Times New Roman" panose="02020603050405020304" pitchFamily="18" charset="0"/>
                <a:cs typeface="Times New Roman" panose="02020603050405020304" pitchFamily="18" charset="0"/>
              </a:rPr>
              <a:t>Example 3: ICT and </a:t>
            </a:r>
            <a:r>
              <a:rPr lang="fr-FR" sz="3400" b="1" i="1" dirty="0" err="1">
                <a:latin typeface="Times New Roman" panose="02020603050405020304" pitchFamily="18" charset="0"/>
                <a:cs typeface="Times New Roman" panose="02020603050405020304" pitchFamily="18" charset="0"/>
              </a:rPr>
              <a:t>trade</a:t>
            </a:r>
            <a:r>
              <a:rPr lang="fr-FR" sz="3400" b="1" i="1" dirty="0">
                <a:latin typeface="Times New Roman" panose="02020603050405020304" pitchFamily="18" charset="0"/>
                <a:cs typeface="Times New Roman" panose="02020603050405020304" pitchFamily="18" charset="0"/>
              </a:rPr>
              <a:t> and transport facilitation </a:t>
            </a:r>
            <a:r>
              <a:rPr lang="fr-FR" sz="3400" b="1" i="1" dirty="0" err="1">
                <a:latin typeface="Times New Roman" panose="02020603050405020304" pitchFamily="18" charset="0"/>
                <a:cs typeface="Times New Roman" panose="02020603050405020304" pitchFamily="18" charset="0"/>
              </a:rPr>
              <a:t>systems</a:t>
            </a:r>
            <a:endParaRPr lang="fr-FR" sz="3400" b="1" i="1" dirty="0">
              <a:latin typeface="Times New Roman" panose="02020603050405020304" pitchFamily="18" charset="0"/>
              <a:cs typeface="Times New Roman" panose="02020603050405020304" pitchFamily="18" charset="0"/>
            </a:endParaRPr>
          </a:p>
          <a:p>
            <a:pPr lvl="1"/>
            <a:r>
              <a:rPr lang="fr-FR" sz="3400" dirty="0" err="1">
                <a:latin typeface="Times New Roman" panose="02020603050405020304" pitchFamily="18" charset="0"/>
                <a:cs typeface="Times New Roman" panose="02020603050405020304" pitchFamily="18" charset="0"/>
              </a:rPr>
              <a:t>Role</a:t>
            </a:r>
            <a:r>
              <a:rPr lang="fr-FR" sz="3400" dirty="0">
                <a:latin typeface="Times New Roman" panose="02020603050405020304" pitchFamily="18" charset="0"/>
                <a:cs typeface="Times New Roman" panose="02020603050405020304" pitchFamily="18" charset="0"/>
              </a:rPr>
              <a:t> in </a:t>
            </a:r>
            <a:r>
              <a:rPr lang="fr-FR" sz="3400" dirty="0" err="1">
                <a:latin typeface="Times New Roman" panose="02020603050405020304" pitchFamily="18" charset="0"/>
                <a:cs typeface="Times New Roman" panose="02020603050405020304" pitchFamily="18" charset="0"/>
              </a:rPr>
              <a:t>fostering</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trade</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across</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borders</a:t>
            </a:r>
            <a:r>
              <a:rPr lang="fr-FR" sz="3400" dirty="0">
                <a:latin typeface="Times New Roman" panose="02020603050405020304" pitchFamily="18" charset="0"/>
                <a:cs typeface="Times New Roman" panose="02020603050405020304" pitchFamily="18" charset="0"/>
              </a:rPr>
              <a:t> and </a:t>
            </a:r>
            <a:r>
              <a:rPr lang="fr-FR" sz="3400" dirty="0" err="1">
                <a:latin typeface="Times New Roman" panose="02020603050405020304" pitchFamily="18" charset="0"/>
                <a:cs typeface="Times New Roman" panose="02020603050405020304" pitchFamily="18" charset="0"/>
              </a:rPr>
              <a:t>regional</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integration</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that</a:t>
            </a:r>
            <a:r>
              <a:rPr lang="fr-FR" sz="3400" dirty="0">
                <a:latin typeface="Times New Roman" panose="02020603050405020304" pitchFamily="18" charset="0"/>
                <a:cs typeface="Times New Roman" panose="02020603050405020304" pitchFamily="18" charset="0"/>
              </a:rPr>
              <a:t> can open up </a:t>
            </a:r>
            <a:r>
              <a:rPr lang="fr-FR" sz="3400" dirty="0" err="1">
                <a:latin typeface="Times New Roman" panose="02020603050405020304" pitchFamily="18" charset="0"/>
                <a:cs typeface="Times New Roman" panose="02020603050405020304" pitchFamily="18" charset="0"/>
              </a:rPr>
              <a:t>markets</a:t>
            </a:r>
            <a:r>
              <a:rPr lang="fr-FR" sz="3400" dirty="0">
                <a:latin typeface="Times New Roman" panose="02020603050405020304" pitchFamily="18" charset="0"/>
                <a:cs typeface="Times New Roman" panose="02020603050405020304" pitchFamily="18" charset="0"/>
              </a:rPr>
              <a:t> for </a:t>
            </a:r>
            <a:r>
              <a:rPr lang="fr-FR" sz="3400" dirty="0" err="1">
                <a:latin typeface="Times New Roman" panose="02020603050405020304" pitchFamily="18" charset="0"/>
                <a:cs typeface="Times New Roman" panose="02020603050405020304" pitchFamily="18" charset="0"/>
              </a:rPr>
              <a:t>manufactured</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goods</a:t>
            </a:r>
            <a:endParaRPr lang="fr-FR" sz="3400" dirty="0">
              <a:latin typeface="Times New Roman" panose="02020603050405020304" pitchFamily="18" charset="0"/>
              <a:cs typeface="Times New Roman" panose="02020603050405020304" pitchFamily="18" charset="0"/>
            </a:endParaRPr>
          </a:p>
          <a:p>
            <a:pPr marL="457200" lvl="1" indent="0">
              <a:buNone/>
            </a:pPr>
            <a:endParaRPr lang="fr-FR" sz="3400" dirty="0">
              <a:latin typeface="Times New Roman" panose="02020603050405020304" pitchFamily="18" charset="0"/>
              <a:cs typeface="Times New Roman" panose="02020603050405020304" pitchFamily="18" charset="0"/>
            </a:endParaRPr>
          </a:p>
          <a:p>
            <a:pPr lvl="1"/>
            <a:r>
              <a:rPr lang="fr-FR" sz="3400" dirty="0">
                <a:latin typeface="Times New Roman" panose="02020603050405020304" pitchFamily="18" charset="0"/>
                <a:cs typeface="Times New Roman" panose="02020603050405020304" pitchFamily="18" charset="0"/>
              </a:rPr>
              <a:t>ASYCUDA (World and ++) programme of UNCTAD</a:t>
            </a:r>
          </a:p>
          <a:p>
            <a:pPr lvl="2"/>
            <a:r>
              <a:rPr lang="fr-FR" sz="3400" dirty="0">
                <a:latin typeface="Times New Roman" panose="02020603050405020304" pitchFamily="18" charset="0"/>
                <a:cs typeface="Times New Roman" panose="02020603050405020304" pitchFamily="18" charset="0"/>
              </a:rPr>
              <a:t>Customs IT system</a:t>
            </a:r>
          </a:p>
          <a:p>
            <a:pPr lvl="2"/>
            <a:r>
              <a:rPr lang="fr-FR" sz="3400" dirty="0" err="1">
                <a:latin typeface="Times New Roman" panose="02020603050405020304" pitchFamily="18" charset="0"/>
                <a:cs typeface="Times New Roman" panose="02020603050405020304" pitchFamily="18" charset="0"/>
              </a:rPr>
              <a:t>Improve</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efficiency</a:t>
            </a:r>
            <a:r>
              <a:rPr lang="fr-FR" sz="3400" dirty="0">
                <a:latin typeface="Times New Roman" panose="02020603050405020304" pitchFamily="18" charset="0"/>
                <a:cs typeface="Times New Roman" panose="02020603050405020304" pitchFamily="18" charset="0"/>
              </a:rPr>
              <a:t> and </a:t>
            </a:r>
            <a:r>
              <a:rPr lang="fr-FR" sz="3400" dirty="0" err="1">
                <a:latin typeface="Times New Roman" panose="02020603050405020304" pitchFamily="18" charset="0"/>
                <a:cs typeface="Times New Roman" panose="02020603050405020304" pitchFamily="18" charset="0"/>
              </a:rPr>
              <a:t>government</a:t>
            </a:r>
            <a:r>
              <a:rPr lang="fr-FR" sz="3400" dirty="0">
                <a:latin typeface="Times New Roman" panose="02020603050405020304" pitchFamily="18" charset="0"/>
                <a:cs typeface="Times New Roman" panose="02020603050405020304" pitchFamily="18" charset="0"/>
              </a:rPr>
              <a:t> revenues</a:t>
            </a:r>
          </a:p>
          <a:p>
            <a:pPr lvl="2"/>
            <a:r>
              <a:rPr lang="fr-FR" sz="3400" dirty="0" err="1">
                <a:latin typeface="Times New Roman" panose="02020603050405020304" pitchFamily="18" charset="0"/>
                <a:cs typeface="Times New Roman" panose="02020603050405020304" pitchFamily="18" charset="0"/>
              </a:rPr>
              <a:t>Enhance</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transparency</a:t>
            </a:r>
            <a:r>
              <a:rPr lang="fr-FR" sz="3400" dirty="0">
                <a:latin typeface="Times New Roman" panose="02020603050405020304" pitchFamily="18" charset="0"/>
                <a:cs typeface="Times New Roman" panose="02020603050405020304" pitchFamily="18" charset="0"/>
              </a:rPr>
              <a:t> and </a:t>
            </a:r>
            <a:r>
              <a:rPr lang="fr-FR" sz="3400" dirty="0" err="1">
                <a:latin typeface="Times New Roman" panose="02020603050405020304" pitchFamily="18" charset="0"/>
                <a:cs typeface="Times New Roman" panose="02020603050405020304" pitchFamily="18" charset="0"/>
              </a:rPr>
              <a:t>accountability</a:t>
            </a:r>
            <a:endParaRPr lang="fr-FR" sz="3400" dirty="0">
              <a:latin typeface="Times New Roman" panose="02020603050405020304" pitchFamily="18" charset="0"/>
              <a:cs typeface="Times New Roman" panose="02020603050405020304" pitchFamily="18" charset="0"/>
            </a:endParaRPr>
          </a:p>
          <a:p>
            <a:pPr lvl="2"/>
            <a:r>
              <a:rPr lang="fr-FR" sz="3400" dirty="0" err="1">
                <a:latin typeface="Times New Roman" panose="02020603050405020304" pitchFamily="18" charset="0"/>
                <a:cs typeface="Times New Roman" panose="02020603050405020304" pitchFamily="18" charset="0"/>
              </a:rPr>
              <a:t>Installed</a:t>
            </a:r>
            <a:r>
              <a:rPr lang="fr-FR" sz="3400" dirty="0">
                <a:latin typeface="Times New Roman" panose="02020603050405020304" pitchFamily="18" charset="0"/>
                <a:cs typeface="Times New Roman" panose="02020603050405020304" pitchFamily="18" charset="0"/>
              </a:rPr>
              <a:t> </a:t>
            </a:r>
            <a:r>
              <a:rPr lang="fr-FR" sz="3400" dirty="0" err="1">
                <a:latin typeface="Times New Roman" panose="02020603050405020304" pitchFamily="18" charset="0"/>
                <a:cs typeface="Times New Roman" panose="02020603050405020304" pitchFamily="18" charset="0"/>
              </a:rPr>
              <a:t>with</a:t>
            </a:r>
            <a:r>
              <a:rPr lang="fr-FR" sz="3400" dirty="0">
                <a:latin typeface="Times New Roman" panose="02020603050405020304" pitchFamily="18" charset="0"/>
                <a:cs typeface="Times New Roman" panose="02020603050405020304" pitchFamily="18" charset="0"/>
              </a:rPr>
              <a:t> UNCTAD TA in 43 </a:t>
            </a:r>
            <a:r>
              <a:rPr lang="fr-FR" sz="3400" dirty="0" err="1">
                <a:latin typeface="Times New Roman" panose="02020603050405020304" pitchFamily="18" charset="0"/>
                <a:cs typeface="Times New Roman" panose="02020603050405020304" pitchFamily="18" charset="0"/>
              </a:rPr>
              <a:t>African</a:t>
            </a:r>
            <a:r>
              <a:rPr lang="fr-FR" sz="3400" dirty="0">
                <a:latin typeface="Times New Roman" panose="02020603050405020304" pitchFamily="18" charset="0"/>
                <a:cs typeface="Times New Roman" panose="02020603050405020304" pitchFamily="18" charset="0"/>
              </a:rPr>
              <a:t> countries </a:t>
            </a:r>
          </a:p>
          <a:p>
            <a:pPr marL="914400" lvl="2" indent="0">
              <a:buNone/>
            </a:pPr>
            <a:endParaRPr lang="fr-FR" sz="3000" dirty="0">
              <a:latin typeface="Times New Roman" panose="02020603050405020304" pitchFamily="18" charset="0"/>
              <a:cs typeface="Times New Roman" panose="02020603050405020304" pitchFamily="18" charset="0"/>
            </a:endParaRPr>
          </a:p>
          <a:p>
            <a:pPr lvl="2"/>
            <a:endParaRPr lang="fr-FR" sz="30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E9316D8-75AC-49B9-BB60-CBB0B721C7AF}"/>
              </a:ext>
            </a:extLst>
          </p:cNvPr>
          <p:cNvSpPr>
            <a:spLocks noGrp="1"/>
          </p:cNvSpPr>
          <p:nvPr>
            <p:ph sz="half" idx="2"/>
          </p:nvPr>
        </p:nvSpPr>
        <p:spPr>
          <a:xfrm>
            <a:off x="7078133" y="1323445"/>
            <a:ext cx="4888090" cy="5215467"/>
          </a:xfrm>
        </p:spPr>
        <p:txBody>
          <a:bodyPr>
            <a:normAutofit fontScale="77500" lnSpcReduction="20000"/>
          </a:bodyPr>
          <a:lstStyle/>
          <a:p>
            <a:pPr marL="0" indent="0">
              <a:buNone/>
            </a:pPr>
            <a:r>
              <a:rPr lang="fr-FR" sz="2900" b="1" dirty="0">
                <a:latin typeface="Times New Roman" panose="02020603050405020304" pitchFamily="18" charset="0"/>
                <a:cs typeface="Times New Roman" panose="02020603050405020304" pitchFamily="18" charset="0"/>
              </a:rPr>
              <a:t>ESCAP ICT for </a:t>
            </a:r>
            <a:r>
              <a:rPr lang="fr-FR" sz="2900" b="1" dirty="0" err="1">
                <a:latin typeface="Times New Roman" panose="02020603050405020304" pitchFamily="18" charset="0"/>
                <a:cs typeface="Times New Roman" panose="02020603050405020304" pitchFamily="18" charset="0"/>
              </a:rPr>
              <a:t>trade</a:t>
            </a:r>
            <a:r>
              <a:rPr lang="fr-FR" sz="2900" b="1" dirty="0">
                <a:latin typeface="Times New Roman" panose="02020603050405020304" pitchFamily="18" charset="0"/>
                <a:cs typeface="Times New Roman" panose="02020603050405020304" pitchFamily="18" charset="0"/>
              </a:rPr>
              <a:t> and transport facilitation </a:t>
            </a:r>
          </a:p>
          <a:p>
            <a:pPr marL="0" indent="0">
              <a:buNone/>
            </a:pPr>
            <a:r>
              <a:rPr lang="fr-FR" sz="2900" dirty="0">
                <a:latin typeface="Times New Roman" panose="02020603050405020304" pitchFamily="18" charset="0"/>
                <a:cs typeface="Times New Roman" panose="02020603050405020304" pitchFamily="18" charset="0"/>
              </a:rPr>
              <a:t>Areas of </a:t>
            </a:r>
            <a:r>
              <a:rPr lang="fr-FR" sz="2900" dirty="0" err="1">
                <a:latin typeface="Times New Roman" panose="02020603050405020304" pitchFamily="18" charset="0"/>
                <a:cs typeface="Times New Roman" panose="02020603050405020304" pitchFamily="18" charset="0"/>
              </a:rPr>
              <a:t>trade</a:t>
            </a:r>
            <a:r>
              <a:rPr lang="fr-FR" sz="2900" dirty="0">
                <a:latin typeface="Times New Roman" panose="02020603050405020304" pitchFamily="18" charset="0"/>
                <a:cs typeface="Times New Roman" panose="02020603050405020304" pitchFamily="18" charset="0"/>
              </a:rPr>
              <a:t> and transport facilitation </a:t>
            </a:r>
            <a:r>
              <a:rPr lang="fr-FR" sz="2900" dirty="0" err="1">
                <a:latin typeface="Times New Roman" panose="02020603050405020304" pitchFamily="18" charset="0"/>
                <a:cs typeface="Times New Roman" panose="02020603050405020304" pitchFamily="18" charset="0"/>
              </a:rPr>
              <a:t>where</a:t>
            </a:r>
            <a:r>
              <a:rPr lang="fr-FR" sz="2900" dirty="0">
                <a:latin typeface="Times New Roman" panose="02020603050405020304" pitchFamily="18" charset="0"/>
                <a:cs typeface="Times New Roman" panose="02020603050405020304" pitchFamily="18" charset="0"/>
              </a:rPr>
              <a:t> new IT business </a:t>
            </a:r>
            <a:r>
              <a:rPr lang="fr-FR" sz="2900" dirty="0" err="1">
                <a:latin typeface="Times New Roman" panose="02020603050405020304" pitchFamily="18" charset="0"/>
                <a:cs typeface="Times New Roman" panose="02020603050405020304" pitchFamily="18" charset="0"/>
              </a:rPr>
              <a:t>needs</a:t>
            </a:r>
            <a:r>
              <a:rPr lang="fr-FR" sz="2900" dirty="0">
                <a:latin typeface="Times New Roman" panose="02020603050405020304" pitchFamily="18" charset="0"/>
                <a:cs typeface="Times New Roman" panose="02020603050405020304" pitchFamily="18" charset="0"/>
              </a:rPr>
              <a:t> </a:t>
            </a:r>
            <a:r>
              <a:rPr lang="fr-FR" sz="2900" dirty="0" err="1">
                <a:latin typeface="Times New Roman" panose="02020603050405020304" pitchFamily="18" charset="0"/>
                <a:cs typeface="Times New Roman" panose="02020603050405020304" pitchFamily="18" charset="0"/>
              </a:rPr>
              <a:t>emerge</a:t>
            </a:r>
            <a:r>
              <a:rPr lang="fr-FR" sz="2900" dirty="0">
                <a:latin typeface="Times New Roman" panose="02020603050405020304" pitchFamily="18" charset="0"/>
                <a:cs typeface="Times New Roman" panose="02020603050405020304" pitchFamily="18" charset="0"/>
              </a:rPr>
              <a:t> </a:t>
            </a:r>
          </a:p>
          <a:p>
            <a:r>
              <a:rPr lang="fr-FR" sz="2900" i="1" dirty="0">
                <a:latin typeface="Times New Roman" panose="02020603050405020304" pitchFamily="18" charset="0"/>
                <a:cs typeface="Times New Roman" panose="02020603050405020304" pitchFamily="18" charset="0"/>
              </a:rPr>
              <a:t>Risk management </a:t>
            </a:r>
          </a:p>
          <a:p>
            <a:r>
              <a:rPr lang="fr-FR" sz="2900" i="1" dirty="0">
                <a:latin typeface="Times New Roman" panose="02020603050405020304" pitchFamily="18" charset="0"/>
                <a:cs typeface="Times New Roman" panose="02020603050405020304" pitchFamily="18" charset="0"/>
              </a:rPr>
              <a:t>Transit facilitation, and </a:t>
            </a:r>
            <a:r>
              <a:rPr lang="fr-FR" sz="2900" i="1" dirty="0" err="1">
                <a:latin typeface="Times New Roman" panose="02020603050405020304" pitchFamily="18" charset="0"/>
                <a:cs typeface="Times New Roman" panose="02020603050405020304" pitchFamily="18" charset="0"/>
              </a:rPr>
              <a:t>Guarantee</a:t>
            </a:r>
            <a:r>
              <a:rPr lang="fr-FR" sz="2900" i="1" dirty="0">
                <a:latin typeface="Times New Roman" panose="02020603050405020304" pitchFamily="18" charset="0"/>
                <a:cs typeface="Times New Roman" panose="02020603050405020304" pitchFamily="18" charset="0"/>
              </a:rPr>
              <a:t> management (for transit), </a:t>
            </a:r>
          </a:p>
          <a:p>
            <a:r>
              <a:rPr lang="fr-FR" sz="2900" i="1" dirty="0" err="1">
                <a:latin typeface="Times New Roman" panose="02020603050405020304" pitchFamily="18" charset="0"/>
                <a:cs typeface="Times New Roman" panose="02020603050405020304" pitchFamily="18" charset="0"/>
              </a:rPr>
              <a:t>Licenses</a:t>
            </a:r>
            <a:r>
              <a:rPr lang="fr-FR" sz="2900" i="1" dirty="0">
                <a:latin typeface="Times New Roman" panose="02020603050405020304" pitchFamily="18" charset="0"/>
                <a:cs typeface="Times New Roman" panose="02020603050405020304" pitchFamily="18" charset="0"/>
              </a:rPr>
              <a:t>, </a:t>
            </a:r>
            <a:r>
              <a:rPr lang="fr-FR" sz="2900" i="1" dirty="0" err="1">
                <a:latin typeface="Times New Roman" panose="02020603050405020304" pitchFamily="18" charset="0"/>
                <a:cs typeface="Times New Roman" panose="02020603050405020304" pitchFamily="18" charset="0"/>
              </a:rPr>
              <a:t>certificates</a:t>
            </a:r>
            <a:r>
              <a:rPr lang="fr-FR" sz="2900" i="1" dirty="0">
                <a:latin typeface="Times New Roman" panose="02020603050405020304" pitchFamily="18" charset="0"/>
                <a:cs typeface="Times New Roman" panose="02020603050405020304" pitchFamily="18" charset="0"/>
              </a:rPr>
              <a:t> and quota management,</a:t>
            </a:r>
          </a:p>
          <a:p>
            <a:r>
              <a:rPr lang="fr-FR" sz="2900" i="1" dirty="0" err="1">
                <a:latin typeface="Times New Roman" panose="02020603050405020304" pitchFamily="18" charset="0"/>
                <a:cs typeface="Times New Roman" panose="02020603050405020304" pitchFamily="18" charset="0"/>
              </a:rPr>
              <a:t>Coordinated</a:t>
            </a:r>
            <a:r>
              <a:rPr lang="fr-FR" sz="2900" i="1" dirty="0">
                <a:latin typeface="Times New Roman" panose="02020603050405020304" pitchFamily="18" charset="0"/>
                <a:cs typeface="Times New Roman" panose="02020603050405020304" pitchFamily="18" charset="0"/>
              </a:rPr>
              <a:t> Border Management, </a:t>
            </a:r>
          </a:p>
          <a:p>
            <a:r>
              <a:rPr lang="fr-FR" sz="2900" i="1" dirty="0" err="1">
                <a:latin typeface="Times New Roman" panose="02020603050405020304" pitchFamily="18" charset="0"/>
                <a:cs typeface="Times New Roman" panose="02020603050405020304" pitchFamily="18" charset="0"/>
              </a:rPr>
              <a:t>Transparency</a:t>
            </a:r>
            <a:r>
              <a:rPr lang="fr-FR" sz="2900" i="1" dirty="0">
                <a:latin typeface="Times New Roman" panose="02020603050405020304" pitchFamily="18" charset="0"/>
                <a:cs typeface="Times New Roman" panose="02020603050405020304" pitchFamily="18" charset="0"/>
              </a:rPr>
              <a:t>/administrative facilitation, </a:t>
            </a:r>
          </a:p>
          <a:p>
            <a:r>
              <a:rPr lang="fr-FR" sz="2900" i="1" dirty="0">
                <a:latin typeface="Times New Roman" panose="02020603050405020304" pitchFamily="18" charset="0"/>
                <a:cs typeface="Times New Roman" panose="02020603050405020304" pitchFamily="18" charset="0"/>
              </a:rPr>
              <a:t>Customs </a:t>
            </a:r>
            <a:r>
              <a:rPr lang="fr-FR" sz="2900" i="1" dirty="0" err="1">
                <a:latin typeface="Times New Roman" panose="02020603050405020304" pitchFamily="18" charset="0"/>
                <a:cs typeface="Times New Roman" panose="02020603050405020304" pitchFamily="18" charset="0"/>
              </a:rPr>
              <a:t>processing</a:t>
            </a:r>
            <a:r>
              <a:rPr lang="fr-FR" sz="2900" i="1" dirty="0">
                <a:latin typeface="Times New Roman" panose="02020603050405020304" pitchFamily="18" charset="0"/>
                <a:cs typeface="Times New Roman" panose="02020603050405020304" pitchFamily="18" charset="0"/>
              </a:rPr>
              <a:t>, </a:t>
            </a:r>
          </a:p>
          <a:p>
            <a:r>
              <a:rPr lang="fr-FR" sz="2900" i="1" dirty="0" err="1">
                <a:latin typeface="Times New Roman" panose="02020603050405020304" pitchFamily="18" charset="0"/>
                <a:cs typeface="Times New Roman" panose="02020603050405020304" pitchFamily="18" charset="0"/>
              </a:rPr>
              <a:t>Decision-making</a:t>
            </a:r>
            <a:r>
              <a:rPr lang="fr-FR" sz="2900" i="1" dirty="0">
                <a:latin typeface="Times New Roman" panose="02020603050405020304" pitchFamily="18" charset="0"/>
                <a:cs typeface="Times New Roman" panose="02020603050405020304" pitchFamily="18" charset="0"/>
              </a:rPr>
              <a:t> support </a:t>
            </a:r>
            <a:r>
              <a:rPr lang="fr-FR" sz="2900" i="1" dirty="0" err="1">
                <a:latin typeface="Times New Roman" panose="02020603050405020304" pitchFamily="18" charset="0"/>
                <a:cs typeface="Times New Roman" panose="02020603050405020304" pitchFamily="18" charset="0"/>
              </a:rPr>
              <a:t>systems</a:t>
            </a:r>
            <a:r>
              <a:rPr lang="fr-FR" sz="2900" i="1" dirty="0">
                <a:latin typeface="Times New Roman" panose="02020603050405020304" pitchFamily="18" charset="0"/>
                <a:cs typeface="Times New Roman" panose="02020603050405020304" pitchFamily="18" charset="0"/>
              </a:rPr>
              <a:t>,</a:t>
            </a:r>
          </a:p>
          <a:p>
            <a:r>
              <a:rPr lang="fr-FR" sz="2900" i="1" dirty="0">
                <a:latin typeface="Times New Roman" panose="02020603050405020304" pitchFamily="18" charset="0"/>
                <a:cs typeface="Times New Roman" panose="02020603050405020304" pitchFamily="18" charset="0"/>
              </a:rPr>
              <a:t>Cross-border exchange of information</a:t>
            </a:r>
            <a:r>
              <a:rPr lang="fr-FR" i="1"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AC05E62C-8205-4C46-A145-606F79ADE387}"/>
              </a:ext>
            </a:extLst>
          </p:cNvPr>
          <p:cNvSpPr>
            <a:spLocks noGrp="1"/>
          </p:cNvSpPr>
          <p:nvPr>
            <p:ph type="sldNum" sz="quarter" idx="12"/>
          </p:nvPr>
        </p:nvSpPr>
        <p:spPr/>
        <p:txBody>
          <a:bodyPr/>
          <a:lstStyle/>
          <a:p>
            <a:fld id="{5A1CF81F-1B77-45F5-9F21-1A4C0AD3078E}" type="slidenum">
              <a:rPr lang="fr-FR" smtClean="0"/>
              <a:t>15</a:t>
            </a:fld>
            <a:endParaRPr lang="fr-FR"/>
          </a:p>
        </p:txBody>
      </p:sp>
    </p:spTree>
    <p:extLst>
      <p:ext uri="{BB962C8B-B14F-4D97-AF65-F5344CB8AC3E}">
        <p14:creationId xmlns:p14="http://schemas.microsoft.com/office/powerpoint/2010/main" val="125577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B67C-D9AB-4449-A4EE-E990E3ECB2D0}"/>
              </a:ext>
            </a:extLst>
          </p:cNvPr>
          <p:cNvSpPr>
            <a:spLocks noGrp="1"/>
          </p:cNvSpPr>
          <p:nvPr>
            <p:ph type="title"/>
          </p:nvPr>
        </p:nvSpPr>
        <p:spPr/>
        <p:txBody>
          <a:bodyPr>
            <a:noAutofit/>
          </a:bodyPr>
          <a:lstStyle/>
          <a:p>
            <a:r>
              <a:rPr lang="fr-FR" sz="3600" i="1" dirty="0">
                <a:latin typeface="Times New Roman" panose="02020603050405020304" pitchFamily="18" charset="0"/>
                <a:cs typeface="Times New Roman" panose="02020603050405020304" pitchFamily="18" charset="0"/>
              </a:rPr>
              <a:t>Leveraging ICT-</a:t>
            </a:r>
            <a:r>
              <a:rPr lang="fr-FR" sz="3600" i="1" dirty="0" err="1">
                <a:latin typeface="Times New Roman" panose="02020603050405020304" pitchFamily="18" charset="0"/>
                <a:cs typeface="Times New Roman" panose="02020603050405020304" pitchFamily="18" charset="0"/>
              </a:rPr>
              <a:t>based</a:t>
            </a:r>
            <a:r>
              <a:rPr lang="fr-FR" sz="3600" i="1" dirty="0">
                <a:latin typeface="Times New Roman" panose="02020603050405020304" pitchFamily="18" charset="0"/>
                <a:cs typeface="Times New Roman" panose="02020603050405020304" pitchFamily="18" charset="0"/>
              </a:rPr>
              <a:t> services for </a:t>
            </a:r>
            <a:r>
              <a:rPr lang="fr-FR" sz="3600" i="1" dirty="0" err="1">
                <a:latin typeface="Times New Roman" panose="02020603050405020304" pitchFamily="18" charset="0"/>
                <a:cs typeface="Times New Roman" panose="02020603050405020304" pitchFamily="18" charset="0"/>
              </a:rPr>
              <a:t>traditional</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manufacturing</a:t>
            </a:r>
            <a:endParaRPr lang="fr-FR" sz="3600" dirty="0"/>
          </a:p>
        </p:txBody>
      </p:sp>
      <p:sp>
        <p:nvSpPr>
          <p:cNvPr id="3" name="Content Placeholder 2">
            <a:extLst>
              <a:ext uri="{FF2B5EF4-FFF2-40B4-BE49-F238E27FC236}">
                <a16:creationId xmlns:a16="http://schemas.microsoft.com/office/drawing/2014/main" id="{800A7CBD-B322-45E0-B8A3-6BBAB17C5E42}"/>
              </a:ext>
            </a:extLst>
          </p:cNvPr>
          <p:cNvSpPr>
            <a:spLocks noGrp="1"/>
          </p:cNvSpPr>
          <p:nvPr>
            <p:ph sz="half" idx="1"/>
          </p:nvPr>
        </p:nvSpPr>
        <p:spPr>
          <a:xfrm>
            <a:off x="838200" y="1825625"/>
            <a:ext cx="6420556" cy="4667250"/>
          </a:xfrm>
        </p:spPr>
        <p:txBody>
          <a:bodyPr>
            <a:normAutofit/>
          </a:bodyPr>
          <a:lstStyle/>
          <a:p>
            <a:r>
              <a:rPr lang="fr-FR" sz="2400" b="1" i="1" dirty="0">
                <a:latin typeface="Times New Roman" panose="02020603050405020304" pitchFamily="18" charset="0"/>
                <a:cs typeface="Times New Roman" panose="02020603050405020304" pitchFamily="18" charset="0"/>
              </a:rPr>
              <a:t>Example 4: ICT and the exploitation of the </a:t>
            </a:r>
            <a:r>
              <a:rPr lang="fr-FR" sz="2400" b="1" i="1" dirty="0" err="1">
                <a:latin typeface="Times New Roman" panose="02020603050405020304" pitchFamily="18" charset="0"/>
                <a:cs typeface="Times New Roman" panose="02020603050405020304" pitchFamily="18" charset="0"/>
              </a:rPr>
              <a:t>potential</a:t>
            </a:r>
            <a:r>
              <a:rPr lang="fr-FR" sz="2400" b="1" i="1" dirty="0">
                <a:latin typeface="Times New Roman" panose="02020603050405020304" pitchFamily="18" charset="0"/>
                <a:cs typeface="Times New Roman" panose="02020603050405020304" pitchFamily="18" charset="0"/>
              </a:rPr>
              <a:t> of e-commerce</a:t>
            </a: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UNCTAD ICT Policy </a:t>
            </a:r>
            <a:r>
              <a:rPr lang="fr-FR" sz="2400" dirty="0" err="1">
                <a:latin typeface="Times New Roman" panose="02020603050405020304" pitchFamily="18" charset="0"/>
                <a:cs typeface="Times New Roman" panose="02020603050405020304" pitchFamily="18" charset="0"/>
              </a:rPr>
              <a:t>Reviews</a:t>
            </a:r>
            <a:endParaRPr lang="fr-FR" sz="2400" dirty="0">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ICT Policy </a:t>
            </a:r>
            <a:r>
              <a:rPr lang="fr-FR" dirty="0" err="1">
                <a:latin typeface="Times New Roman" panose="02020603050405020304" pitchFamily="18" charset="0"/>
                <a:cs typeface="Times New Roman" panose="02020603050405020304" pitchFamily="18" charset="0"/>
              </a:rPr>
              <a:t>Review</a:t>
            </a:r>
            <a:r>
              <a:rPr lang="fr-FR" dirty="0">
                <a:latin typeface="Times New Roman" panose="02020603050405020304" pitchFamily="18" charset="0"/>
                <a:cs typeface="Times New Roman" panose="02020603050405020304" pitchFamily="18" charset="0"/>
              </a:rPr>
              <a:t> for </a:t>
            </a:r>
            <a:r>
              <a:rPr lang="fr-FR" dirty="0" err="1">
                <a:latin typeface="Times New Roman" panose="02020603050405020304" pitchFamily="18" charset="0"/>
                <a:cs typeface="Times New Roman" panose="02020603050405020304" pitchFamily="18" charset="0"/>
              </a:rPr>
              <a:t>Egypt</a:t>
            </a:r>
            <a:endParaRPr lang="fr-FR" dirty="0">
              <a:latin typeface="Times New Roman" panose="02020603050405020304" pitchFamily="18" charset="0"/>
              <a:cs typeface="Times New Roman" panose="02020603050405020304" pitchFamily="18" charset="0"/>
            </a:endParaRPr>
          </a:p>
          <a:p>
            <a:pPr lvl="1"/>
            <a:r>
              <a:rPr lang="fr-FR" dirty="0">
                <a:latin typeface="Times New Roman" panose="02020603050405020304" pitchFamily="18" charset="0"/>
                <a:cs typeface="Times New Roman" panose="02020603050405020304" pitchFamily="18" charset="0"/>
              </a:rPr>
              <a:t>National e-commerce </a:t>
            </a:r>
            <a:r>
              <a:rPr lang="fr-FR" dirty="0" err="1">
                <a:latin typeface="Times New Roman" panose="02020603050405020304" pitchFamily="18" charset="0"/>
                <a:cs typeface="Times New Roman" panose="02020603050405020304" pitchFamily="18" charset="0"/>
              </a:rPr>
              <a:t>strategy</a:t>
            </a:r>
            <a:r>
              <a:rPr lang="fr-FR" dirty="0">
                <a:latin typeface="Times New Roman" panose="02020603050405020304" pitchFamily="18" charset="0"/>
                <a:cs typeface="Times New Roman" panose="02020603050405020304" pitchFamily="18" charset="0"/>
              </a:rPr>
              <a:t> for </a:t>
            </a:r>
            <a:r>
              <a:rPr lang="fr-FR" dirty="0" err="1">
                <a:latin typeface="Times New Roman" panose="02020603050405020304" pitchFamily="18" charset="0"/>
                <a:cs typeface="Times New Roman" panose="02020603050405020304" pitchFamily="18" charset="0"/>
              </a:rPr>
              <a:t>Egypt</a:t>
            </a:r>
            <a:endParaRPr lang="fr-FR" dirty="0">
              <a:latin typeface="Times New Roman" panose="02020603050405020304" pitchFamily="18" charset="0"/>
              <a:cs typeface="Times New Roman" panose="02020603050405020304" pitchFamily="18" charset="0"/>
            </a:endParaRPr>
          </a:p>
          <a:p>
            <a:pPr lvl="1"/>
            <a:endParaRPr lang="fr-FR" dirty="0">
              <a:latin typeface="Times New Roman" panose="02020603050405020304" pitchFamily="18" charset="0"/>
              <a:cs typeface="Times New Roman" panose="02020603050405020304" pitchFamily="18" charset="0"/>
            </a:endParaRPr>
          </a:p>
          <a:p>
            <a:pPr lvl="1"/>
            <a:endParaRPr lang="fr-FR"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FF4D38-D472-44D0-AB57-94E2C73CFDB5}"/>
              </a:ext>
            </a:extLst>
          </p:cNvPr>
          <p:cNvSpPr>
            <a:spLocks noGrp="1"/>
          </p:cNvSpPr>
          <p:nvPr>
            <p:ph type="sldNum" sz="quarter" idx="12"/>
          </p:nvPr>
        </p:nvSpPr>
        <p:spPr/>
        <p:txBody>
          <a:bodyPr/>
          <a:lstStyle/>
          <a:p>
            <a:fld id="{5A1CF81F-1B77-45F5-9F21-1A4C0AD3078E}" type="slidenum">
              <a:rPr lang="fr-FR" smtClean="0"/>
              <a:t>16</a:t>
            </a:fld>
            <a:endParaRPr lang="fr-FR"/>
          </a:p>
        </p:txBody>
      </p:sp>
      <p:pic>
        <p:nvPicPr>
          <p:cNvPr id="9" name="Content Placeholder 8">
            <a:extLst>
              <a:ext uri="{FF2B5EF4-FFF2-40B4-BE49-F238E27FC236}">
                <a16:creationId xmlns:a16="http://schemas.microsoft.com/office/drawing/2014/main" id="{859A4E1A-6F1D-455C-BF90-DCB23973442D}"/>
              </a:ext>
            </a:extLst>
          </p:cNvPr>
          <p:cNvPicPr>
            <a:picLocks noGrp="1" noChangeAspect="1"/>
          </p:cNvPicPr>
          <p:nvPr>
            <p:ph sz="half" idx="2"/>
          </p:nvPr>
        </p:nvPicPr>
        <p:blipFill>
          <a:blip r:embed="rId2"/>
          <a:stretch>
            <a:fillRect/>
          </a:stretch>
        </p:blipFill>
        <p:spPr>
          <a:xfrm>
            <a:off x="7258756" y="1510594"/>
            <a:ext cx="4673600" cy="4982281"/>
          </a:xfrm>
          <a:prstGeom prst="rect">
            <a:avLst/>
          </a:prstGeom>
        </p:spPr>
      </p:pic>
    </p:spTree>
    <p:extLst>
      <p:ext uri="{BB962C8B-B14F-4D97-AF65-F5344CB8AC3E}">
        <p14:creationId xmlns:p14="http://schemas.microsoft.com/office/powerpoint/2010/main" val="1386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0021C-00A0-4738-9468-891C26FC98A2}"/>
              </a:ext>
            </a:extLst>
          </p:cNvPr>
          <p:cNvSpPr>
            <a:spLocks noGrp="1"/>
          </p:cNvSpPr>
          <p:nvPr>
            <p:ph type="sldNum" sz="quarter" idx="12"/>
          </p:nvPr>
        </p:nvSpPr>
        <p:spPr/>
        <p:txBody>
          <a:bodyPr/>
          <a:lstStyle/>
          <a:p>
            <a:fld id="{5A1CF81F-1B77-45F5-9F21-1A4C0AD3078E}" type="slidenum">
              <a:rPr lang="fr-FR" smtClean="0"/>
              <a:t>17</a:t>
            </a:fld>
            <a:endParaRPr lang="fr-FR"/>
          </a:p>
        </p:txBody>
      </p:sp>
      <p:pic>
        <p:nvPicPr>
          <p:cNvPr id="5" name="Picture 4">
            <a:extLst>
              <a:ext uri="{FF2B5EF4-FFF2-40B4-BE49-F238E27FC236}">
                <a16:creationId xmlns:a16="http://schemas.microsoft.com/office/drawing/2014/main" id="{6DBD3BE7-9149-42DA-A4FA-0BE32BAB3A4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4674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574E-F136-45EE-AD07-6D13B6AEDA5A}"/>
              </a:ext>
            </a:extLst>
          </p:cNvPr>
          <p:cNvSpPr>
            <a:spLocks noGrp="1"/>
          </p:cNvSpPr>
          <p:nvPr>
            <p:ph type="title"/>
          </p:nvPr>
        </p:nvSpPr>
        <p:spPr>
          <a:xfrm>
            <a:off x="127590" y="-105826"/>
            <a:ext cx="10515600" cy="1325563"/>
          </a:xfrm>
        </p:spPr>
        <p:txBody>
          <a:bodyPr>
            <a:normAutofit/>
          </a:bodyPr>
          <a:lstStyle/>
          <a:p>
            <a:r>
              <a:rPr lang="fr-FR" sz="3200" b="1" i="1" dirty="0">
                <a:latin typeface="Times New Roman" panose="02020603050405020304" pitchFamily="18" charset="0"/>
                <a:cs typeface="Times New Roman" panose="02020603050405020304" pitchFamily="18" charset="0"/>
              </a:rPr>
              <a:t>Leveraging ICT-</a:t>
            </a:r>
            <a:r>
              <a:rPr lang="fr-FR" sz="3200" b="1" i="1" dirty="0" err="1">
                <a:latin typeface="Times New Roman" panose="02020603050405020304" pitchFamily="18" charset="0"/>
                <a:cs typeface="Times New Roman" panose="02020603050405020304" pitchFamily="18" charset="0"/>
              </a:rPr>
              <a:t>based</a:t>
            </a:r>
            <a:r>
              <a:rPr lang="fr-FR" sz="3200" b="1" i="1" dirty="0">
                <a:latin typeface="Times New Roman" panose="02020603050405020304" pitchFamily="18" charset="0"/>
                <a:cs typeface="Times New Roman" panose="02020603050405020304" pitchFamily="18" charset="0"/>
              </a:rPr>
              <a:t> services for </a:t>
            </a:r>
            <a:r>
              <a:rPr lang="fr-FR" sz="3200" b="1" i="1" dirty="0" err="1">
                <a:latin typeface="Times New Roman" panose="02020603050405020304" pitchFamily="18" charset="0"/>
                <a:cs typeface="Times New Roman" panose="02020603050405020304" pitchFamily="18" charset="0"/>
              </a:rPr>
              <a:t>traditional</a:t>
            </a:r>
            <a:r>
              <a:rPr lang="fr-FR" sz="3200" b="1" i="1" dirty="0">
                <a:latin typeface="Times New Roman" panose="02020603050405020304" pitchFamily="18" charset="0"/>
                <a:cs typeface="Times New Roman" panose="02020603050405020304" pitchFamily="18" charset="0"/>
              </a:rPr>
              <a:t> </a:t>
            </a:r>
            <a:r>
              <a:rPr lang="fr-FR" sz="3200" b="1" i="1" dirty="0" err="1">
                <a:latin typeface="Times New Roman" panose="02020603050405020304" pitchFamily="18" charset="0"/>
                <a:cs typeface="Times New Roman" panose="02020603050405020304" pitchFamily="18" charset="0"/>
              </a:rPr>
              <a:t>manufacturing</a:t>
            </a:r>
            <a:endParaRPr lang="fr-FR" sz="3200" b="1" dirty="0"/>
          </a:p>
        </p:txBody>
      </p:sp>
      <p:sp>
        <p:nvSpPr>
          <p:cNvPr id="6" name="Content Placeholder 5">
            <a:extLst>
              <a:ext uri="{FF2B5EF4-FFF2-40B4-BE49-F238E27FC236}">
                <a16:creationId xmlns:a16="http://schemas.microsoft.com/office/drawing/2014/main" id="{855FC351-A140-4D4A-AEEE-AEF300A5EFDD}"/>
              </a:ext>
            </a:extLst>
          </p:cNvPr>
          <p:cNvSpPr>
            <a:spLocks noGrp="1"/>
          </p:cNvSpPr>
          <p:nvPr>
            <p:ph sz="half" idx="2"/>
          </p:nvPr>
        </p:nvSpPr>
        <p:spPr>
          <a:xfrm>
            <a:off x="7913510" y="1385359"/>
            <a:ext cx="4174067" cy="4351338"/>
          </a:xfrm>
        </p:spPr>
        <p:txBody>
          <a:bodyPr>
            <a:normAutofit/>
          </a:bodyPr>
          <a:lstStyle/>
          <a:p>
            <a:pPr algn="just"/>
            <a:r>
              <a:rPr lang="en-US" sz="2000" dirty="0">
                <a:latin typeface="Times New Roman" panose="02020603050405020304" pitchFamily="18" charset="0"/>
                <a:cs typeface="Times New Roman" panose="02020603050405020304" pitchFamily="18" charset="0"/>
              </a:rPr>
              <a:t>Rise in the use of digital services (Computer programing &amp; Information Services and Telecommunication services) in the production of manufactured products and in the value added contributed by digital services (DS) in exports of manufactured products in developed countries</a:t>
            </a:r>
          </a:p>
          <a:p>
            <a:pPr algn="just"/>
            <a:r>
              <a:rPr lang="en-US" sz="2000" dirty="0">
                <a:latin typeface="Times New Roman" panose="02020603050405020304" pitchFamily="18" charset="0"/>
                <a:cs typeface="Times New Roman" panose="02020603050405020304" pitchFamily="18" charset="0"/>
              </a:rPr>
              <a:t>Digital services as a source of competitiveness</a:t>
            </a:r>
            <a:endParaRPr lang="fr-FR" sz="2000" dirty="0">
              <a:latin typeface="Times New Roman" panose="02020603050405020304" pitchFamily="18" charset="0"/>
              <a:cs typeface="Times New Roman" panose="02020603050405020304" pitchFamily="18" charset="0"/>
            </a:endParaRPr>
          </a:p>
          <a:p>
            <a:pPr marL="0" indent="0">
              <a:buNone/>
            </a:pPr>
            <a:endParaRPr lang="fr-FR" dirty="0"/>
          </a:p>
        </p:txBody>
      </p:sp>
      <p:sp>
        <p:nvSpPr>
          <p:cNvPr id="4" name="Slide Number Placeholder 3">
            <a:extLst>
              <a:ext uri="{FF2B5EF4-FFF2-40B4-BE49-F238E27FC236}">
                <a16:creationId xmlns:a16="http://schemas.microsoft.com/office/drawing/2014/main" id="{8F522F58-ED0A-4DD7-8571-822782B4F2E5}"/>
              </a:ext>
            </a:extLst>
          </p:cNvPr>
          <p:cNvSpPr>
            <a:spLocks noGrp="1"/>
          </p:cNvSpPr>
          <p:nvPr>
            <p:ph type="sldNum" sz="quarter" idx="12"/>
          </p:nvPr>
        </p:nvSpPr>
        <p:spPr/>
        <p:txBody>
          <a:bodyPr/>
          <a:lstStyle/>
          <a:p>
            <a:fld id="{5A1CF81F-1B77-45F5-9F21-1A4C0AD3078E}" type="slidenum">
              <a:rPr lang="fr-FR" smtClean="0"/>
              <a:t>18</a:t>
            </a:fld>
            <a:endParaRPr lang="fr-FR"/>
          </a:p>
        </p:txBody>
      </p:sp>
      <p:sp>
        <p:nvSpPr>
          <p:cNvPr id="7" name="Content Placeholder 6">
            <a:extLst>
              <a:ext uri="{FF2B5EF4-FFF2-40B4-BE49-F238E27FC236}">
                <a16:creationId xmlns:a16="http://schemas.microsoft.com/office/drawing/2014/main" id="{D9AA21DC-E5DE-43AF-AB8F-FDB25A598C83}"/>
              </a:ext>
            </a:extLst>
          </p:cNvPr>
          <p:cNvSpPr txBox="1">
            <a:spLocks/>
          </p:cNvSpPr>
          <p:nvPr/>
        </p:nvSpPr>
        <p:spPr>
          <a:xfrm>
            <a:off x="249865" y="6322643"/>
            <a:ext cx="10271051" cy="3651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latin typeface="Times New Roman" panose="02020603050405020304" pitchFamily="18" charset="0"/>
                <a:cs typeface="Times New Roman" panose="02020603050405020304" pitchFamily="18" charset="0"/>
              </a:rPr>
              <a:t>Source:</a:t>
            </a:r>
            <a:r>
              <a:rPr lang="fr-FR" sz="2400" b="1" dirty="0"/>
              <a:t> South-South digital </a:t>
            </a:r>
            <a:r>
              <a:rPr lang="fr-FR" sz="2400" b="1" dirty="0" err="1"/>
              <a:t>cooperation</a:t>
            </a:r>
            <a:r>
              <a:rPr lang="fr-FR" sz="2400" b="1" dirty="0"/>
              <a:t> for </a:t>
            </a:r>
            <a:r>
              <a:rPr lang="fr-FR" sz="2400" b="1" dirty="0" err="1"/>
              <a:t>industrialization</a:t>
            </a:r>
            <a:r>
              <a:rPr lang="fr-FR" sz="2400" b="1" dirty="0"/>
              <a:t>: A </a:t>
            </a:r>
            <a:r>
              <a:rPr lang="fr-FR" sz="2400" b="1" dirty="0" err="1"/>
              <a:t>regional</a:t>
            </a:r>
            <a:r>
              <a:rPr lang="fr-FR" sz="2400" b="1" dirty="0"/>
              <a:t> </a:t>
            </a:r>
            <a:r>
              <a:rPr lang="fr-FR" sz="2400" b="1" dirty="0" err="1"/>
              <a:t>integration</a:t>
            </a:r>
            <a:r>
              <a:rPr lang="fr-FR" sz="2400" b="1" dirty="0"/>
              <a:t> agenda, UNCTAD March 2018</a:t>
            </a:r>
            <a:r>
              <a:rPr lang="fr-FR" sz="2400" b="1" dirty="0">
                <a:latin typeface="Times New Roman" panose="02020603050405020304" pitchFamily="18" charset="0"/>
                <a:cs typeface="Times New Roman" panose="02020603050405020304" pitchFamily="18" charset="0"/>
              </a:rPr>
              <a:t> </a:t>
            </a:r>
          </a:p>
        </p:txBody>
      </p:sp>
      <p:pic>
        <p:nvPicPr>
          <p:cNvPr id="10" name="Content Placeholder 8">
            <a:extLst>
              <a:ext uri="{FF2B5EF4-FFF2-40B4-BE49-F238E27FC236}">
                <a16:creationId xmlns:a16="http://schemas.microsoft.com/office/drawing/2014/main" id="{B55358F9-37EC-471F-BD91-C27FF453B3CF}"/>
              </a:ext>
            </a:extLst>
          </p:cNvPr>
          <p:cNvPicPr>
            <a:picLocks noGrp="1" noChangeAspect="1"/>
          </p:cNvPicPr>
          <p:nvPr>
            <p:ph sz="half" idx="1"/>
          </p:nvPr>
        </p:nvPicPr>
        <p:blipFill>
          <a:blip r:embed="rId2"/>
          <a:stretch>
            <a:fillRect/>
          </a:stretch>
        </p:blipFill>
        <p:spPr>
          <a:xfrm>
            <a:off x="104422" y="778934"/>
            <a:ext cx="7809088" cy="5362222"/>
          </a:xfrm>
          <a:prstGeom prst="rect">
            <a:avLst/>
          </a:prstGeom>
        </p:spPr>
      </p:pic>
    </p:spTree>
    <p:extLst>
      <p:ext uri="{BB962C8B-B14F-4D97-AF65-F5344CB8AC3E}">
        <p14:creationId xmlns:p14="http://schemas.microsoft.com/office/powerpoint/2010/main" val="5598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4881A74-F4A8-48C2-B6C1-79F0F11B304D}"/>
              </a:ext>
            </a:extLst>
          </p:cNvPr>
          <p:cNvPicPr>
            <a:picLocks noGrp="1" noChangeAspect="1"/>
          </p:cNvPicPr>
          <p:nvPr>
            <p:ph sz="half" idx="2"/>
          </p:nvPr>
        </p:nvPicPr>
        <p:blipFill>
          <a:blip r:embed="rId2"/>
          <a:stretch>
            <a:fillRect/>
          </a:stretch>
        </p:blipFill>
        <p:spPr>
          <a:xfrm>
            <a:off x="6976533" y="56909"/>
            <a:ext cx="5235226" cy="6152411"/>
          </a:xfrm>
          <a:prstGeom prst="rect">
            <a:avLst/>
          </a:prstGeom>
        </p:spPr>
      </p:pic>
      <p:sp>
        <p:nvSpPr>
          <p:cNvPr id="4" name="Slide Number Placeholder 3">
            <a:extLst>
              <a:ext uri="{FF2B5EF4-FFF2-40B4-BE49-F238E27FC236}">
                <a16:creationId xmlns:a16="http://schemas.microsoft.com/office/drawing/2014/main" id="{8F522F58-ED0A-4DD7-8571-822782B4F2E5}"/>
              </a:ext>
            </a:extLst>
          </p:cNvPr>
          <p:cNvSpPr>
            <a:spLocks noGrp="1"/>
          </p:cNvSpPr>
          <p:nvPr>
            <p:ph type="sldNum" sz="quarter" idx="12"/>
          </p:nvPr>
        </p:nvSpPr>
        <p:spPr/>
        <p:txBody>
          <a:bodyPr/>
          <a:lstStyle/>
          <a:p>
            <a:fld id="{5A1CF81F-1B77-45F5-9F21-1A4C0AD3078E}" type="slidenum">
              <a:rPr lang="fr-FR" smtClean="0"/>
              <a:t>19</a:t>
            </a:fld>
            <a:endParaRPr lang="fr-FR"/>
          </a:p>
        </p:txBody>
      </p:sp>
      <p:sp>
        <p:nvSpPr>
          <p:cNvPr id="7" name="Content Placeholder 6">
            <a:extLst>
              <a:ext uri="{FF2B5EF4-FFF2-40B4-BE49-F238E27FC236}">
                <a16:creationId xmlns:a16="http://schemas.microsoft.com/office/drawing/2014/main" id="{D9AA21DC-E5DE-43AF-AB8F-FDB25A598C83}"/>
              </a:ext>
            </a:extLst>
          </p:cNvPr>
          <p:cNvSpPr txBox="1">
            <a:spLocks/>
          </p:cNvSpPr>
          <p:nvPr/>
        </p:nvSpPr>
        <p:spPr>
          <a:xfrm>
            <a:off x="249865" y="6322643"/>
            <a:ext cx="10271051" cy="3651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latin typeface="Times New Roman" panose="02020603050405020304" pitchFamily="18" charset="0"/>
                <a:cs typeface="Times New Roman" panose="02020603050405020304" pitchFamily="18" charset="0"/>
              </a:rPr>
              <a:t>Source:</a:t>
            </a:r>
            <a:r>
              <a:rPr lang="fr-FR" sz="2400" b="1" dirty="0"/>
              <a:t> South-South digital </a:t>
            </a:r>
            <a:r>
              <a:rPr lang="fr-FR" sz="2400" b="1" dirty="0" err="1"/>
              <a:t>cooperation</a:t>
            </a:r>
            <a:r>
              <a:rPr lang="fr-FR" sz="2400" b="1" dirty="0"/>
              <a:t> for </a:t>
            </a:r>
            <a:r>
              <a:rPr lang="fr-FR" sz="2400" b="1" dirty="0" err="1"/>
              <a:t>industrialization</a:t>
            </a:r>
            <a:r>
              <a:rPr lang="fr-FR" sz="2400" b="1" dirty="0"/>
              <a:t>: A </a:t>
            </a:r>
            <a:r>
              <a:rPr lang="fr-FR" sz="2400" b="1" dirty="0" err="1"/>
              <a:t>regional</a:t>
            </a:r>
            <a:r>
              <a:rPr lang="fr-FR" sz="2400" b="1" dirty="0"/>
              <a:t> </a:t>
            </a:r>
            <a:r>
              <a:rPr lang="fr-FR" sz="2400" b="1" dirty="0" err="1"/>
              <a:t>integration</a:t>
            </a:r>
            <a:r>
              <a:rPr lang="fr-FR" sz="2400" b="1" dirty="0"/>
              <a:t> agenda, UNCTAD March 2018</a:t>
            </a:r>
            <a:r>
              <a:rPr lang="fr-FR" sz="2400" b="1" dirty="0">
                <a:latin typeface="Times New Roman" panose="02020603050405020304" pitchFamily="18" charset="0"/>
                <a:cs typeface="Times New Roman" panose="02020603050405020304" pitchFamily="18" charset="0"/>
              </a:rPr>
              <a:t> </a:t>
            </a:r>
          </a:p>
        </p:txBody>
      </p:sp>
      <p:pic>
        <p:nvPicPr>
          <p:cNvPr id="12" name="Content Placeholder 11">
            <a:extLst>
              <a:ext uri="{FF2B5EF4-FFF2-40B4-BE49-F238E27FC236}">
                <a16:creationId xmlns:a16="http://schemas.microsoft.com/office/drawing/2014/main" id="{FEDDE027-755F-4313-B933-13D07CA9D0C2}"/>
              </a:ext>
            </a:extLst>
          </p:cNvPr>
          <p:cNvPicPr>
            <a:picLocks noGrp="1" noChangeAspect="1"/>
          </p:cNvPicPr>
          <p:nvPr>
            <p:ph sz="half" idx="1"/>
          </p:nvPr>
        </p:nvPicPr>
        <p:blipFill>
          <a:blip r:embed="rId3"/>
          <a:stretch>
            <a:fillRect/>
          </a:stretch>
        </p:blipFill>
        <p:spPr>
          <a:xfrm>
            <a:off x="0" y="0"/>
            <a:ext cx="6773333" cy="6095999"/>
          </a:xfrm>
          <a:prstGeom prst="rect">
            <a:avLst/>
          </a:prstGeom>
        </p:spPr>
      </p:pic>
    </p:spTree>
    <p:extLst>
      <p:ext uri="{BB962C8B-B14F-4D97-AF65-F5344CB8AC3E}">
        <p14:creationId xmlns:p14="http://schemas.microsoft.com/office/powerpoint/2010/main" val="141307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2F66-3900-4FD3-9C78-4935455C1C7C}"/>
              </a:ext>
            </a:extLst>
          </p:cNvPr>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Structure of </a:t>
            </a:r>
            <a:r>
              <a:rPr lang="fr-FR" sz="3600" b="1" dirty="0" err="1">
                <a:latin typeface="Times New Roman" panose="02020603050405020304" pitchFamily="18" charset="0"/>
                <a:cs typeface="Times New Roman" panose="02020603050405020304" pitchFamily="18" charset="0"/>
              </a:rPr>
              <a:t>presentation</a:t>
            </a:r>
            <a:endParaRPr lang="fr-FR"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7BE38E-A36B-4B02-92C4-C15B7F4E3059}"/>
              </a:ext>
            </a:extLst>
          </p:cNvPr>
          <p:cNvSpPr>
            <a:spLocks noGrp="1"/>
          </p:cNvSpPr>
          <p:nvPr>
            <p:ph idx="1"/>
          </p:nvPr>
        </p:nvSpPr>
        <p:spPr>
          <a:xfrm>
            <a:off x="838200" y="1594884"/>
            <a:ext cx="10515600" cy="4582079"/>
          </a:xfrm>
        </p:spPr>
        <p:txBody>
          <a:bodyPr>
            <a:normAutofit lnSpcReduction="10000"/>
          </a:bodyPr>
          <a:lstStyle/>
          <a:p>
            <a:r>
              <a:rPr lang="fr-FR" dirty="0">
                <a:latin typeface="Times New Roman" panose="02020603050405020304" pitchFamily="18" charset="0"/>
                <a:cs typeface="Times New Roman" panose="02020603050405020304" pitchFamily="18" charset="0"/>
              </a:rPr>
              <a:t>State of </a:t>
            </a:r>
            <a:r>
              <a:rPr lang="fr-FR" dirty="0" err="1">
                <a:latin typeface="Times New Roman" panose="02020603050405020304" pitchFamily="18" charset="0"/>
                <a:cs typeface="Times New Roman" panose="02020603050405020304" pitchFamily="18" charset="0"/>
              </a:rPr>
              <a:t>manufacturing</a:t>
            </a:r>
            <a:r>
              <a:rPr lang="fr-FR" dirty="0">
                <a:latin typeface="Times New Roman" panose="02020603050405020304" pitchFamily="18" charset="0"/>
                <a:cs typeface="Times New Roman" panose="02020603050405020304" pitchFamily="18" charset="0"/>
              </a:rPr>
              <a:t> in </a:t>
            </a:r>
            <a:r>
              <a:rPr lang="fr-FR" dirty="0" err="1">
                <a:latin typeface="Times New Roman" panose="02020603050405020304" pitchFamily="18" charset="0"/>
                <a:cs typeface="Times New Roman" panose="02020603050405020304" pitchFamily="18" charset="0"/>
              </a:rPr>
              <a:t>Africa</a:t>
            </a:r>
            <a:r>
              <a:rPr lang="fr-FR" dirty="0">
                <a:latin typeface="Times New Roman" panose="02020603050405020304" pitchFamily="18" charset="0"/>
                <a:cs typeface="Times New Roman" panose="02020603050405020304" pitchFamily="18" charset="0"/>
              </a:rPr>
              <a:t> and the challenge of </a:t>
            </a:r>
            <a:r>
              <a:rPr lang="fr-FR" dirty="0" err="1">
                <a:latin typeface="Times New Roman" panose="02020603050405020304" pitchFamily="18" charset="0"/>
                <a:cs typeface="Times New Roman" panose="02020603050405020304" pitchFamily="18" charset="0"/>
              </a:rPr>
              <a:t>competitiveness</a:t>
            </a: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Digitalisation and </a:t>
            </a:r>
            <a:r>
              <a:rPr lang="fr-FR" dirty="0" err="1">
                <a:latin typeface="Times New Roman" panose="02020603050405020304" pitchFamily="18" charset="0"/>
                <a:cs typeface="Times New Roman" panose="02020603050405020304" pitchFamily="18" charset="0"/>
              </a:rPr>
              <a:t>its</a:t>
            </a:r>
            <a:r>
              <a:rPr lang="fr-FR" dirty="0">
                <a:latin typeface="Times New Roman" panose="02020603050405020304" pitchFamily="18" charset="0"/>
                <a:cs typeface="Times New Roman" panose="02020603050405020304" pitchFamily="18" charset="0"/>
              </a:rPr>
              <a:t> implications for </a:t>
            </a:r>
            <a:r>
              <a:rPr lang="fr-FR" dirty="0" err="1">
                <a:latin typeface="Times New Roman" panose="02020603050405020304" pitchFamily="18" charset="0"/>
                <a:cs typeface="Times New Roman" panose="02020603050405020304" pitchFamily="18" charset="0"/>
              </a:rPr>
              <a:t>African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manufacturing</a:t>
            </a:r>
            <a:endParaRPr lang="fr-FR" dirty="0">
              <a:latin typeface="Times New Roman" panose="02020603050405020304" pitchFamily="18" charset="0"/>
              <a:cs typeface="Times New Roman" panose="02020603050405020304" pitchFamily="18" charset="0"/>
            </a:endParaRPr>
          </a:p>
          <a:p>
            <a:pPr lvl="1"/>
            <a:r>
              <a:rPr lang="fr-FR" sz="2800" dirty="0">
                <a:latin typeface="Times New Roman" panose="02020603050405020304" pitchFamily="18" charset="0"/>
                <a:cs typeface="Times New Roman" panose="02020603050405020304" pitchFamily="18" charset="0"/>
              </a:rPr>
              <a:t>Leveraging ICT-</a:t>
            </a:r>
            <a:r>
              <a:rPr lang="fr-FR" sz="2800" dirty="0" err="1">
                <a:latin typeface="Times New Roman" panose="02020603050405020304" pitchFamily="18" charset="0"/>
                <a:cs typeface="Times New Roman" panose="02020603050405020304" pitchFamily="18" charset="0"/>
              </a:rPr>
              <a:t>based</a:t>
            </a:r>
            <a:r>
              <a:rPr lang="fr-FR" sz="2800" dirty="0">
                <a:latin typeface="Times New Roman" panose="02020603050405020304" pitchFamily="18" charset="0"/>
                <a:cs typeface="Times New Roman" panose="02020603050405020304" pitchFamily="18" charset="0"/>
              </a:rPr>
              <a:t> services for </a:t>
            </a:r>
            <a:r>
              <a:rPr lang="fr-FR" sz="2800" dirty="0" err="1">
                <a:latin typeface="Times New Roman" panose="02020603050405020304" pitchFamily="18" charset="0"/>
                <a:cs typeface="Times New Roman" panose="02020603050405020304" pitchFamily="18" charset="0"/>
              </a:rPr>
              <a:t>traditional</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manufacturing</a:t>
            </a:r>
            <a:endParaRPr lang="fr-FR" sz="2800" dirty="0">
              <a:latin typeface="Times New Roman" panose="02020603050405020304" pitchFamily="18" charset="0"/>
              <a:cs typeface="Times New Roman" panose="02020603050405020304" pitchFamily="18" charset="0"/>
            </a:endParaRPr>
          </a:p>
          <a:p>
            <a:pPr lvl="1"/>
            <a:r>
              <a:rPr lang="fr-FR" sz="2800" dirty="0" err="1">
                <a:latin typeface="Times New Roman" panose="02020603050405020304" pitchFamily="18" charset="0"/>
                <a:cs typeface="Times New Roman" panose="02020603050405020304" pitchFamily="18" charset="0"/>
              </a:rPr>
              <a:t>Some</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thoughts</a:t>
            </a:r>
            <a:r>
              <a:rPr lang="fr-FR" sz="2800" dirty="0">
                <a:latin typeface="Times New Roman" panose="02020603050405020304" pitchFamily="18" charset="0"/>
                <a:cs typeface="Times New Roman" panose="02020603050405020304" pitchFamily="18" charset="0"/>
              </a:rPr>
              <a:t> on digital </a:t>
            </a:r>
            <a:r>
              <a:rPr lang="fr-FR" sz="2800" dirty="0" err="1">
                <a:latin typeface="Times New Roman" panose="02020603050405020304" pitchFamily="18" charset="0"/>
                <a:cs typeface="Times New Roman" panose="02020603050405020304" pitchFamily="18" charset="0"/>
              </a:rPr>
              <a:t>manufacturing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based</a:t>
            </a:r>
            <a:r>
              <a:rPr lang="fr-FR" sz="2800" dirty="0">
                <a:latin typeface="Times New Roman" panose="02020603050405020304" pitchFamily="18" charset="0"/>
                <a:cs typeface="Times New Roman" panose="02020603050405020304" pitchFamily="18" charset="0"/>
              </a:rPr>
              <a:t> on </a:t>
            </a:r>
            <a:r>
              <a:rPr lang="fr-FR" sz="2800" dirty="0" err="1">
                <a:latin typeface="Times New Roman" panose="02020603050405020304" pitchFamily="18" charset="0"/>
                <a:cs typeface="Times New Roman" panose="02020603050405020304" pitchFamily="18" charset="0"/>
              </a:rPr>
              <a:t>UNCTAD’s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work</a:t>
            </a:r>
            <a:endParaRPr lang="fr-FR" sz="2800" dirty="0">
              <a:latin typeface="Times New Roman" panose="02020603050405020304" pitchFamily="18" charset="0"/>
              <a:cs typeface="Times New Roman" panose="02020603050405020304" pitchFamily="18" charset="0"/>
            </a:endParaRPr>
          </a:p>
          <a:p>
            <a:pPr marL="457200" lvl="1" indent="0">
              <a:buNone/>
            </a:pPr>
            <a:endParaRPr lang="fr-FR" sz="2800"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Policy </a:t>
            </a:r>
            <a:r>
              <a:rPr lang="fr-FR" dirty="0" err="1">
                <a:latin typeface="Times New Roman" panose="02020603050405020304" pitchFamily="18" charset="0"/>
                <a:cs typeface="Times New Roman" panose="02020603050405020304" pitchFamily="18" charset="0"/>
              </a:rPr>
              <a:t>recommendations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from</a:t>
            </a:r>
            <a:r>
              <a:rPr lang="fr-FR" dirty="0">
                <a:latin typeface="Times New Roman" panose="02020603050405020304" pitchFamily="18" charset="0"/>
                <a:cs typeface="Times New Roman" panose="02020603050405020304" pitchFamily="18" charset="0"/>
              </a:rPr>
              <a:t> UNCTAD</a:t>
            </a:r>
          </a:p>
          <a:p>
            <a:endParaRPr lang="fr-FR" dirty="0">
              <a:latin typeface="Times New Roman" panose="02020603050405020304" pitchFamily="18" charset="0"/>
              <a:cs typeface="Times New Roman" panose="02020603050405020304" pitchFamily="18" charset="0"/>
            </a:endParaRPr>
          </a:p>
          <a:p>
            <a:pPr marL="0" indent="0">
              <a:buNone/>
            </a:pPr>
            <a:r>
              <a:rPr lang="fr-FR" sz="2000" i="1" dirty="0">
                <a:latin typeface="Times New Roman" panose="02020603050405020304" pitchFamily="18" charset="0"/>
                <a:cs typeface="Times New Roman" panose="02020603050405020304" pitchFamily="18" charset="0"/>
              </a:rPr>
              <a:t>Sources: UNCTAD publications, World </a:t>
            </a:r>
            <a:r>
              <a:rPr lang="fr-FR" sz="2000" i="1" dirty="0" err="1">
                <a:latin typeface="Times New Roman" panose="02020603050405020304" pitchFamily="18" charset="0"/>
                <a:cs typeface="Times New Roman" panose="02020603050405020304" pitchFamily="18" charset="0"/>
              </a:rPr>
              <a:t>Economic</a:t>
            </a:r>
            <a:r>
              <a:rPr lang="fr-FR" sz="2000" i="1" dirty="0">
                <a:latin typeface="Times New Roman" panose="02020603050405020304" pitchFamily="18" charset="0"/>
                <a:cs typeface="Times New Roman" panose="02020603050405020304" pitchFamily="18" charset="0"/>
              </a:rPr>
              <a:t> Forum et al </a:t>
            </a:r>
            <a:r>
              <a:rPr lang="fr-FR" sz="2000" i="1" dirty="0" err="1">
                <a:latin typeface="Times New Roman" panose="02020603050405020304" pitchFamily="18" charset="0"/>
                <a:cs typeface="Times New Roman" panose="02020603050405020304" pitchFamily="18" charset="0"/>
              </a:rPr>
              <a:t>Africa</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Competitiveness</a:t>
            </a:r>
            <a:r>
              <a:rPr lang="fr-FR" sz="2000" i="1" dirty="0">
                <a:latin typeface="Times New Roman" panose="02020603050405020304" pitchFamily="18" charset="0"/>
                <a:cs typeface="Times New Roman" panose="02020603050405020304" pitchFamily="18" charset="0"/>
              </a:rPr>
              <a:t> Reports</a:t>
            </a:r>
          </a:p>
        </p:txBody>
      </p:sp>
      <p:sp>
        <p:nvSpPr>
          <p:cNvPr id="4" name="Slide Number Placeholder 3">
            <a:extLst>
              <a:ext uri="{FF2B5EF4-FFF2-40B4-BE49-F238E27FC236}">
                <a16:creationId xmlns:a16="http://schemas.microsoft.com/office/drawing/2014/main" id="{ECC629E2-9262-46BD-8944-BDD2F9FBB5ED}"/>
              </a:ext>
            </a:extLst>
          </p:cNvPr>
          <p:cNvSpPr>
            <a:spLocks noGrp="1"/>
          </p:cNvSpPr>
          <p:nvPr>
            <p:ph type="sldNum" sz="quarter" idx="12"/>
          </p:nvPr>
        </p:nvSpPr>
        <p:spPr/>
        <p:txBody>
          <a:bodyPr/>
          <a:lstStyle/>
          <a:p>
            <a:fld id="{5A1CF81F-1B77-45F5-9F21-1A4C0AD3078E}" type="slidenum">
              <a:rPr lang="fr-FR" smtClean="0"/>
              <a:t>2</a:t>
            </a:fld>
            <a:endParaRPr lang="fr-FR"/>
          </a:p>
        </p:txBody>
      </p:sp>
    </p:spTree>
    <p:extLst>
      <p:ext uri="{BB962C8B-B14F-4D97-AF65-F5344CB8AC3E}">
        <p14:creationId xmlns:p14="http://schemas.microsoft.com/office/powerpoint/2010/main" val="3888317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AD00-50B6-45D5-8A22-B7B7704E8ECD}"/>
              </a:ext>
            </a:extLst>
          </p:cNvPr>
          <p:cNvSpPr>
            <a:spLocks noGrp="1"/>
          </p:cNvSpPr>
          <p:nvPr>
            <p:ph type="title"/>
          </p:nvPr>
        </p:nvSpPr>
        <p:spPr>
          <a:xfrm>
            <a:off x="838200" y="365126"/>
            <a:ext cx="10515600" cy="531690"/>
          </a:xfrm>
        </p:spPr>
        <p:txBody>
          <a:bodyPr>
            <a:normAutofit fontScale="90000"/>
          </a:bodyPr>
          <a:lstStyle/>
          <a:p>
            <a:r>
              <a:rPr lang="en-US" sz="3600" b="1" dirty="0">
                <a:latin typeface="Times New Roman" panose="02020603050405020304" pitchFamily="18" charset="0"/>
                <a:cs typeface="Times New Roman" panose="02020603050405020304" pitchFamily="18" charset="0"/>
              </a:rPr>
              <a:t>Some thoughts on digital manufacturing UNCTAD 2018</a:t>
            </a:r>
            <a:endParaRPr lang="en-CH"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5A3224-3929-4797-84A4-7FBA666F080D}"/>
              </a:ext>
            </a:extLst>
          </p:cNvPr>
          <p:cNvSpPr>
            <a:spLocks noGrp="1"/>
          </p:cNvSpPr>
          <p:nvPr>
            <p:ph sz="half" idx="1"/>
          </p:nvPr>
        </p:nvSpPr>
        <p:spPr>
          <a:xfrm>
            <a:off x="838199" y="896816"/>
            <a:ext cx="6213231" cy="5280147"/>
          </a:xfrm>
        </p:spPr>
        <p:txBody>
          <a:bodyPr>
            <a:normAutofit/>
          </a:bodyPr>
          <a:lstStyle/>
          <a:p>
            <a:r>
              <a:rPr lang="en-US" sz="2400" dirty="0">
                <a:latin typeface="Times New Roman" panose="02020603050405020304" pitchFamily="18" charset="0"/>
                <a:cs typeface="Times New Roman" panose="02020603050405020304" pitchFamily="18" charset="0"/>
              </a:rPr>
              <a:t>WTO moratorium of </a:t>
            </a:r>
            <a:r>
              <a:rPr lang="en-US" sz="2400" i="1" dirty="0">
                <a:latin typeface="Times New Roman" panose="02020603050405020304" pitchFamily="18" charset="0"/>
                <a:cs typeface="Times New Roman" panose="02020603050405020304" pitchFamily="18" charset="0"/>
              </a:rPr>
              <a:t>zero customs duties on Electronic Transmission (ET) products</a:t>
            </a:r>
            <a:r>
              <a:rPr lang="en-US" sz="2400" dirty="0">
                <a:latin typeface="Times New Roman" panose="02020603050405020304" pitchFamily="18" charset="0"/>
                <a:cs typeface="Times New Roman" panose="02020603050405020304" pitchFamily="18" charset="0"/>
              </a:rPr>
              <a:t> will make developing countries lose trade competitiveness even more…</a:t>
            </a:r>
          </a:p>
          <a:p>
            <a:r>
              <a:rPr lang="en-US" sz="2400" dirty="0">
                <a:latin typeface="Times New Roman" panose="02020603050405020304" pitchFamily="18" charset="0"/>
                <a:cs typeface="Times New Roman" panose="02020603050405020304" pitchFamily="18" charset="0"/>
              </a:rPr>
              <a:t>With additive (3D) manufacturing, more products will become digitalized …list of future ET products unknown…tariff revenues in developing countries will fall while disrupting their industrial policies</a:t>
            </a:r>
          </a:p>
          <a:p>
            <a:r>
              <a:rPr lang="en-US" sz="2400" dirty="0">
                <a:latin typeface="Times New Roman" panose="02020603050405020304" pitchFamily="18" charset="0"/>
                <a:cs typeface="Times New Roman" panose="02020603050405020304" pitchFamily="18" charset="0"/>
              </a:rPr>
              <a:t>Developing countries must preserve policy space at WTO</a:t>
            </a:r>
          </a:p>
          <a:p>
            <a:endParaRPr lang="en-CH" dirty="0"/>
          </a:p>
        </p:txBody>
      </p:sp>
      <p:pic>
        <p:nvPicPr>
          <p:cNvPr id="6" name="Content Placeholder 5">
            <a:extLst>
              <a:ext uri="{FF2B5EF4-FFF2-40B4-BE49-F238E27FC236}">
                <a16:creationId xmlns:a16="http://schemas.microsoft.com/office/drawing/2014/main" id="{4AF7A205-BBBE-49DF-A8EA-878FBA663E55}"/>
              </a:ext>
            </a:extLst>
          </p:cNvPr>
          <p:cNvPicPr>
            <a:picLocks noGrp="1" noChangeAspect="1"/>
          </p:cNvPicPr>
          <p:nvPr>
            <p:ph sz="half" idx="2"/>
          </p:nvPr>
        </p:nvPicPr>
        <p:blipFill>
          <a:blip r:embed="rId2"/>
          <a:stretch>
            <a:fillRect/>
          </a:stretch>
        </p:blipFill>
        <p:spPr>
          <a:xfrm>
            <a:off x="7952509" y="896816"/>
            <a:ext cx="3822733" cy="5393148"/>
          </a:xfrm>
          <a:prstGeom prst="rect">
            <a:avLst/>
          </a:prstGeom>
        </p:spPr>
      </p:pic>
      <p:sp>
        <p:nvSpPr>
          <p:cNvPr id="5" name="Slide Number Placeholder 4">
            <a:extLst>
              <a:ext uri="{FF2B5EF4-FFF2-40B4-BE49-F238E27FC236}">
                <a16:creationId xmlns:a16="http://schemas.microsoft.com/office/drawing/2014/main" id="{328CFF5C-97D4-425A-8A09-B541DF1EDD48}"/>
              </a:ext>
            </a:extLst>
          </p:cNvPr>
          <p:cNvSpPr>
            <a:spLocks noGrp="1"/>
          </p:cNvSpPr>
          <p:nvPr>
            <p:ph type="sldNum" sz="quarter" idx="12"/>
          </p:nvPr>
        </p:nvSpPr>
        <p:spPr/>
        <p:txBody>
          <a:bodyPr/>
          <a:lstStyle/>
          <a:p>
            <a:fld id="{5A1CF81F-1B77-45F5-9F21-1A4C0AD3078E}" type="slidenum">
              <a:rPr lang="fr-FR" smtClean="0"/>
              <a:t>20</a:t>
            </a:fld>
            <a:endParaRPr lang="fr-FR"/>
          </a:p>
        </p:txBody>
      </p:sp>
    </p:spTree>
    <p:extLst>
      <p:ext uri="{BB962C8B-B14F-4D97-AF65-F5344CB8AC3E}">
        <p14:creationId xmlns:p14="http://schemas.microsoft.com/office/powerpoint/2010/main" val="197063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7E9-8F88-4B57-8551-BC2F61AC3B87}"/>
              </a:ext>
            </a:extLst>
          </p:cNvPr>
          <p:cNvSpPr>
            <a:spLocks noGrp="1"/>
          </p:cNvSpPr>
          <p:nvPr>
            <p:ph type="title"/>
          </p:nvPr>
        </p:nvSpPr>
        <p:spPr>
          <a:xfrm>
            <a:off x="0" y="-26724"/>
            <a:ext cx="10515600" cy="1325563"/>
          </a:xfrm>
        </p:spPr>
        <p:txBody>
          <a:bodyPr>
            <a:normAutofit/>
          </a:bodyPr>
          <a:lstStyle/>
          <a:p>
            <a:r>
              <a:rPr lang="fr-FR" sz="3600" b="1" dirty="0">
                <a:latin typeface="Times New Roman" panose="02020603050405020304" pitchFamily="18" charset="0"/>
                <a:cs typeface="Times New Roman" panose="02020603050405020304" pitchFamily="18" charset="0"/>
              </a:rPr>
              <a:t>Policy </a:t>
            </a:r>
            <a:r>
              <a:rPr lang="fr-FR" sz="3600" b="1" dirty="0" err="1">
                <a:latin typeface="Times New Roman" panose="02020603050405020304" pitchFamily="18" charset="0"/>
                <a:cs typeface="Times New Roman" panose="02020603050405020304" pitchFamily="18" charset="0"/>
              </a:rPr>
              <a:t>recommendations</a:t>
            </a:r>
            <a:r>
              <a:rPr lang="fr-FR" sz="3600" b="1" dirty="0">
                <a:latin typeface="Times New Roman" panose="02020603050405020304" pitchFamily="18" charset="0"/>
                <a:cs typeface="Times New Roman" panose="02020603050405020304" pitchFamily="18" charset="0"/>
              </a:rPr>
              <a:t> UNCTAD</a:t>
            </a:r>
          </a:p>
        </p:txBody>
      </p:sp>
      <p:sp>
        <p:nvSpPr>
          <p:cNvPr id="3" name="Content Placeholder 2">
            <a:extLst>
              <a:ext uri="{FF2B5EF4-FFF2-40B4-BE49-F238E27FC236}">
                <a16:creationId xmlns:a16="http://schemas.microsoft.com/office/drawing/2014/main" id="{8A623794-897E-41FF-90BF-DF11EAA93583}"/>
              </a:ext>
            </a:extLst>
          </p:cNvPr>
          <p:cNvSpPr>
            <a:spLocks noGrp="1"/>
          </p:cNvSpPr>
          <p:nvPr>
            <p:ph sz="half" idx="1"/>
          </p:nvPr>
        </p:nvSpPr>
        <p:spPr>
          <a:xfrm>
            <a:off x="237067" y="1049867"/>
            <a:ext cx="5782733" cy="5127096"/>
          </a:xfrm>
        </p:spPr>
        <p:txBody>
          <a:bodyPr>
            <a:normAutofit fontScale="77500" lnSpcReduction="20000"/>
          </a:bodyPr>
          <a:lstStyle/>
          <a:p>
            <a:r>
              <a:rPr lang="fr-FR" dirty="0">
                <a:latin typeface="Times New Roman" panose="02020603050405020304" pitchFamily="18" charset="0"/>
                <a:cs typeface="Times New Roman" panose="02020603050405020304" pitchFamily="18" charset="0"/>
              </a:rPr>
              <a:t>Foster  the formulation and </a:t>
            </a:r>
            <a:r>
              <a:rPr lang="fr-FR" dirty="0" err="1">
                <a:latin typeface="Times New Roman" panose="02020603050405020304" pitchFamily="18" charset="0"/>
                <a:cs typeface="Times New Roman" panose="02020603050405020304" pitchFamily="18" charset="0"/>
              </a:rPr>
              <a:t>implementation</a:t>
            </a:r>
            <a:r>
              <a:rPr lang="fr-FR" dirty="0">
                <a:latin typeface="Times New Roman" panose="02020603050405020304" pitchFamily="18" charset="0"/>
                <a:cs typeface="Times New Roman" panose="02020603050405020304" pitchFamily="18" charset="0"/>
              </a:rPr>
              <a:t> of </a:t>
            </a:r>
            <a:r>
              <a:rPr lang="fr-FR" b="1" dirty="0">
                <a:solidFill>
                  <a:schemeClr val="accent1"/>
                </a:solidFill>
                <a:latin typeface="Times New Roman" panose="02020603050405020304" pitchFamily="18" charset="0"/>
                <a:cs typeface="Times New Roman" panose="02020603050405020304" pitchFamily="18" charset="0"/>
              </a:rPr>
              <a:t>digital </a:t>
            </a:r>
            <a:r>
              <a:rPr lang="fr-FR" b="1" dirty="0" err="1">
                <a:solidFill>
                  <a:schemeClr val="accent1"/>
                </a:solidFill>
                <a:latin typeface="Times New Roman" panose="02020603050405020304" pitchFamily="18" charset="0"/>
                <a:cs typeface="Times New Roman" panose="02020603050405020304" pitchFamily="18" charset="0"/>
              </a:rPr>
              <a:t>industrialization</a:t>
            </a:r>
            <a:r>
              <a:rPr lang="fr-FR" b="1" dirty="0">
                <a:solidFill>
                  <a:schemeClr val="accent1"/>
                </a:solidFill>
                <a:latin typeface="Times New Roman" panose="02020603050405020304" pitchFamily="18" charset="0"/>
                <a:cs typeface="Times New Roman" panose="02020603050405020304" pitchFamily="18" charset="0"/>
              </a:rPr>
              <a:t> </a:t>
            </a:r>
            <a:r>
              <a:rPr lang="fr-FR" b="1" dirty="0" err="1">
                <a:solidFill>
                  <a:schemeClr val="accent1"/>
                </a:solidFill>
                <a:latin typeface="Times New Roman" panose="02020603050405020304" pitchFamily="18" charset="0"/>
                <a:cs typeface="Times New Roman" panose="02020603050405020304" pitchFamily="18" charset="0"/>
              </a:rPr>
              <a:t>strategies</a:t>
            </a:r>
            <a:r>
              <a:rPr lang="fr-FR"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in </a:t>
            </a:r>
            <a:r>
              <a:rPr lang="fr-FR" dirty="0" err="1">
                <a:latin typeface="Times New Roman" panose="02020603050405020304" pitchFamily="18" charset="0"/>
                <a:cs typeface="Times New Roman" panose="02020603050405020304" pitchFamily="18" charset="0"/>
              </a:rPr>
              <a:t>developing</a:t>
            </a:r>
            <a:r>
              <a:rPr lang="fr-FR" dirty="0">
                <a:latin typeface="Times New Roman" panose="02020603050405020304" pitchFamily="18" charset="0"/>
                <a:cs typeface="Times New Roman" panose="02020603050405020304" pitchFamily="18" charset="0"/>
              </a:rPr>
              <a:t> countries, </a:t>
            </a:r>
            <a:r>
              <a:rPr lang="fr-FR" dirty="0" err="1">
                <a:latin typeface="Times New Roman" panose="02020603050405020304" pitchFamily="18" charset="0"/>
                <a:cs typeface="Times New Roman" panose="02020603050405020304" pitchFamily="18" charset="0"/>
              </a:rPr>
              <a:t>including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Africa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especially</a:t>
            </a:r>
            <a:r>
              <a:rPr lang="fr-FR" dirty="0">
                <a:latin typeface="Times New Roman" panose="02020603050405020304" pitchFamily="18" charset="0"/>
                <a:cs typeface="Times New Roman" panose="02020603050405020304" pitchFamily="18" charset="0"/>
              </a:rPr>
              <a:t> as part of </a:t>
            </a:r>
            <a:r>
              <a:rPr lang="fr-FR" dirty="0" err="1">
                <a:latin typeface="Times New Roman" panose="02020603050405020304" pitchFamily="18" charset="0"/>
                <a:cs typeface="Times New Roman" panose="02020603050405020304" pitchFamily="18" charset="0"/>
              </a:rPr>
              <a:t>regional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integration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processes</a:t>
            </a: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Developing countries must develop their </a:t>
            </a:r>
            <a:r>
              <a:rPr lang="en-US" b="1" dirty="0">
                <a:solidFill>
                  <a:schemeClr val="accent1"/>
                </a:solidFill>
                <a:latin typeface="Times New Roman" panose="02020603050405020304" pitchFamily="18" charset="0"/>
                <a:cs typeface="Times New Roman" panose="02020603050405020304" pitchFamily="18" charset="0"/>
              </a:rPr>
              <a:t>national e-commerce sectors </a:t>
            </a:r>
            <a:r>
              <a:rPr lang="en-US" dirty="0">
                <a:latin typeface="Times New Roman" panose="02020603050405020304" pitchFamily="18" charset="0"/>
                <a:cs typeface="Times New Roman" panose="02020603050405020304" pitchFamily="18" charset="0"/>
              </a:rPr>
              <a:t>through digital </a:t>
            </a:r>
            <a:r>
              <a:rPr lang="en-US" dirty="0" err="1">
                <a:latin typeface="Times New Roman" panose="02020603050405020304" pitchFamily="18" charset="0"/>
                <a:cs typeface="Times New Roman" panose="02020603050405020304" pitchFamily="18" charset="0"/>
              </a:rPr>
              <a:t>industrialisation</a:t>
            </a:r>
            <a:r>
              <a:rPr lang="en-US" dirty="0">
                <a:latin typeface="Times New Roman" panose="02020603050405020304" pitchFamily="18" charset="0"/>
                <a:cs typeface="Times New Roman" panose="02020603050405020304" pitchFamily="18" charset="0"/>
              </a:rPr>
              <a:t> policies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do so, must preserve </a:t>
            </a:r>
            <a:r>
              <a:rPr lang="en-US" b="1" dirty="0">
                <a:solidFill>
                  <a:schemeClr val="accent1"/>
                </a:solidFill>
                <a:latin typeface="Times New Roman" panose="02020603050405020304" pitchFamily="18" charset="0"/>
                <a:cs typeface="Times New Roman" panose="02020603050405020304" pitchFamily="18" charset="0"/>
              </a:rPr>
              <a:t>policy space at the WTO</a:t>
            </a:r>
          </a:p>
          <a:p>
            <a:endParaRPr lang="en-US" dirty="0">
              <a:latin typeface="Times New Roman" panose="02020603050405020304" pitchFamily="18" charset="0"/>
              <a:cs typeface="Times New Roman" panose="02020603050405020304" pitchFamily="18" charset="0"/>
            </a:endParaRPr>
          </a:p>
          <a:p>
            <a:r>
              <a:rPr lang="en-US" b="1" dirty="0">
                <a:solidFill>
                  <a:schemeClr val="accent1"/>
                </a:solidFill>
                <a:latin typeface="Times New Roman" panose="02020603050405020304" pitchFamily="18" charset="0"/>
                <a:cs typeface="Times New Roman" panose="02020603050405020304" pitchFamily="18" charset="0"/>
              </a:rPr>
              <a:t>South-South cooperation</a:t>
            </a:r>
            <a:r>
              <a:rPr lang="en-US" dirty="0">
                <a:latin typeface="Times New Roman" panose="02020603050405020304" pitchFamily="18" charset="0"/>
                <a:cs typeface="Times New Roman" panose="02020603050405020304" pitchFamily="18" charset="0"/>
              </a:rPr>
              <a:t>, in the form of regional digital cooperation, is essential for digital industrialization of the South </a:t>
            </a:r>
            <a:endParaRPr lang="fr-FR"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0D9E8C7-911A-4E52-B80F-545F5CEE37AB}"/>
              </a:ext>
            </a:extLst>
          </p:cNvPr>
          <p:cNvSpPr>
            <a:spLocks noGrp="1"/>
          </p:cNvSpPr>
          <p:nvPr>
            <p:ph sz="half" idx="2"/>
          </p:nvPr>
        </p:nvSpPr>
        <p:spPr>
          <a:xfrm>
            <a:off x="6172199" y="903112"/>
            <a:ext cx="5624689" cy="5273852"/>
          </a:xfrm>
        </p:spPr>
        <p:txBody>
          <a:bodyPr>
            <a:normAutofit fontScale="77500" lnSpcReduction="20000"/>
          </a:bodyPr>
          <a:lstStyle/>
          <a:p>
            <a:pPr marL="0" indent="0">
              <a:buNone/>
            </a:pPr>
            <a:r>
              <a:rPr lang="fr-FR" b="1" dirty="0">
                <a:latin typeface="Times New Roman" panose="02020603050405020304" pitchFamily="18" charset="0"/>
                <a:cs typeface="Times New Roman" panose="02020603050405020304" pitchFamily="18" charset="0"/>
              </a:rPr>
              <a:t>10 point agenda for South-South digital </a:t>
            </a:r>
            <a:r>
              <a:rPr lang="fr-FR" b="1" dirty="0" err="1">
                <a:latin typeface="Times New Roman" panose="02020603050405020304" pitchFamily="18" charset="0"/>
                <a:cs typeface="Times New Roman" panose="02020603050405020304" pitchFamily="18" charset="0"/>
              </a:rPr>
              <a:t>cooperation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within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regional</a:t>
            </a:r>
            <a:r>
              <a:rPr lang="fr-FR" b="1" dirty="0">
                <a:latin typeface="Times New Roman" panose="02020603050405020304" pitchFamily="18" charset="0"/>
                <a:cs typeface="Times New Roman" panose="02020603050405020304" pitchFamily="18" charset="0"/>
              </a:rPr>
              <a:t> blocs</a:t>
            </a:r>
          </a:p>
          <a:p>
            <a:pPr marL="0" indent="0">
              <a:buNone/>
            </a:pPr>
            <a:r>
              <a:rPr lang="fr-FR" dirty="0">
                <a:latin typeface="Times New Roman" panose="02020603050405020304" pitchFamily="18" charset="0"/>
                <a:cs typeface="Times New Roman" panose="02020603050405020304" pitchFamily="18" charset="0"/>
              </a:rPr>
              <a:t>	</a:t>
            </a:r>
          </a:p>
          <a:p>
            <a:pPr marL="0" indent="0">
              <a:buNone/>
            </a:pP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Building a Data Economy. </a:t>
            </a:r>
          </a:p>
          <a:p>
            <a:pPr marL="0" indent="0">
              <a:buNone/>
            </a:pPr>
            <a:r>
              <a:rPr lang="en-US" dirty="0">
                <a:latin typeface="Times New Roman" panose="02020603050405020304" pitchFamily="18" charset="0"/>
                <a:cs typeface="Times New Roman" panose="02020603050405020304" pitchFamily="18" charset="0"/>
              </a:rPr>
              <a:t>ii. Building Cloud Computing Infrastructure </a:t>
            </a:r>
          </a:p>
          <a:p>
            <a:pPr marL="0" indent="0">
              <a:buNone/>
            </a:pPr>
            <a:r>
              <a:rPr lang="fr-FR" dirty="0">
                <a:latin typeface="Times New Roman" panose="02020603050405020304" pitchFamily="18" charset="0"/>
                <a:cs typeface="Times New Roman" panose="02020603050405020304" pitchFamily="18" charset="0"/>
              </a:rPr>
              <a:t>iii. </a:t>
            </a:r>
            <a:r>
              <a:rPr lang="fr-FR" dirty="0" err="1">
                <a:latin typeface="Times New Roman" panose="02020603050405020304" pitchFamily="18" charset="0"/>
                <a:cs typeface="Times New Roman" panose="02020603050405020304" pitchFamily="18" charset="0"/>
              </a:rPr>
              <a:t>Strengthening</a:t>
            </a:r>
            <a:r>
              <a:rPr lang="fr-FR" dirty="0">
                <a:latin typeface="Times New Roman" panose="02020603050405020304" pitchFamily="18" charset="0"/>
                <a:cs typeface="Times New Roman" panose="02020603050405020304" pitchFamily="18" charset="0"/>
              </a:rPr>
              <a:t> Broadband Infrastructure </a:t>
            </a:r>
          </a:p>
          <a:p>
            <a:pPr marL="0" indent="0">
              <a:buNone/>
            </a:pPr>
            <a:r>
              <a:rPr lang="fr-FR" dirty="0">
                <a:latin typeface="Times New Roman" panose="02020603050405020304" pitchFamily="18" charset="0"/>
                <a:cs typeface="Times New Roman" panose="02020603050405020304" pitchFamily="18" charset="0"/>
              </a:rPr>
              <a:t>iv. </a:t>
            </a:r>
            <a:r>
              <a:rPr lang="fr-FR" dirty="0" err="1">
                <a:latin typeface="Times New Roman" panose="02020603050405020304" pitchFamily="18" charset="0"/>
                <a:cs typeface="Times New Roman" panose="02020603050405020304" pitchFamily="18" charset="0"/>
              </a:rPr>
              <a:t>Promoting</a:t>
            </a:r>
            <a:r>
              <a:rPr lang="fr-FR" dirty="0">
                <a:latin typeface="Times New Roman" panose="02020603050405020304" pitchFamily="18" charset="0"/>
                <a:cs typeface="Times New Roman" panose="02020603050405020304" pitchFamily="18" charset="0"/>
              </a:rPr>
              <a:t> E-Commerce in the </a:t>
            </a:r>
            <a:r>
              <a:rPr lang="fr-FR" dirty="0" err="1">
                <a:latin typeface="Times New Roman" panose="02020603050405020304" pitchFamily="18" charset="0"/>
                <a:cs typeface="Times New Roman" panose="02020603050405020304" pitchFamily="18" charset="0"/>
              </a:rPr>
              <a:t>Region</a:t>
            </a:r>
            <a:r>
              <a:rPr lang="fr-FR"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v. Promoting Regional Digital Payments </a:t>
            </a:r>
          </a:p>
          <a:p>
            <a:pPr marL="0" indent="0">
              <a:buNone/>
            </a:pPr>
            <a:r>
              <a:rPr lang="en-US" dirty="0">
                <a:latin typeface="Times New Roman" panose="02020603050405020304" pitchFamily="18" charset="0"/>
                <a:cs typeface="Times New Roman" panose="02020603050405020304" pitchFamily="18" charset="0"/>
              </a:rPr>
              <a:t>vi. Progressing on Single Digital Market in the Region. </a:t>
            </a:r>
          </a:p>
          <a:p>
            <a:pPr marL="0" indent="0">
              <a:buNone/>
            </a:pPr>
            <a:r>
              <a:rPr lang="en-US" dirty="0">
                <a:latin typeface="Times New Roman" panose="02020603050405020304" pitchFamily="18" charset="0"/>
                <a:cs typeface="Times New Roman" panose="02020603050405020304" pitchFamily="18" charset="0"/>
              </a:rPr>
              <a:t>vii. Sharing Experiences on E-Government. </a:t>
            </a:r>
          </a:p>
          <a:p>
            <a:pPr marL="0" indent="0">
              <a:buNone/>
            </a:pPr>
            <a:r>
              <a:rPr lang="en-US" dirty="0">
                <a:latin typeface="Times New Roman" panose="02020603050405020304" pitchFamily="18" charset="0"/>
                <a:cs typeface="Times New Roman" panose="02020603050405020304" pitchFamily="18" charset="0"/>
              </a:rPr>
              <a:t>viii. Forging partnerships for building Smart Cities </a:t>
            </a:r>
          </a:p>
          <a:p>
            <a:pPr marL="0" indent="0">
              <a:buNone/>
            </a:pPr>
            <a:r>
              <a:rPr lang="fr-FR" dirty="0">
                <a:latin typeface="Times New Roman" panose="02020603050405020304" pitchFamily="18" charset="0"/>
                <a:cs typeface="Times New Roman" panose="02020603050405020304" pitchFamily="18" charset="0"/>
              </a:rPr>
              <a:t>ix. </a:t>
            </a:r>
            <a:r>
              <a:rPr lang="fr-FR" dirty="0" err="1">
                <a:latin typeface="Times New Roman" panose="02020603050405020304" pitchFamily="18" charset="0"/>
                <a:cs typeface="Times New Roman" panose="02020603050405020304" pitchFamily="18" charset="0"/>
              </a:rPr>
              <a:t>Promoting</a:t>
            </a:r>
            <a:r>
              <a:rPr lang="fr-FR" dirty="0">
                <a:latin typeface="Times New Roman" panose="02020603050405020304" pitchFamily="18" charset="0"/>
                <a:cs typeface="Times New Roman" panose="02020603050405020304" pitchFamily="18" charset="0"/>
              </a:rPr>
              <a:t> Digital Innovations and Technologies </a:t>
            </a:r>
          </a:p>
          <a:p>
            <a:pPr marL="0" indent="0">
              <a:buNone/>
            </a:pPr>
            <a:r>
              <a:rPr lang="en-US" dirty="0">
                <a:latin typeface="Times New Roman" panose="02020603050405020304" pitchFamily="18" charset="0"/>
                <a:cs typeface="Times New Roman" panose="02020603050405020304" pitchFamily="18" charset="0"/>
              </a:rPr>
              <a:t>x. Building Statistics for measuring Digitization </a:t>
            </a:r>
          </a:p>
          <a:p>
            <a:pPr marL="0" indent="0">
              <a:buNone/>
            </a:pPr>
            <a:endParaRPr lang="fr-FR" dirty="0"/>
          </a:p>
        </p:txBody>
      </p:sp>
      <p:sp>
        <p:nvSpPr>
          <p:cNvPr id="4" name="Slide Number Placeholder 3">
            <a:extLst>
              <a:ext uri="{FF2B5EF4-FFF2-40B4-BE49-F238E27FC236}">
                <a16:creationId xmlns:a16="http://schemas.microsoft.com/office/drawing/2014/main" id="{90CE2ECF-1B2B-4E91-A5C1-AC8833245365}"/>
              </a:ext>
            </a:extLst>
          </p:cNvPr>
          <p:cNvSpPr>
            <a:spLocks noGrp="1"/>
          </p:cNvSpPr>
          <p:nvPr>
            <p:ph type="sldNum" sz="quarter" idx="12"/>
          </p:nvPr>
        </p:nvSpPr>
        <p:spPr/>
        <p:txBody>
          <a:bodyPr/>
          <a:lstStyle/>
          <a:p>
            <a:fld id="{5A1CF81F-1B77-45F5-9F21-1A4C0AD3078E}" type="slidenum">
              <a:rPr lang="fr-FR" smtClean="0"/>
              <a:t>21</a:t>
            </a:fld>
            <a:endParaRPr lang="fr-FR"/>
          </a:p>
        </p:txBody>
      </p:sp>
    </p:spTree>
    <p:extLst>
      <p:ext uri="{BB962C8B-B14F-4D97-AF65-F5344CB8AC3E}">
        <p14:creationId xmlns:p14="http://schemas.microsoft.com/office/powerpoint/2010/main" val="21918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8256-4F3C-43E7-8A70-B0E8ADB026E1}"/>
              </a:ext>
            </a:extLst>
          </p:cNvPr>
          <p:cNvSpPr>
            <a:spLocks noGrp="1"/>
          </p:cNvSpPr>
          <p:nvPr>
            <p:ph type="title"/>
          </p:nvPr>
        </p:nvSpPr>
        <p:spPr>
          <a:xfrm>
            <a:off x="295939" y="118878"/>
            <a:ext cx="10515600" cy="1325563"/>
          </a:xfrm>
        </p:spPr>
        <p:txBody>
          <a:bodyPr>
            <a:normAutofit/>
          </a:bodyPr>
          <a:lstStyle/>
          <a:p>
            <a:r>
              <a:rPr lang="fr-FR" sz="3600" b="1" dirty="0">
                <a:latin typeface="Times New Roman" panose="02020603050405020304" pitchFamily="18" charset="0"/>
                <a:cs typeface="Times New Roman" panose="02020603050405020304" pitchFamily="18" charset="0"/>
              </a:rPr>
              <a:t>State of </a:t>
            </a:r>
            <a:r>
              <a:rPr lang="fr-FR" sz="3600" b="1" dirty="0" err="1">
                <a:latin typeface="Times New Roman" panose="02020603050405020304" pitchFamily="18" charset="0"/>
                <a:cs typeface="Times New Roman" panose="02020603050405020304" pitchFamily="18" charset="0"/>
              </a:rPr>
              <a:t>manufacturing</a:t>
            </a:r>
            <a:r>
              <a:rPr lang="fr-FR" sz="3600" b="1" dirty="0">
                <a:latin typeface="Times New Roman" panose="02020603050405020304" pitchFamily="18" charset="0"/>
                <a:cs typeface="Times New Roman" panose="02020603050405020304" pitchFamily="18" charset="0"/>
              </a:rPr>
              <a:t> in </a:t>
            </a:r>
            <a:r>
              <a:rPr lang="fr-FR" sz="3600" b="1" dirty="0" err="1">
                <a:latin typeface="Times New Roman" panose="02020603050405020304" pitchFamily="18" charset="0"/>
                <a:cs typeface="Times New Roman" panose="02020603050405020304" pitchFamily="18" charset="0"/>
              </a:rPr>
              <a:t>Africa</a:t>
            </a:r>
            <a:endParaRPr lang="fr-FR" sz="3600" b="1"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5D5DAF1B-B76E-44BF-9E1D-54759F407020}"/>
              </a:ext>
            </a:extLst>
          </p:cNvPr>
          <p:cNvSpPr>
            <a:spLocks noGrp="1"/>
          </p:cNvSpPr>
          <p:nvPr>
            <p:ph sz="half" idx="1"/>
          </p:nvPr>
        </p:nvSpPr>
        <p:spPr>
          <a:xfrm>
            <a:off x="295939" y="1392865"/>
            <a:ext cx="8422759" cy="5328610"/>
          </a:xfrm>
        </p:spPr>
        <p:txBody>
          <a:bodyPr>
            <a:normAutofit fontScale="62500" lnSpcReduction="20000"/>
          </a:bodyPr>
          <a:lstStyle/>
          <a:p>
            <a:r>
              <a:rPr lang="fr-FR" sz="3200" dirty="0">
                <a:latin typeface="Times New Roman" panose="02020603050405020304" pitchFamily="18" charset="0"/>
                <a:cs typeface="Times New Roman" panose="02020603050405020304" pitchFamily="18" charset="0"/>
              </a:rPr>
              <a:t>The contribution of </a:t>
            </a:r>
            <a:r>
              <a:rPr lang="fr-FR" sz="3200" dirty="0" err="1">
                <a:latin typeface="Times New Roman" panose="02020603050405020304" pitchFamily="18" charset="0"/>
                <a:cs typeface="Times New Roman" panose="02020603050405020304" pitchFamily="18" charset="0"/>
              </a:rPr>
              <a:t>manufacturing</a:t>
            </a:r>
            <a:r>
              <a:rPr lang="fr-FR" sz="3200" dirty="0">
                <a:latin typeface="Times New Roman" panose="02020603050405020304" pitchFamily="18" charset="0"/>
                <a:cs typeface="Times New Roman" panose="02020603050405020304" pitchFamily="18" charset="0"/>
              </a:rPr>
              <a:t> to GDP </a:t>
            </a:r>
            <a:r>
              <a:rPr lang="fr-FR" sz="3200" dirty="0" err="1">
                <a:latin typeface="Times New Roman" panose="02020603050405020304" pitchFamily="18" charset="0"/>
                <a:cs typeface="Times New Roman" panose="02020603050405020304" pitchFamily="18" charset="0"/>
              </a:rPr>
              <a:t>peaked</a:t>
            </a:r>
            <a:r>
              <a:rPr lang="fr-FR" sz="3200" dirty="0">
                <a:latin typeface="Times New Roman" panose="02020603050405020304" pitchFamily="18" charset="0"/>
                <a:cs typeface="Times New Roman" panose="02020603050405020304" pitchFamily="18" charset="0"/>
              </a:rPr>
              <a:t> in 1990 and </a:t>
            </a:r>
            <a:r>
              <a:rPr lang="fr-FR" sz="3200" dirty="0" err="1">
                <a:latin typeface="Times New Roman" panose="02020603050405020304" pitchFamily="18" charset="0"/>
                <a:cs typeface="Times New Roman" panose="02020603050405020304" pitchFamily="18" charset="0"/>
              </a:rPr>
              <a:t>fell</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thereafter</a:t>
            </a:r>
            <a:endParaRPr lang="fr-FR" sz="3200" dirty="0">
              <a:latin typeface="Times New Roman" panose="02020603050405020304" pitchFamily="18" charset="0"/>
              <a:cs typeface="Times New Roman" panose="02020603050405020304" pitchFamily="18" charset="0"/>
            </a:endParaRP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Africa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accounts</a:t>
            </a:r>
            <a:r>
              <a:rPr lang="fr-FR" sz="3200" dirty="0">
                <a:latin typeface="Times New Roman" panose="02020603050405020304" pitchFamily="18" charset="0"/>
                <a:cs typeface="Times New Roman" panose="02020603050405020304" pitchFamily="18" charset="0"/>
              </a:rPr>
              <a:t> for a </a:t>
            </a:r>
            <a:r>
              <a:rPr lang="fr-FR" sz="3200" dirty="0" err="1">
                <a:latin typeface="Times New Roman" panose="02020603050405020304" pitchFamily="18" charset="0"/>
                <a:cs typeface="Times New Roman" panose="02020603050405020304" pitchFamily="18" charset="0"/>
              </a:rPr>
              <a:t>vey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low</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share</a:t>
            </a:r>
            <a:r>
              <a:rPr lang="fr-FR" sz="3200" dirty="0">
                <a:latin typeface="Times New Roman" panose="02020603050405020304" pitchFamily="18" charset="0"/>
                <a:cs typeface="Times New Roman" panose="02020603050405020304" pitchFamily="18" charset="0"/>
              </a:rPr>
              <a:t> of global </a:t>
            </a:r>
            <a:r>
              <a:rPr lang="fr-FR" sz="3200" dirty="0" err="1">
                <a:latin typeface="Times New Roman" panose="02020603050405020304" pitchFamily="18" charset="0"/>
                <a:cs typeface="Times New Roman" panose="02020603050405020304" pitchFamily="18" charset="0"/>
              </a:rPr>
              <a:t>manufacturing</a:t>
            </a:r>
            <a:endParaRPr lang="fr-FR" sz="3200" dirty="0">
              <a:latin typeface="Times New Roman" panose="02020603050405020304" pitchFamily="18" charset="0"/>
              <a:cs typeface="Times New Roman" panose="02020603050405020304" pitchFamily="18" charset="0"/>
            </a:endParaRP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Manufacturing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is</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small</a:t>
            </a:r>
            <a:r>
              <a:rPr lang="fr-FR" sz="3200" dirty="0">
                <a:latin typeface="Times New Roman" panose="02020603050405020304" pitchFamily="18" charset="0"/>
                <a:cs typeface="Times New Roman" panose="02020603050405020304" pitchFamily="18" charset="0"/>
              </a:rPr>
              <a:t> relative to </a:t>
            </a:r>
            <a:r>
              <a:rPr lang="fr-FR" sz="3200" dirty="0" err="1">
                <a:latin typeface="Times New Roman" panose="02020603050405020304" pitchFamily="18" charset="0"/>
                <a:cs typeface="Times New Roman" panose="02020603050405020304" pitchFamily="18" charset="0"/>
              </a:rPr>
              <a:t>other</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developing</a:t>
            </a:r>
            <a:r>
              <a:rPr lang="fr-FR" sz="3200" dirty="0">
                <a:latin typeface="Times New Roman" panose="02020603050405020304" pitchFamily="18" charset="0"/>
                <a:cs typeface="Times New Roman" panose="02020603050405020304" pitchFamily="18" charset="0"/>
              </a:rPr>
              <a:t> country </a:t>
            </a:r>
            <a:r>
              <a:rPr lang="fr-FR" sz="3200" dirty="0" err="1">
                <a:latin typeface="Times New Roman" panose="02020603050405020304" pitchFamily="18" charset="0"/>
                <a:cs typeface="Times New Roman" panose="02020603050405020304" pitchFamily="18" charset="0"/>
              </a:rPr>
              <a:t>regions</a:t>
            </a:r>
            <a:r>
              <a:rPr lang="fr-FR" sz="3200" dirty="0">
                <a:latin typeface="Times New Roman" panose="02020603050405020304" pitchFamily="18" charset="0"/>
                <a:cs typeface="Times New Roman" panose="02020603050405020304" pitchFamily="18" charset="0"/>
              </a:rPr>
              <a:t> and has been </a:t>
            </a:r>
            <a:r>
              <a:rPr lang="fr-FR" sz="3200" dirty="0" err="1">
                <a:latin typeface="Times New Roman" panose="02020603050405020304" pitchFamily="18" charset="0"/>
                <a:cs typeface="Times New Roman" panose="02020603050405020304" pitchFamily="18" charset="0"/>
              </a:rPr>
              <a:t>falling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both</a:t>
            </a:r>
            <a:r>
              <a:rPr lang="fr-FR" sz="3200" dirty="0">
                <a:latin typeface="Times New Roman" panose="02020603050405020304" pitchFamily="18" charset="0"/>
                <a:cs typeface="Times New Roman" panose="02020603050405020304" pitchFamily="18" charset="0"/>
              </a:rPr>
              <a:t> as a </a:t>
            </a:r>
            <a:r>
              <a:rPr lang="fr-FR" sz="3200" dirty="0" err="1">
                <a:latin typeface="Times New Roman" panose="02020603050405020304" pitchFamily="18" charset="0"/>
                <a:cs typeface="Times New Roman" panose="02020603050405020304" pitchFamily="18" charset="0"/>
              </a:rPr>
              <a:t>share</a:t>
            </a:r>
            <a:r>
              <a:rPr lang="fr-FR" sz="3200" dirty="0">
                <a:latin typeface="Times New Roman" panose="02020603050405020304" pitchFamily="18" charset="0"/>
                <a:cs typeface="Times New Roman" panose="02020603050405020304" pitchFamily="18" charset="0"/>
              </a:rPr>
              <a:t> of GDP and exports</a:t>
            </a: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Africa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is</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losing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ground</a:t>
            </a:r>
            <a:r>
              <a:rPr lang="fr-FR" sz="3200" dirty="0">
                <a:latin typeface="Times New Roman" panose="02020603050405020304" pitchFamily="18" charset="0"/>
                <a:cs typeface="Times New Roman" panose="02020603050405020304" pitchFamily="18" charset="0"/>
              </a:rPr>
              <a:t> in </a:t>
            </a:r>
            <a:r>
              <a:rPr lang="fr-FR" sz="3200" dirty="0" err="1">
                <a:latin typeface="Times New Roman" panose="02020603050405020304" pitchFamily="18" charset="0"/>
                <a:cs typeface="Times New Roman" panose="02020603050405020304" pitchFamily="18" charset="0"/>
              </a:rPr>
              <a:t>labor</a:t>
            </a:r>
            <a:r>
              <a:rPr lang="fr-FR" sz="3200" dirty="0">
                <a:latin typeface="Times New Roman" panose="02020603050405020304" pitchFamily="18" charset="0"/>
                <a:cs typeface="Times New Roman" panose="02020603050405020304" pitchFamily="18" charset="0"/>
              </a:rPr>
              <a:t> intensive </a:t>
            </a:r>
            <a:r>
              <a:rPr lang="fr-FR" sz="3200" dirty="0" err="1">
                <a:latin typeface="Times New Roman" panose="02020603050405020304" pitchFamily="18" charset="0"/>
                <a:cs typeface="Times New Roman" panose="02020603050405020304" pitchFamily="18" charset="0"/>
              </a:rPr>
              <a:t>manufacturing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sectors</a:t>
            </a:r>
            <a:endParaRPr lang="fr-FR" sz="3200" dirty="0">
              <a:latin typeface="Times New Roman" panose="02020603050405020304" pitchFamily="18" charset="0"/>
              <a:cs typeface="Times New Roman" panose="02020603050405020304" pitchFamily="18" charset="0"/>
            </a:endParaRP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Africa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is</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heavily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dependent</a:t>
            </a:r>
            <a:r>
              <a:rPr lang="fr-FR" sz="3200" dirty="0">
                <a:latin typeface="Times New Roman" panose="02020603050405020304" pitchFamily="18" charset="0"/>
                <a:cs typeface="Times New Roman" panose="02020603050405020304" pitchFamily="18" charset="0"/>
              </a:rPr>
              <a:t> on </a:t>
            </a:r>
            <a:r>
              <a:rPr lang="fr-FR" sz="3200" dirty="0" err="1">
                <a:latin typeface="Times New Roman" panose="02020603050405020304" pitchFamily="18" charset="0"/>
                <a:cs typeface="Times New Roman" panose="02020603050405020304" pitchFamily="18" charset="0"/>
              </a:rPr>
              <a:t>resource-based</a:t>
            </a:r>
            <a:r>
              <a:rPr lang="fr-FR" sz="3200" dirty="0">
                <a:latin typeface="Times New Roman" panose="02020603050405020304" pitchFamily="18" charset="0"/>
                <a:cs typeface="Times New Roman" panose="02020603050405020304" pitchFamily="18" charset="0"/>
              </a:rPr>
              <a:t> manufactures </a:t>
            </a:r>
          </a:p>
          <a:p>
            <a:pPr marL="0" indent="0">
              <a:buNone/>
            </a:pPr>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African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manufacturing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is</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dominated</a:t>
            </a:r>
            <a:r>
              <a:rPr lang="fr-FR" sz="3200" dirty="0">
                <a:latin typeface="Times New Roman" panose="02020603050405020304" pitchFamily="18" charset="0"/>
                <a:cs typeface="Times New Roman" panose="02020603050405020304" pitchFamily="18" charset="0"/>
              </a:rPr>
              <a:t> by </a:t>
            </a:r>
            <a:r>
              <a:rPr lang="fr-FR" sz="3200" dirty="0" err="1">
                <a:latin typeface="Times New Roman" panose="02020603050405020304" pitchFamily="18" charset="0"/>
                <a:cs typeface="Times New Roman" panose="02020603050405020304" pitchFamily="18" charset="0"/>
              </a:rPr>
              <a:t>small</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firms</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that</a:t>
            </a:r>
            <a:r>
              <a:rPr lang="fr-FR" sz="3200" dirty="0">
                <a:latin typeface="Times New Roman" panose="02020603050405020304" pitchFamily="18" charset="0"/>
                <a:cs typeface="Times New Roman" panose="02020603050405020304" pitchFamily="18" charset="0"/>
              </a:rPr>
              <a:t> have </a:t>
            </a:r>
            <a:r>
              <a:rPr lang="fr-FR" sz="3200" dirty="0" err="1">
                <a:latin typeface="Times New Roman" panose="02020603050405020304" pitchFamily="18" charset="0"/>
                <a:cs typeface="Times New Roman" panose="02020603050405020304" pitchFamily="18" charset="0"/>
              </a:rPr>
              <a:t>weak</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technological</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capabilities</a:t>
            </a:r>
            <a:endParaRPr lang="fr-FR" sz="3200" dirty="0">
              <a:latin typeface="Times New Roman" panose="02020603050405020304" pitchFamily="18" charset="0"/>
              <a:cs typeface="Times New Roman" panose="02020603050405020304" pitchFamily="18" charset="0"/>
            </a:endParaRPr>
          </a:p>
          <a:p>
            <a:endParaRPr lang="fr-FR" sz="3200" dirty="0">
              <a:latin typeface="Times New Roman" panose="02020603050405020304" pitchFamily="18" charset="0"/>
              <a:cs typeface="Times New Roman" panose="02020603050405020304" pitchFamily="18" charset="0"/>
            </a:endParaRPr>
          </a:p>
          <a:p>
            <a:r>
              <a:rPr lang="fr-FR" sz="3200" dirty="0" err="1">
                <a:latin typeface="Times New Roman" panose="02020603050405020304" pitchFamily="18" charset="0"/>
                <a:cs typeface="Times New Roman" panose="02020603050405020304" pitchFamily="18" charset="0"/>
              </a:rPr>
              <a:t>Informality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is</a:t>
            </a:r>
            <a:r>
              <a:rPr lang="fr-FR" sz="3200" dirty="0">
                <a:latin typeface="Times New Roman" panose="02020603050405020304" pitchFamily="18" charset="0"/>
                <a:cs typeface="Times New Roman" panose="02020603050405020304" pitchFamily="18" charset="0"/>
              </a:rPr>
              <a:t> a </a:t>
            </a:r>
            <a:r>
              <a:rPr lang="fr-FR" sz="3200" dirty="0" err="1">
                <a:latin typeface="Times New Roman" panose="02020603050405020304" pitchFamily="18" charset="0"/>
                <a:cs typeface="Times New Roman" panose="02020603050405020304" pitchFamily="18" charset="0"/>
              </a:rPr>
              <a:t>feature</a:t>
            </a:r>
            <a:r>
              <a:rPr lang="fr-FR" sz="3200" dirty="0">
                <a:latin typeface="Times New Roman" panose="02020603050405020304" pitchFamily="18" charset="0"/>
                <a:cs typeface="Times New Roman" panose="02020603050405020304" pitchFamily="18" charset="0"/>
              </a:rPr>
              <a:t> of </a:t>
            </a:r>
            <a:r>
              <a:rPr lang="fr-FR" sz="3200" dirty="0" err="1">
                <a:latin typeface="Times New Roman" panose="02020603050405020304" pitchFamily="18" charset="0"/>
                <a:cs typeface="Times New Roman" panose="02020603050405020304" pitchFamily="18" charset="0"/>
              </a:rPr>
              <a:t>African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manufacturing</a:t>
            </a:r>
            <a:endParaRPr lang="fr-FR" sz="3200" dirty="0">
              <a:latin typeface="Times New Roman" panose="02020603050405020304" pitchFamily="18" charset="0"/>
              <a:cs typeface="Times New Roman" panose="02020603050405020304" pitchFamily="18" charset="0"/>
            </a:endParaRPr>
          </a:p>
          <a:p>
            <a:endParaRPr lang="fr-FR" dirty="0"/>
          </a:p>
        </p:txBody>
      </p:sp>
      <p:sp>
        <p:nvSpPr>
          <p:cNvPr id="9" name="Content Placeholder 8">
            <a:extLst>
              <a:ext uri="{FF2B5EF4-FFF2-40B4-BE49-F238E27FC236}">
                <a16:creationId xmlns:a16="http://schemas.microsoft.com/office/drawing/2014/main" id="{85E0FDC1-777A-4656-965E-20F24FB9B380}"/>
              </a:ext>
            </a:extLst>
          </p:cNvPr>
          <p:cNvSpPr>
            <a:spLocks noGrp="1"/>
          </p:cNvSpPr>
          <p:nvPr>
            <p:ph sz="half" idx="2"/>
          </p:nvPr>
        </p:nvSpPr>
        <p:spPr>
          <a:xfrm>
            <a:off x="8610600" y="365125"/>
            <a:ext cx="3285461" cy="5811838"/>
          </a:xfrm>
        </p:spPr>
        <p:txBody>
          <a:bodyPr>
            <a:normAutofit fontScale="62500" lnSpcReduction="20000"/>
          </a:bodyPr>
          <a:lstStyle/>
          <a:p>
            <a:pPr marL="0" indent="0">
              <a:buNone/>
            </a:pPr>
            <a:r>
              <a:rPr lang="fr-FR" sz="2900" b="1" dirty="0" err="1">
                <a:latin typeface="Times New Roman" panose="02020603050405020304" pitchFamily="18" charset="0"/>
                <a:cs typeface="Times New Roman" panose="02020603050405020304" pitchFamily="18" charset="0"/>
              </a:rPr>
              <a:t>Economic</a:t>
            </a:r>
            <a:r>
              <a:rPr lang="fr-FR" sz="2900" b="1" dirty="0">
                <a:latin typeface="Times New Roman" panose="02020603050405020304" pitchFamily="18" charset="0"/>
                <a:cs typeface="Times New Roman" panose="02020603050405020304" pitchFamily="18" charset="0"/>
              </a:rPr>
              <a:t> </a:t>
            </a:r>
            <a:r>
              <a:rPr lang="fr-FR" sz="2900" b="1" dirty="0" err="1">
                <a:latin typeface="Times New Roman" panose="02020603050405020304" pitchFamily="18" charset="0"/>
                <a:cs typeface="Times New Roman" panose="02020603050405020304" pitchFamily="18" charset="0"/>
              </a:rPr>
              <a:t>Development</a:t>
            </a:r>
            <a:r>
              <a:rPr lang="fr-FR" sz="2900" b="1" dirty="0">
                <a:latin typeface="Times New Roman" panose="02020603050405020304" pitchFamily="18" charset="0"/>
                <a:cs typeface="Times New Roman" panose="02020603050405020304" pitchFamily="18" charset="0"/>
              </a:rPr>
              <a:t> in </a:t>
            </a:r>
            <a:r>
              <a:rPr lang="fr-FR" sz="2900" b="1" dirty="0" err="1">
                <a:latin typeface="Times New Roman" panose="02020603050405020304" pitchFamily="18" charset="0"/>
                <a:cs typeface="Times New Roman" panose="02020603050405020304" pitchFamily="18" charset="0"/>
              </a:rPr>
              <a:t>Africa</a:t>
            </a:r>
            <a:r>
              <a:rPr lang="fr-FR" sz="2900" b="1" dirty="0">
                <a:latin typeface="Times New Roman" panose="02020603050405020304" pitchFamily="18" charset="0"/>
                <a:cs typeface="Times New Roman" panose="02020603050405020304" pitchFamily="18" charset="0"/>
              </a:rPr>
              <a:t> Report 2011 (UNCTAD)</a:t>
            </a:r>
          </a:p>
          <a:p>
            <a:pPr marL="0" indent="0">
              <a:buNone/>
            </a:pPr>
            <a:endParaRPr lang="fr-FR" sz="1600" b="1" dirty="0"/>
          </a:p>
        </p:txBody>
      </p:sp>
      <p:sp>
        <p:nvSpPr>
          <p:cNvPr id="4" name="Slide Number Placeholder 3">
            <a:extLst>
              <a:ext uri="{FF2B5EF4-FFF2-40B4-BE49-F238E27FC236}">
                <a16:creationId xmlns:a16="http://schemas.microsoft.com/office/drawing/2014/main" id="{D59CCE75-A6EA-400C-99A3-8AB9723EE0E0}"/>
              </a:ext>
            </a:extLst>
          </p:cNvPr>
          <p:cNvSpPr>
            <a:spLocks noGrp="1"/>
          </p:cNvSpPr>
          <p:nvPr>
            <p:ph type="sldNum" sz="quarter" idx="12"/>
          </p:nvPr>
        </p:nvSpPr>
        <p:spPr/>
        <p:txBody>
          <a:bodyPr/>
          <a:lstStyle/>
          <a:p>
            <a:fld id="{5A1CF81F-1B77-45F5-9F21-1A4C0AD3078E}" type="slidenum">
              <a:rPr lang="fr-FR" smtClean="0"/>
              <a:t>3</a:t>
            </a:fld>
            <a:endParaRPr lang="fr-FR"/>
          </a:p>
        </p:txBody>
      </p:sp>
      <p:pic>
        <p:nvPicPr>
          <p:cNvPr id="3" name="Picture 2">
            <a:extLst>
              <a:ext uri="{FF2B5EF4-FFF2-40B4-BE49-F238E27FC236}">
                <a16:creationId xmlns:a16="http://schemas.microsoft.com/office/drawing/2014/main" id="{C2CD2FB9-2C76-48F9-AFA1-13AEA028355B}"/>
              </a:ext>
            </a:extLst>
          </p:cNvPr>
          <p:cNvPicPr>
            <a:picLocks noChangeAspect="1"/>
          </p:cNvPicPr>
          <p:nvPr/>
        </p:nvPicPr>
        <p:blipFill>
          <a:blip r:embed="rId2"/>
          <a:stretch>
            <a:fillRect/>
          </a:stretch>
        </p:blipFill>
        <p:spPr>
          <a:xfrm>
            <a:off x="8547690" y="1050925"/>
            <a:ext cx="3581400" cy="5441950"/>
          </a:xfrm>
          <a:prstGeom prst="rect">
            <a:avLst/>
          </a:prstGeom>
        </p:spPr>
      </p:pic>
    </p:spTree>
    <p:extLst>
      <p:ext uri="{BB962C8B-B14F-4D97-AF65-F5344CB8AC3E}">
        <p14:creationId xmlns:p14="http://schemas.microsoft.com/office/powerpoint/2010/main" val="355537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D810F-9C47-437C-A41D-FF1A20204E5E}"/>
              </a:ext>
            </a:extLst>
          </p:cNvPr>
          <p:cNvSpPr>
            <a:spLocks noGrp="1"/>
          </p:cNvSpPr>
          <p:nvPr>
            <p:ph type="title"/>
          </p:nvPr>
        </p:nvSpPr>
        <p:spPr>
          <a:xfrm>
            <a:off x="1307805" y="3338512"/>
            <a:ext cx="10515600" cy="1325563"/>
          </a:xfrm>
        </p:spPr>
        <p:txBody>
          <a:bodyPr/>
          <a:lstStyle/>
          <a:p>
            <a:endParaRPr lang="fr-FR" dirty="0"/>
          </a:p>
        </p:txBody>
      </p:sp>
      <p:sp>
        <p:nvSpPr>
          <p:cNvPr id="7" name="Content Placeholder 6">
            <a:extLst>
              <a:ext uri="{FF2B5EF4-FFF2-40B4-BE49-F238E27FC236}">
                <a16:creationId xmlns:a16="http://schemas.microsoft.com/office/drawing/2014/main" id="{4167BB22-0DB7-4157-A77D-AA956FA20C9A}"/>
              </a:ext>
            </a:extLst>
          </p:cNvPr>
          <p:cNvSpPr>
            <a:spLocks noGrp="1"/>
          </p:cNvSpPr>
          <p:nvPr>
            <p:ph idx="1"/>
          </p:nvPr>
        </p:nvSpPr>
        <p:spPr>
          <a:xfrm>
            <a:off x="0" y="6158169"/>
            <a:ext cx="10515600" cy="689197"/>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Source. UNIDO </a:t>
            </a:r>
            <a:r>
              <a:rPr lang="fr-FR" sz="2400" b="1" dirty="0" err="1">
                <a:latin typeface="Times New Roman" panose="02020603050405020304" pitchFamily="18" charset="0"/>
                <a:cs typeface="Times New Roman" panose="02020603050405020304" pitchFamily="18" charset="0"/>
              </a:rPr>
              <a:t>Industrial</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Development</a:t>
            </a:r>
            <a:r>
              <a:rPr lang="fr-FR" sz="2400" b="1" dirty="0">
                <a:latin typeface="Times New Roman" panose="02020603050405020304" pitchFamily="18" charset="0"/>
                <a:cs typeface="Times New Roman" panose="02020603050405020304" pitchFamily="18" charset="0"/>
              </a:rPr>
              <a:t> Report 2016</a:t>
            </a:r>
          </a:p>
        </p:txBody>
      </p:sp>
      <p:sp>
        <p:nvSpPr>
          <p:cNvPr id="4" name="Slide Number Placeholder 3">
            <a:extLst>
              <a:ext uri="{FF2B5EF4-FFF2-40B4-BE49-F238E27FC236}">
                <a16:creationId xmlns:a16="http://schemas.microsoft.com/office/drawing/2014/main" id="{288C62BB-76D3-4488-A570-01C04FD30FF2}"/>
              </a:ext>
            </a:extLst>
          </p:cNvPr>
          <p:cNvSpPr>
            <a:spLocks noGrp="1"/>
          </p:cNvSpPr>
          <p:nvPr>
            <p:ph type="sldNum" sz="quarter" idx="12"/>
          </p:nvPr>
        </p:nvSpPr>
        <p:spPr/>
        <p:txBody>
          <a:bodyPr/>
          <a:lstStyle/>
          <a:p>
            <a:fld id="{5A1CF81F-1B77-45F5-9F21-1A4C0AD3078E}" type="slidenum">
              <a:rPr lang="fr-FR" smtClean="0"/>
              <a:t>4</a:t>
            </a:fld>
            <a:endParaRPr lang="fr-FR"/>
          </a:p>
        </p:txBody>
      </p:sp>
      <p:pic>
        <p:nvPicPr>
          <p:cNvPr id="5" name="Picture 4">
            <a:extLst>
              <a:ext uri="{FF2B5EF4-FFF2-40B4-BE49-F238E27FC236}">
                <a16:creationId xmlns:a16="http://schemas.microsoft.com/office/drawing/2014/main" id="{38B67349-6132-4D3C-A3E1-2185B95F5301}"/>
              </a:ext>
            </a:extLst>
          </p:cNvPr>
          <p:cNvPicPr>
            <a:picLocks noChangeAspect="1"/>
          </p:cNvPicPr>
          <p:nvPr/>
        </p:nvPicPr>
        <p:blipFill>
          <a:blip r:embed="rId2"/>
          <a:stretch>
            <a:fillRect/>
          </a:stretch>
        </p:blipFill>
        <p:spPr>
          <a:xfrm>
            <a:off x="0" y="0"/>
            <a:ext cx="12192000" cy="6158169"/>
          </a:xfrm>
          <a:prstGeom prst="rect">
            <a:avLst/>
          </a:prstGeom>
        </p:spPr>
      </p:pic>
    </p:spTree>
    <p:extLst>
      <p:ext uri="{BB962C8B-B14F-4D97-AF65-F5344CB8AC3E}">
        <p14:creationId xmlns:p14="http://schemas.microsoft.com/office/powerpoint/2010/main" val="352536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C1D9A5-41CD-4CAF-BCDC-64E9C39FD9AA}"/>
              </a:ext>
            </a:extLst>
          </p:cNvPr>
          <p:cNvSpPr>
            <a:spLocks noGrp="1"/>
          </p:cNvSpPr>
          <p:nvPr>
            <p:ph type="sldNum" sz="quarter" idx="12"/>
          </p:nvPr>
        </p:nvSpPr>
        <p:spPr/>
        <p:txBody>
          <a:bodyPr/>
          <a:lstStyle/>
          <a:p>
            <a:fld id="{5A1CF81F-1B77-45F5-9F21-1A4C0AD3078E}" type="slidenum">
              <a:rPr lang="fr-FR" smtClean="0"/>
              <a:t>5</a:t>
            </a:fld>
            <a:endParaRPr lang="fr-FR"/>
          </a:p>
        </p:txBody>
      </p:sp>
      <p:pic>
        <p:nvPicPr>
          <p:cNvPr id="5" name="Picture 4">
            <a:extLst>
              <a:ext uri="{FF2B5EF4-FFF2-40B4-BE49-F238E27FC236}">
                <a16:creationId xmlns:a16="http://schemas.microsoft.com/office/drawing/2014/main" id="{85A217D4-3F93-4379-8A72-7EF50360FB9C}"/>
              </a:ext>
            </a:extLst>
          </p:cNvPr>
          <p:cNvPicPr>
            <a:picLocks noChangeAspect="1"/>
          </p:cNvPicPr>
          <p:nvPr/>
        </p:nvPicPr>
        <p:blipFill>
          <a:blip r:embed="rId2"/>
          <a:stretch>
            <a:fillRect/>
          </a:stretch>
        </p:blipFill>
        <p:spPr>
          <a:xfrm>
            <a:off x="0" y="0"/>
            <a:ext cx="12192000" cy="6230679"/>
          </a:xfrm>
          <a:prstGeom prst="rect">
            <a:avLst/>
          </a:prstGeom>
        </p:spPr>
      </p:pic>
      <p:sp>
        <p:nvSpPr>
          <p:cNvPr id="6" name="Content Placeholder 6">
            <a:extLst>
              <a:ext uri="{FF2B5EF4-FFF2-40B4-BE49-F238E27FC236}">
                <a16:creationId xmlns:a16="http://schemas.microsoft.com/office/drawing/2014/main" id="{35809A8A-5DAB-46FB-AC0D-6DCB6791ADD1}"/>
              </a:ext>
            </a:extLst>
          </p:cNvPr>
          <p:cNvSpPr>
            <a:spLocks noGrp="1"/>
          </p:cNvSpPr>
          <p:nvPr>
            <p:ph idx="1"/>
          </p:nvPr>
        </p:nvSpPr>
        <p:spPr>
          <a:xfrm>
            <a:off x="106325" y="6230679"/>
            <a:ext cx="10515600" cy="689197"/>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Source. UNIDO </a:t>
            </a:r>
            <a:r>
              <a:rPr lang="fr-FR" sz="2400" b="1" dirty="0" err="1">
                <a:latin typeface="Times New Roman" panose="02020603050405020304" pitchFamily="18" charset="0"/>
                <a:cs typeface="Times New Roman" panose="02020603050405020304" pitchFamily="18" charset="0"/>
              </a:rPr>
              <a:t>Industrial</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Development</a:t>
            </a:r>
            <a:r>
              <a:rPr lang="fr-FR" sz="2400" b="1" dirty="0">
                <a:latin typeface="Times New Roman" panose="02020603050405020304" pitchFamily="18" charset="0"/>
                <a:cs typeface="Times New Roman" panose="02020603050405020304" pitchFamily="18" charset="0"/>
              </a:rPr>
              <a:t> Report 2016</a:t>
            </a:r>
          </a:p>
        </p:txBody>
      </p:sp>
    </p:spTree>
    <p:extLst>
      <p:ext uri="{BB962C8B-B14F-4D97-AF65-F5344CB8AC3E}">
        <p14:creationId xmlns:p14="http://schemas.microsoft.com/office/powerpoint/2010/main" val="61681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ADC55E-3D15-4FAC-B579-60215E9DD3B3}"/>
              </a:ext>
            </a:extLst>
          </p:cNvPr>
          <p:cNvSpPr>
            <a:spLocks noGrp="1"/>
          </p:cNvSpPr>
          <p:nvPr>
            <p:ph type="sldNum" sz="quarter" idx="12"/>
          </p:nvPr>
        </p:nvSpPr>
        <p:spPr/>
        <p:txBody>
          <a:bodyPr/>
          <a:lstStyle/>
          <a:p>
            <a:fld id="{5A1CF81F-1B77-45F5-9F21-1A4C0AD3078E}" type="slidenum">
              <a:rPr lang="fr-FR" smtClean="0"/>
              <a:t>6</a:t>
            </a:fld>
            <a:endParaRPr lang="fr-FR"/>
          </a:p>
        </p:txBody>
      </p:sp>
      <p:pic>
        <p:nvPicPr>
          <p:cNvPr id="5" name="Picture 4">
            <a:extLst>
              <a:ext uri="{FF2B5EF4-FFF2-40B4-BE49-F238E27FC236}">
                <a16:creationId xmlns:a16="http://schemas.microsoft.com/office/drawing/2014/main" id="{96607034-1C65-4C63-8C01-0579B9C18DFF}"/>
              </a:ext>
            </a:extLst>
          </p:cNvPr>
          <p:cNvPicPr>
            <a:picLocks noChangeAspect="1"/>
          </p:cNvPicPr>
          <p:nvPr/>
        </p:nvPicPr>
        <p:blipFill>
          <a:blip r:embed="rId2"/>
          <a:stretch>
            <a:fillRect/>
          </a:stretch>
        </p:blipFill>
        <p:spPr>
          <a:xfrm>
            <a:off x="0" y="-1"/>
            <a:ext cx="12192000" cy="5996764"/>
          </a:xfrm>
          <a:prstGeom prst="rect">
            <a:avLst/>
          </a:prstGeom>
        </p:spPr>
      </p:pic>
      <p:sp>
        <p:nvSpPr>
          <p:cNvPr id="7" name="Content Placeholder 6">
            <a:extLst>
              <a:ext uri="{FF2B5EF4-FFF2-40B4-BE49-F238E27FC236}">
                <a16:creationId xmlns:a16="http://schemas.microsoft.com/office/drawing/2014/main" id="{282F890F-BAFA-477A-B6F2-954E146FECE6}"/>
              </a:ext>
            </a:extLst>
          </p:cNvPr>
          <p:cNvSpPr>
            <a:spLocks noGrp="1"/>
          </p:cNvSpPr>
          <p:nvPr>
            <p:ph idx="1"/>
          </p:nvPr>
        </p:nvSpPr>
        <p:spPr>
          <a:xfrm>
            <a:off x="159489" y="6168803"/>
            <a:ext cx="10515600" cy="689197"/>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Source. UNIDO </a:t>
            </a:r>
            <a:r>
              <a:rPr lang="fr-FR" sz="2400" b="1" dirty="0" err="1">
                <a:latin typeface="Times New Roman" panose="02020603050405020304" pitchFamily="18" charset="0"/>
                <a:cs typeface="Times New Roman" panose="02020603050405020304" pitchFamily="18" charset="0"/>
              </a:rPr>
              <a:t>Industrial</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Development</a:t>
            </a:r>
            <a:r>
              <a:rPr lang="fr-FR" sz="2400" b="1" dirty="0">
                <a:latin typeface="Times New Roman" panose="02020603050405020304" pitchFamily="18" charset="0"/>
                <a:cs typeface="Times New Roman" panose="02020603050405020304" pitchFamily="18" charset="0"/>
              </a:rPr>
              <a:t> Report 2016</a:t>
            </a:r>
          </a:p>
        </p:txBody>
      </p:sp>
    </p:spTree>
    <p:extLst>
      <p:ext uri="{BB962C8B-B14F-4D97-AF65-F5344CB8AC3E}">
        <p14:creationId xmlns:p14="http://schemas.microsoft.com/office/powerpoint/2010/main" val="59621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B3B7-8A14-49C9-9F71-A94CC9B8B350}"/>
              </a:ext>
            </a:extLst>
          </p:cNvPr>
          <p:cNvSpPr>
            <a:spLocks noGrp="1"/>
          </p:cNvSpPr>
          <p:nvPr>
            <p:ph type="title"/>
          </p:nvPr>
        </p:nvSpPr>
        <p:spPr>
          <a:xfrm>
            <a:off x="253409" y="136525"/>
            <a:ext cx="11772013" cy="1325563"/>
          </a:xfrm>
        </p:spPr>
        <p:txBody>
          <a:bodyPr>
            <a:normAutofit/>
          </a:bodyPr>
          <a:lstStyle/>
          <a:p>
            <a:r>
              <a:rPr lang="fr-FR" sz="2000" b="1" dirty="0" err="1">
                <a:latin typeface="Times New Roman" panose="02020603050405020304" pitchFamily="18" charset="0"/>
                <a:cs typeface="Times New Roman" panose="02020603050405020304" pitchFamily="18" charset="0"/>
              </a:rPr>
              <a:t>Premature</a:t>
            </a:r>
            <a:r>
              <a:rPr lang="fr-FR" sz="2000" b="1" dirty="0">
                <a:latin typeface="Times New Roman" panose="02020603050405020304" pitchFamily="18" charset="0"/>
                <a:cs typeface="Times New Roman" panose="02020603050405020304" pitchFamily="18" charset="0"/>
              </a:rPr>
              <a:t> de-industrialisation-</a:t>
            </a:r>
            <a:r>
              <a:rPr lang="fr-FR" sz="2000" b="1" dirty="0" err="1">
                <a:latin typeface="Times New Roman" panose="02020603050405020304" pitchFamily="18" charset="0"/>
                <a:cs typeface="Times New Roman" panose="02020603050405020304" pitchFamily="18" charset="0"/>
              </a:rPr>
              <a:t>falling</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share</a:t>
            </a:r>
            <a:r>
              <a:rPr lang="fr-FR" sz="2000" b="1" dirty="0">
                <a:latin typeface="Times New Roman" panose="02020603050405020304" pitchFamily="18" charset="0"/>
                <a:cs typeface="Times New Roman" panose="02020603050405020304" pitchFamily="18" charset="0"/>
              </a:rPr>
              <a:t> of </a:t>
            </a:r>
            <a:r>
              <a:rPr lang="fr-FR" sz="2000" b="1" dirty="0" err="1">
                <a:latin typeface="Times New Roman" panose="02020603050405020304" pitchFamily="18" charset="0"/>
                <a:cs typeface="Times New Roman" panose="02020603050405020304" pitchFamily="18" charset="0"/>
              </a:rPr>
              <a:t>mfg</a:t>
            </a:r>
            <a:r>
              <a:rPr lang="fr-FR" sz="2000" b="1" dirty="0">
                <a:latin typeface="Times New Roman" panose="02020603050405020304" pitchFamily="18" charset="0"/>
                <a:cs typeface="Times New Roman" panose="02020603050405020304" pitchFamily="18" charset="0"/>
              </a:rPr>
              <a:t> in GDP</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Gambia</a:t>
            </a:r>
            <a:r>
              <a:rPr lang="fr-FR" sz="2000" dirty="0">
                <a:latin typeface="Times New Roman" panose="02020603050405020304" pitchFamily="18" charset="0"/>
                <a:cs typeface="Times New Roman" panose="02020603050405020304" pitchFamily="18" charset="0"/>
              </a:rPr>
              <a:t>, Central </a:t>
            </a:r>
            <a:r>
              <a:rPr lang="fr-FR" sz="2000" dirty="0" err="1">
                <a:latin typeface="Times New Roman" panose="02020603050405020304" pitchFamily="18" charset="0"/>
                <a:cs typeface="Times New Roman" panose="02020603050405020304" pitchFamily="18" charset="0"/>
              </a:rPr>
              <a:t>African</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Republic</a:t>
            </a:r>
            <a:r>
              <a:rPr lang="fr-FR" sz="2000" dirty="0">
                <a:latin typeface="Times New Roman" panose="02020603050405020304" pitchFamily="18" charset="0"/>
                <a:cs typeface="Times New Roman" panose="02020603050405020304" pitchFamily="18" charset="0"/>
              </a:rPr>
              <a:t>, Rwanda, Ghana, Burundi, Malawi, </a:t>
            </a:r>
            <a:r>
              <a:rPr lang="fr-FR" sz="2000" dirty="0" err="1">
                <a:latin typeface="Times New Roman" panose="02020603050405020304" pitchFamily="18" charset="0"/>
                <a:cs typeface="Times New Roman" panose="02020603050405020304" pitchFamily="18" charset="0"/>
              </a:rPr>
              <a:t>Zambia</a:t>
            </a:r>
            <a:r>
              <a:rPr lang="fr-FR" sz="2000" dirty="0">
                <a:latin typeface="Times New Roman" panose="02020603050405020304" pitchFamily="18" charset="0"/>
                <a:cs typeface="Times New Roman" panose="02020603050405020304" pitchFamily="18" charset="0"/>
              </a:rPr>
              <a:t>, Kenya, Cote d’Ivoire, Mozambique, Namibia, Morocco, Madagascar, Mauritius, </a:t>
            </a:r>
            <a:r>
              <a:rPr lang="fr-FR" sz="2000" dirty="0" err="1">
                <a:latin typeface="Times New Roman" panose="02020603050405020304" pitchFamily="18" charset="0"/>
                <a:cs typeface="Times New Roman" panose="02020603050405020304" pitchFamily="18" charset="0"/>
              </a:rPr>
              <a:t>Egypt</a:t>
            </a:r>
            <a:r>
              <a:rPr lang="fr-FR" sz="2000" dirty="0">
                <a:latin typeface="Times New Roman" panose="02020603050405020304" pitchFamily="18" charset="0"/>
                <a:cs typeface="Times New Roman" panose="02020603050405020304" pitchFamily="18" charset="0"/>
              </a:rPr>
              <a:t>, Swaziland (16 out of 31 countries for </a:t>
            </a:r>
            <a:r>
              <a:rPr lang="fr-FR" sz="2000" dirty="0" err="1">
                <a:latin typeface="Times New Roman" panose="02020603050405020304" pitchFamily="18" charset="0"/>
                <a:cs typeface="Times New Roman" panose="02020603050405020304" pitchFamily="18" charset="0"/>
              </a:rPr>
              <a:t>which</a:t>
            </a:r>
            <a:r>
              <a:rPr lang="fr-FR" sz="2000" dirty="0">
                <a:latin typeface="Times New Roman" panose="02020603050405020304" pitchFamily="18" charset="0"/>
                <a:cs typeface="Times New Roman" panose="02020603050405020304" pitchFamily="18" charset="0"/>
              </a:rPr>
              <a:t> data are </a:t>
            </a:r>
            <a:r>
              <a:rPr lang="fr-FR" sz="2000" dirty="0" err="1">
                <a:latin typeface="Times New Roman" panose="02020603050405020304" pitchFamily="18" charset="0"/>
                <a:cs typeface="Times New Roman" panose="02020603050405020304" pitchFamily="18" charset="0"/>
              </a:rPr>
              <a:t>available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from</a:t>
            </a:r>
            <a:r>
              <a:rPr lang="fr-FR" sz="2000" dirty="0">
                <a:latin typeface="Times New Roman" panose="02020603050405020304" pitchFamily="18" charset="0"/>
                <a:cs typeface="Times New Roman" panose="02020603050405020304" pitchFamily="18" charset="0"/>
              </a:rPr>
              <a:t> UNIDO IDR 2016)</a:t>
            </a:r>
          </a:p>
        </p:txBody>
      </p:sp>
      <p:sp>
        <p:nvSpPr>
          <p:cNvPr id="4" name="Slide Number Placeholder 3">
            <a:extLst>
              <a:ext uri="{FF2B5EF4-FFF2-40B4-BE49-F238E27FC236}">
                <a16:creationId xmlns:a16="http://schemas.microsoft.com/office/drawing/2014/main" id="{37E94837-AAB9-4896-AA90-952BBEF0040D}"/>
              </a:ext>
            </a:extLst>
          </p:cNvPr>
          <p:cNvSpPr>
            <a:spLocks noGrp="1"/>
          </p:cNvSpPr>
          <p:nvPr>
            <p:ph type="sldNum" sz="quarter" idx="12"/>
          </p:nvPr>
        </p:nvSpPr>
        <p:spPr/>
        <p:txBody>
          <a:bodyPr/>
          <a:lstStyle/>
          <a:p>
            <a:fld id="{5A1CF81F-1B77-45F5-9F21-1A4C0AD3078E}" type="slidenum">
              <a:rPr lang="fr-FR" smtClean="0"/>
              <a:t>7</a:t>
            </a:fld>
            <a:endParaRPr lang="fr-FR"/>
          </a:p>
        </p:txBody>
      </p:sp>
      <p:pic>
        <p:nvPicPr>
          <p:cNvPr id="5" name="Picture 4">
            <a:extLst>
              <a:ext uri="{FF2B5EF4-FFF2-40B4-BE49-F238E27FC236}">
                <a16:creationId xmlns:a16="http://schemas.microsoft.com/office/drawing/2014/main" id="{3A9CDEA2-44F6-4FBB-905D-675AD7A098DB}"/>
              </a:ext>
            </a:extLst>
          </p:cNvPr>
          <p:cNvPicPr>
            <a:picLocks noChangeAspect="1"/>
          </p:cNvPicPr>
          <p:nvPr/>
        </p:nvPicPr>
        <p:blipFill>
          <a:blip r:embed="rId2"/>
          <a:stretch>
            <a:fillRect/>
          </a:stretch>
        </p:blipFill>
        <p:spPr>
          <a:xfrm>
            <a:off x="0" y="1446028"/>
            <a:ext cx="12192000" cy="5411972"/>
          </a:xfrm>
          <a:prstGeom prst="rect">
            <a:avLst/>
          </a:prstGeom>
        </p:spPr>
      </p:pic>
    </p:spTree>
    <p:extLst>
      <p:ext uri="{BB962C8B-B14F-4D97-AF65-F5344CB8AC3E}">
        <p14:creationId xmlns:p14="http://schemas.microsoft.com/office/powerpoint/2010/main" val="159239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ECBE-F7F9-453F-9CB1-36C43601FD2F}"/>
              </a:ext>
            </a:extLst>
          </p:cNvPr>
          <p:cNvSpPr>
            <a:spLocks noGrp="1"/>
          </p:cNvSpPr>
          <p:nvPr>
            <p:ph type="title"/>
          </p:nvPr>
        </p:nvSpPr>
        <p:spPr/>
        <p:txBody>
          <a:bodyPr>
            <a:normAutofit/>
          </a:bodyPr>
          <a:lstStyle/>
          <a:p>
            <a:r>
              <a:rPr lang="fr-FR" sz="3600" b="1" dirty="0">
                <a:latin typeface="Times New Roman" panose="02020603050405020304" pitchFamily="18" charset="0"/>
                <a:cs typeface="Times New Roman" panose="02020603050405020304" pitchFamily="18" charset="0"/>
              </a:rPr>
              <a:t>State of </a:t>
            </a:r>
            <a:r>
              <a:rPr lang="fr-FR" sz="3600" b="1" dirty="0" err="1">
                <a:latin typeface="Times New Roman" panose="02020603050405020304" pitchFamily="18" charset="0"/>
                <a:cs typeface="Times New Roman" panose="02020603050405020304" pitchFamily="18" charset="0"/>
              </a:rPr>
              <a:t>manufacturing</a:t>
            </a:r>
            <a:r>
              <a:rPr lang="fr-FR" sz="3600" b="1" dirty="0">
                <a:latin typeface="Times New Roman" panose="02020603050405020304" pitchFamily="18" charset="0"/>
                <a:cs typeface="Times New Roman" panose="02020603050405020304" pitchFamily="18" charset="0"/>
              </a:rPr>
              <a:t> in </a:t>
            </a:r>
            <a:r>
              <a:rPr lang="fr-FR" sz="3600" b="1" dirty="0" err="1">
                <a:latin typeface="Times New Roman" panose="02020603050405020304" pitchFamily="18" charset="0"/>
                <a:cs typeface="Times New Roman" panose="02020603050405020304" pitchFamily="18" charset="0"/>
              </a:rPr>
              <a:t>Africa</a:t>
            </a:r>
            <a:r>
              <a:rPr lang="fr-FR" sz="3600" b="1" dirty="0">
                <a:latin typeface="Times New Roman" panose="02020603050405020304" pitchFamily="18" charset="0"/>
                <a:cs typeface="Times New Roman" panose="02020603050405020304" pitchFamily="18" charset="0"/>
              </a:rPr>
              <a:t>: the challenge of </a:t>
            </a:r>
            <a:r>
              <a:rPr lang="fr-FR" sz="3600" b="1" dirty="0" err="1">
                <a:latin typeface="Times New Roman" panose="02020603050405020304" pitchFamily="18" charset="0"/>
                <a:cs typeface="Times New Roman" panose="02020603050405020304" pitchFamily="18" charset="0"/>
              </a:rPr>
              <a:t>competitiveness</a:t>
            </a:r>
            <a:endParaRPr lang="fr-FR"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C242E8-8351-49CA-90B7-7BBD3A6278DE}"/>
              </a:ext>
            </a:extLst>
          </p:cNvPr>
          <p:cNvSpPr>
            <a:spLocks noGrp="1"/>
          </p:cNvSpPr>
          <p:nvPr>
            <p:ph sz="half" idx="1"/>
          </p:nvPr>
        </p:nvSpPr>
        <p:spPr>
          <a:xfrm>
            <a:off x="317205" y="1529862"/>
            <a:ext cx="5466907" cy="4721640"/>
          </a:xfrm>
        </p:spPr>
        <p:txBody>
          <a:bodyPr>
            <a:noAutofit/>
          </a:bodyPr>
          <a:lstStyle/>
          <a:p>
            <a:r>
              <a:rPr lang="fr-FR" sz="2000" b="1" i="1" dirty="0" err="1">
                <a:latin typeface="Times New Roman" panose="02020603050405020304" pitchFamily="18" charset="0"/>
                <a:cs typeface="Times New Roman" panose="02020603050405020304" pitchFamily="18" charset="0"/>
              </a:rPr>
              <a:t>Regional</a:t>
            </a:r>
            <a:r>
              <a:rPr lang="fr-FR" sz="2000" b="1" i="1" dirty="0">
                <a:latin typeface="Times New Roman" panose="02020603050405020304" pitchFamily="18" charset="0"/>
                <a:cs typeface="Times New Roman" panose="02020603050405020304" pitchFamily="18" charset="0"/>
              </a:rPr>
              <a:t> </a:t>
            </a:r>
            <a:r>
              <a:rPr lang="fr-FR" sz="2000" b="1" i="1" dirty="0" err="1">
                <a:latin typeface="Times New Roman" panose="02020603050405020304" pitchFamily="18" charset="0"/>
                <a:cs typeface="Times New Roman" panose="02020603050405020304" pitchFamily="18" charset="0"/>
              </a:rPr>
              <a:t>integration</a:t>
            </a:r>
            <a:r>
              <a:rPr lang="fr-FR" sz="2000" dirty="0">
                <a:latin typeface="Times New Roman" panose="02020603050405020304" pitchFamily="18" charset="0"/>
                <a:cs typeface="Times New Roman" panose="02020603050405020304" pitchFamily="18" charset="0"/>
              </a:rPr>
              <a:t>: a </a:t>
            </a:r>
            <a:r>
              <a:rPr lang="fr-FR" sz="2000" dirty="0" err="1">
                <a:latin typeface="Times New Roman" panose="02020603050405020304" pitchFamily="18" charset="0"/>
                <a:cs typeface="Times New Roman" panose="02020603050405020304" pitchFamily="18" charset="0"/>
              </a:rPr>
              <a:t>launchpad</a:t>
            </a:r>
            <a:r>
              <a:rPr lang="fr-FR" sz="2000" dirty="0">
                <a:latin typeface="Times New Roman" panose="02020603050405020304" pitchFamily="18" charset="0"/>
                <a:cs typeface="Times New Roman" panose="02020603050405020304" pitchFamily="18" charset="0"/>
              </a:rPr>
              <a:t> for </a:t>
            </a:r>
            <a:r>
              <a:rPr lang="fr-FR" sz="2000" dirty="0" err="1">
                <a:latin typeface="Times New Roman" panose="02020603050405020304" pitchFamily="18" charset="0"/>
                <a:cs typeface="Times New Roman" panose="02020603050405020304" pitchFamily="18" charset="0"/>
              </a:rPr>
              <a:t>Africa’s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manufacturing</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sector</a:t>
            </a:r>
            <a:r>
              <a:rPr lang="fr-FR" sz="2000" dirty="0">
                <a:latin typeface="Times New Roman" panose="02020603050405020304" pitchFamily="18" charset="0"/>
                <a:cs typeface="Times New Roman" panose="02020603050405020304" pitchFamily="18" charset="0"/>
              </a:rPr>
              <a:t> but….</a:t>
            </a:r>
          </a:p>
          <a:p>
            <a:r>
              <a:rPr lang="fr-FR" sz="2000" dirty="0" err="1">
                <a:latin typeface="Times New Roman" panose="02020603050405020304" pitchFamily="18" charset="0"/>
                <a:cs typeface="Times New Roman" panose="02020603050405020304" pitchFamily="18" charset="0"/>
              </a:rPr>
              <a:t>Huge</a:t>
            </a:r>
            <a:r>
              <a:rPr lang="fr-FR" sz="2000" dirty="0">
                <a:latin typeface="Times New Roman" panose="02020603050405020304" pitchFamily="18" charset="0"/>
                <a:cs typeface="Times New Roman" panose="02020603050405020304" pitchFamily="18" charset="0"/>
              </a:rPr>
              <a:t> infrastructure (hard and soft) </a:t>
            </a:r>
            <a:r>
              <a:rPr lang="fr-FR" sz="2000" dirty="0" err="1">
                <a:latin typeface="Times New Roman" panose="02020603050405020304" pitchFamily="18" charset="0"/>
                <a:cs typeface="Times New Roman" panose="02020603050405020304" pitchFamily="18" charset="0"/>
              </a:rPr>
              <a:t>deficits</a:t>
            </a:r>
            <a:r>
              <a:rPr lang="fr-FR" sz="2000" dirty="0">
                <a:latin typeface="Times New Roman" panose="02020603050405020304" pitchFamily="18" charset="0"/>
                <a:cs typeface="Times New Roman" panose="02020603050405020304" pitchFamily="18" charset="0"/>
              </a:rPr>
              <a:t> in </a:t>
            </a:r>
            <a:r>
              <a:rPr lang="fr-FR" sz="2000" dirty="0" err="1">
                <a:latin typeface="Times New Roman" panose="02020603050405020304" pitchFamily="18" charset="0"/>
                <a:cs typeface="Times New Roman" panose="02020603050405020304" pitchFamily="18" charset="0"/>
              </a:rPr>
              <a:t>Africa</a:t>
            </a:r>
            <a:r>
              <a:rPr lang="fr-FR" sz="2000"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access</a:t>
            </a:r>
            <a:r>
              <a:rPr lang="fr-FR" sz="2000" i="1" dirty="0">
                <a:latin typeface="Times New Roman" panose="02020603050405020304" pitchFamily="18" charset="0"/>
                <a:cs typeface="Times New Roman" panose="02020603050405020304" pitchFamily="18" charset="0"/>
              </a:rPr>
              <a:t> to </a:t>
            </a:r>
            <a:r>
              <a:rPr lang="fr-FR" sz="2000" i="1" dirty="0" err="1">
                <a:latin typeface="Times New Roman" panose="02020603050405020304" pitchFamily="18" charset="0"/>
                <a:cs typeface="Times New Roman" panose="02020603050405020304" pitchFamily="18" charset="0"/>
              </a:rPr>
              <a:t>energy</a:t>
            </a:r>
            <a:r>
              <a:rPr lang="fr-FR" sz="2000" i="1" dirty="0">
                <a:latin typeface="Times New Roman" panose="02020603050405020304" pitchFamily="18" charset="0"/>
                <a:cs typeface="Times New Roman" panose="02020603050405020304" pitchFamily="18" charset="0"/>
              </a:rPr>
              <a:t>, water, ICT, </a:t>
            </a:r>
            <a:r>
              <a:rPr lang="fr-FR" sz="2000" i="1" dirty="0" err="1">
                <a:latin typeface="Times New Roman" panose="02020603050405020304" pitchFamily="18" charset="0"/>
                <a:cs typeface="Times New Roman" panose="02020603050405020304" pitchFamily="18" charset="0"/>
              </a:rPr>
              <a:t>financial</a:t>
            </a:r>
            <a:r>
              <a:rPr lang="fr-FR" sz="2000" i="1" dirty="0">
                <a:latin typeface="Times New Roman" panose="02020603050405020304" pitchFamily="18" charset="0"/>
                <a:cs typeface="Times New Roman" panose="02020603050405020304" pitchFamily="18" charset="0"/>
              </a:rPr>
              <a:t> services, </a:t>
            </a:r>
            <a:r>
              <a:rPr lang="fr-FR" sz="2000" i="1" dirty="0" err="1">
                <a:latin typeface="Times New Roman" panose="02020603050405020304" pitchFamily="18" charset="0"/>
                <a:cs typeface="Times New Roman" panose="02020603050405020304" pitchFamily="18" charset="0"/>
              </a:rPr>
              <a:t>significant</a:t>
            </a:r>
            <a:r>
              <a:rPr lang="fr-FR" sz="2000" i="1" dirty="0">
                <a:latin typeface="Times New Roman" panose="02020603050405020304" pitchFamily="18" charset="0"/>
                <a:cs typeface="Times New Roman" panose="02020603050405020304" pitchFamily="18" charset="0"/>
              </a:rPr>
              <a:t> rural-</a:t>
            </a:r>
            <a:r>
              <a:rPr lang="fr-FR" sz="2000" i="1" dirty="0" err="1">
                <a:latin typeface="Times New Roman" panose="02020603050405020304" pitchFamily="18" charset="0"/>
                <a:cs typeface="Times New Roman" panose="02020603050405020304" pitchFamily="18" charset="0"/>
              </a:rPr>
              <a:t>urban</a:t>
            </a:r>
            <a:r>
              <a:rPr lang="fr-FR" sz="2000" i="1" dirty="0">
                <a:latin typeface="Times New Roman" panose="02020603050405020304" pitchFamily="18" charset="0"/>
                <a:cs typeface="Times New Roman" panose="02020603050405020304" pitchFamily="18" charset="0"/>
              </a:rPr>
              <a:t> </a:t>
            </a:r>
            <a:r>
              <a:rPr lang="fr-FR" sz="2000" i="1" dirty="0" err="1">
                <a:latin typeface="Times New Roman" panose="02020603050405020304" pitchFamily="18" charset="0"/>
                <a:cs typeface="Times New Roman" panose="02020603050405020304" pitchFamily="18" charset="0"/>
              </a:rPr>
              <a:t>divide</a:t>
            </a:r>
            <a:endParaRPr lang="fr-FR" sz="2000" dirty="0">
              <a:latin typeface="Times New Roman" panose="02020603050405020304" pitchFamily="18" charset="0"/>
              <a:cs typeface="Times New Roman" panose="02020603050405020304" pitchFamily="18" charset="0"/>
            </a:endParaRPr>
          </a:p>
          <a:p>
            <a:r>
              <a:rPr lang="fr-FR" sz="2000" dirty="0" err="1">
                <a:latin typeface="Times New Roman" panose="02020603050405020304" pitchFamily="18" charset="0"/>
                <a:cs typeface="Times New Roman" panose="02020603050405020304" pitchFamily="18" charset="0"/>
              </a:rPr>
              <a:t>Costs</a:t>
            </a:r>
            <a:r>
              <a:rPr lang="fr-FR" sz="2000" dirty="0">
                <a:latin typeface="Times New Roman" panose="02020603050405020304" pitchFamily="18" charset="0"/>
                <a:cs typeface="Times New Roman" panose="02020603050405020304" pitchFamily="18" charset="0"/>
              </a:rPr>
              <a:t> of production are </a:t>
            </a:r>
            <a:r>
              <a:rPr lang="fr-FR" sz="2000" dirty="0" err="1">
                <a:latin typeface="Times New Roman" panose="02020603050405020304" pitchFamily="18" charset="0"/>
                <a:cs typeface="Times New Roman" panose="02020603050405020304" pitchFamily="18" charset="0"/>
              </a:rPr>
              <a:t>higher</a:t>
            </a:r>
            <a:r>
              <a:rPr lang="fr-FR" sz="2000" dirty="0">
                <a:latin typeface="Times New Roman" panose="02020603050405020304" pitchFamily="18" charset="0"/>
                <a:cs typeface="Times New Roman" panose="02020603050405020304" pitchFamily="18" charset="0"/>
              </a:rPr>
              <a:t> in </a:t>
            </a:r>
            <a:r>
              <a:rPr lang="fr-FR" sz="2000" dirty="0" err="1">
                <a:latin typeface="Times New Roman" panose="02020603050405020304" pitchFamily="18" charset="0"/>
                <a:cs typeface="Times New Roman" panose="02020603050405020304" pitchFamily="18" charset="0"/>
              </a:rPr>
              <a:t>Africa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than</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other</a:t>
            </a:r>
            <a:r>
              <a:rPr lang="fr-FR" sz="2000" dirty="0">
                <a:latin typeface="Times New Roman" panose="02020603050405020304" pitchFamily="18" charset="0"/>
                <a:cs typeface="Times New Roman" panose="02020603050405020304" pitchFamily="18" charset="0"/>
              </a:rPr>
              <a:t> parts of the </a:t>
            </a:r>
            <a:r>
              <a:rPr lang="fr-FR" sz="2000" dirty="0" err="1">
                <a:latin typeface="Times New Roman" panose="02020603050405020304" pitchFamily="18" charset="0"/>
                <a:cs typeface="Times New Roman" panose="02020603050405020304" pitchFamily="18" charset="0"/>
              </a:rPr>
              <a:t>developing</a:t>
            </a:r>
            <a:r>
              <a:rPr lang="fr-FR" sz="2000" dirty="0">
                <a:latin typeface="Times New Roman" panose="02020603050405020304" pitchFamily="18" charset="0"/>
                <a:cs typeface="Times New Roman" panose="02020603050405020304" pitchFamily="18" charset="0"/>
              </a:rPr>
              <a:t> world (Benchmarking </a:t>
            </a:r>
            <a:r>
              <a:rPr lang="fr-FR" sz="2000" dirty="0" err="1">
                <a:latin typeface="Times New Roman" panose="02020603050405020304" pitchFamily="18" charset="0"/>
                <a:cs typeface="Times New Roman" panose="02020603050405020304" pitchFamily="18" charset="0"/>
              </a:rPr>
              <a:t>Africa’s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costs</a:t>
            </a:r>
            <a:r>
              <a:rPr lang="fr-FR" sz="2000" dirty="0">
                <a:latin typeface="Times New Roman" panose="02020603050405020304" pitchFamily="18" charset="0"/>
                <a:cs typeface="Times New Roman" panose="02020603050405020304" pitchFamily="18" charset="0"/>
              </a:rPr>
              <a:t> and </a:t>
            </a:r>
            <a:r>
              <a:rPr lang="fr-FR" sz="2000" dirty="0" err="1">
                <a:latin typeface="Times New Roman" panose="02020603050405020304" pitchFamily="18" charset="0"/>
                <a:cs typeface="Times New Roman" panose="02020603050405020304" pitchFamily="18" charset="0"/>
              </a:rPr>
              <a:t>competitiveness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Africa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Competitiveness</a:t>
            </a:r>
            <a:r>
              <a:rPr lang="fr-FR" sz="2000" dirty="0">
                <a:latin typeface="Times New Roman" panose="02020603050405020304" pitchFamily="18" charset="0"/>
                <a:cs typeface="Times New Roman" panose="02020603050405020304" pitchFamily="18" charset="0"/>
              </a:rPr>
              <a:t> Report 2009)</a:t>
            </a:r>
          </a:p>
          <a:p>
            <a:pPr lvl="1"/>
            <a:r>
              <a:rPr lang="en-US" sz="1800" i="1" dirty="0">
                <a:latin typeface="Times New Roman" panose="02020603050405020304" pitchFamily="18" charset="0"/>
                <a:cs typeface="Times New Roman" panose="02020603050405020304" pitchFamily="18" charset="0"/>
              </a:rPr>
              <a:t>Firms in Africa are almost 20 percent less competitive than firms in the other regions, although considerable </a:t>
            </a:r>
            <a:r>
              <a:rPr lang="fr-FR" sz="1800" i="1" dirty="0">
                <a:latin typeface="Times New Roman" panose="02020603050405020304" pitchFamily="18" charset="0"/>
                <a:cs typeface="Times New Roman" panose="02020603050405020304" pitchFamily="18" charset="0"/>
              </a:rPr>
              <a:t>variation </a:t>
            </a:r>
            <a:r>
              <a:rPr lang="fr-FR" sz="1800" i="1" dirty="0" err="1">
                <a:latin typeface="Times New Roman" panose="02020603050405020304" pitchFamily="18" charset="0"/>
                <a:cs typeface="Times New Roman" panose="02020603050405020304" pitchFamily="18" charset="0"/>
              </a:rPr>
              <a:t>exists</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across</a:t>
            </a:r>
            <a:r>
              <a:rPr lang="fr-FR" sz="1800" i="1" dirty="0">
                <a:latin typeface="Times New Roman" panose="02020603050405020304" pitchFamily="18" charset="0"/>
                <a:cs typeface="Times New Roman" panose="02020603050405020304" pitchFamily="18" charset="0"/>
              </a:rPr>
              <a:t> countries</a:t>
            </a:r>
          </a:p>
        </p:txBody>
      </p:sp>
      <p:sp>
        <p:nvSpPr>
          <p:cNvPr id="4" name="Slide Number Placeholder 3">
            <a:extLst>
              <a:ext uri="{FF2B5EF4-FFF2-40B4-BE49-F238E27FC236}">
                <a16:creationId xmlns:a16="http://schemas.microsoft.com/office/drawing/2014/main" id="{EB23256F-CADD-466A-BBB4-77CAEE216B54}"/>
              </a:ext>
            </a:extLst>
          </p:cNvPr>
          <p:cNvSpPr>
            <a:spLocks noGrp="1"/>
          </p:cNvSpPr>
          <p:nvPr>
            <p:ph type="sldNum" sz="quarter" idx="12"/>
          </p:nvPr>
        </p:nvSpPr>
        <p:spPr/>
        <p:txBody>
          <a:bodyPr/>
          <a:lstStyle/>
          <a:p>
            <a:fld id="{5A1CF81F-1B77-45F5-9F21-1A4C0AD3078E}" type="slidenum">
              <a:rPr lang="fr-FR" smtClean="0"/>
              <a:t>8</a:t>
            </a:fld>
            <a:endParaRPr lang="fr-FR"/>
          </a:p>
        </p:txBody>
      </p:sp>
      <p:sp>
        <p:nvSpPr>
          <p:cNvPr id="8" name="Content Placeholder 7">
            <a:extLst>
              <a:ext uri="{FF2B5EF4-FFF2-40B4-BE49-F238E27FC236}">
                <a16:creationId xmlns:a16="http://schemas.microsoft.com/office/drawing/2014/main" id="{73BF7E0D-1CB6-4F82-A2FC-31EE8DBDA54B}"/>
              </a:ext>
            </a:extLst>
          </p:cNvPr>
          <p:cNvSpPr>
            <a:spLocks noGrp="1"/>
          </p:cNvSpPr>
          <p:nvPr>
            <p:ph sz="half" idx="2"/>
          </p:nvPr>
        </p:nvSpPr>
        <p:spPr>
          <a:xfrm>
            <a:off x="6172200" y="1359216"/>
            <a:ext cx="5181600" cy="4223900"/>
          </a:xfrm>
        </p:spPr>
        <p:txBody>
          <a:bodyPr>
            <a:normAutofit/>
          </a:bodyPr>
          <a:lstStyle/>
          <a:p>
            <a:r>
              <a:rPr lang="fr-FR" sz="2000" dirty="0" err="1">
                <a:latin typeface="Times New Roman" panose="02020603050405020304" pitchFamily="18" charset="0"/>
                <a:cs typeface="Times New Roman" panose="02020603050405020304" pitchFamily="18" charset="0"/>
              </a:rPr>
              <a:t>According</a:t>
            </a:r>
            <a:r>
              <a:rPr lang="fr-FR" sz="2000" dirty="0">
                <a:latin typeface="Times New Roman" panose="02020603050405020304" pitchFamily="18" charset="0"/>
                <a:cs typeface="Times New Roman" panose="02020603050405020304" pitchFamily="18" charset="0"/>
              </a:rPr>
              <a:t> to </a:t>
            </a:r>
            <a:r>
              <a:rPr lang="fr-FR" sz="2000" dirty="0" err="1">
                <a:latin typeface="Times New Roman" panose="02020603050405020304" pitchFamily="18" charset="0"/>
                <a:cs typeface="Times New Roman" panose="02020603050405020304" pitchFamily="18" charset="0"/>
              </a:rPr>
              <a:t>Africa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Competitiveness</a:t>
            </a:r>
            <a:r>
              <a:rPr lang="fr-FR" sz="2000" dirty="0">
                <a:latin typeface="Times New Roman" panose="02020603050405020304" pitchFamily="18" charset="0"/>
                <a:cs typeface="Times New Roman" panose="02020603050405020304" pitchFamily="18" charset="0"/>
              </a:rPr>
              <a:t> Report 2017</a:t>
            </a:r>
          </a:p>
          <a:p>
            <a:pPr lvl="1"/>
            <a:r>
              <a:rPr lang="en-US" sz="2000" dirty="0">
                <a:latin typeface="Times New Roman" panose="02020603050405020304" pitchFamily="18" charset="0"/>
                <a:cs typeface="Times New Roman" panose="02020603050405020304" pitchFamily="18" charset="0"/>
              </a:rPr>
              <a:t>The development of transport and energy infrastructure has stagnated, widening the gap with advanced economies and developing Asia. </a:t>
            </a:r>
          </a:p>
          <a:p>
            <a:pPr lvl="1"/>
            <a:r>
              <a:rPr lang="en-US" sz="2000" dirty="0">
                <a:latin typeface="Times New Roman" panose="02020603050405020304" pitchFamily="18" charset="0"/>
                <a:cs typeface="Times New Roman" panose="02020603050405020304" pitchFamily="18" charset="0"/>
              </a:rPr>
              <a:t>technological readiness (especially mobile phone penetration) is one of the areas where Africa has improved the most in absolute terms </a:t>
            </a:r>
          </a:p>
          <a:p>
            <a:pPr lvl="1"/>
            <a:r>
              <a:rPr lang="en-US" sz="2000" dirty="0">
                <a:latin typeface="Times New Roman" panose="02020603050405020304" pitchFamily="18" charset="0"/>
                <a:cs typeface="Times New Roman" panose="02020603050405020304" pitchFamily="18" charset="0"/>
              </a:rPr>
              <a:t>Access to mobile-phone technology has equipped millions of Africans with new tools for managing their businesses and households</a:t>
            </a:r>
          </a:p>
        </p:txBody>
      </p:sp>
      <p:sp>
        <p:nvSpPr>
          <p:cNvPr id="5" name="TextBox 4">
            <a:extLst>
              <a:ext uri="{FF2B5EF4-FFF2-40B4-BE49-F238E27FC236}">
                <a16:creationId xmlns:a16="http://schemas.microsoft.com/office/drawing/2014/main" id="{FB04E297-84CD-4102-AABB-915499678C7C}"/>
              </a:ext>
            </a:extLst>
          </p:cNvPr>
          <p:cNvSpPr txBox="1"/>
          <p:nvPr/>
        </p:nvSpPr>
        <p:spPr>
          <a:xfrm>
            <a:off x="668215" y="5784989"/>
            <a:ext cx="11206580" cy="1015663"/>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Question: How can ICT help to relieve the costs that these infrastructure bottlenecks impose on the manufacturing sector in Africa in terms of lost competitiveness /productivity? How </a:t>
            </a:r>
            <a:r>
              <a:rPr lang="en-US" sz="2000" b="1" i="1" dirty="0">
                <a:solidFill>
                  <a:srgbClr val="FF0000"/>
                </a:solidFill>
                <a:latin typeface="Times New Roman" panose="02020603050405020304" pitchFamily="18" charset="0"/>
                <a:cs typeface="Times New Roman" panose="02020603050405020304" pitchFamily="18" charset="0"/>
              </a:rPr>
              <a:t>can ICT impact on the multiple drivers of manufacturing competitiveness</a:t>
            </a:r>
            <a:r>
              <a:rPr lang="en-US" sz="2000" b="1" dirty="0">
                <a:solidFill>
                  <a:srgbClr val="FF0000"/>
                </a:solidFill>
                <a:latin typeface="Times New Roman" panose="02020603050405020304" pitchFamily="18" charset="0"/>
                <a:cs typeface="Times New Roman" panose="02020603050405020304" pitchFamily="18" charset="0"/>
              </a:rPr>
              <a:t>?</a:t>
            </a:r>
            <a:endParaRPr lang="en-CH"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7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ECBE-F7F9-453F-9CB1-36C43601FD2F}"/>
              </a:ext>
            </a:extLst>
          </p:cNvPr>
          <p:cNvSpPr>
            <a:spLocks noGrp="1"/>
          </p:cNvSpPr>
          <p:nvPr>
            <p:ph type="title"/>
          </p:nvPr>
        </p:nvSpPr>
        <p:spPr>
          <a:xfrm>
            <a:off x="127590" y="49598"/>
            <a:ext cx="10515600" cy="1325563"/>
          </a:xfrm>
        </p:spPr>
        <p:txBody>
          <a:bodyPr>
            <a:normAutofit/>
          </a:bodyPr>
          <a:lstStyle/>
          <a:p>
            <a:r>
              <a:rPr lang="fr-FR" sz="3600" b="1" dirty="0">
                <a:latin typeface="Times New Roman" panose="02020603050405020304" pitchFamily="18" charset="0"/>
                <a:cs typeface="Times New Roman" panose="02020603050405020304" pitchFamily="18" charset="0"/>
              </a:rPr>
              <a:t>State of </a:t>
            </a:r>
            <a:r>
              <a:rPr lang="fr-FR" sz="3600" b="1" dirty="0" err="1">
                <a:latin typeface="Times New Roman" panose="02020603050405020304" pitchFamily="18" charset="0"/>
                <a:cs typeface="Times New Roman" panose="02020603050405020304" pitchFamily="18" charset="0"/>
              </a:rPr>
              <a:t>manufacturing</a:t>
            </a:r>
            <a:r>
              <a:rPr lang="fr-FR" sz="3600" b="1" dirty="0">
                <a:latin typeface="Times New Roman" panose="02020603050405020304" pitchFamily="18" charset="0"/>
                <a:cs typeface="Times New Roman" panose="02020603050405020304" pitchFamily="18" charset="0"/>
              </a:rPr>
              <a:t> in </a:t>
            </a:r>
            <a:r>
              <a:rPr lang="fr-FR" sz="3600" b="1" dirty="0" err="1">
                <a:latin typeface="Times New Roman" panose="02020603050405020304" pitchFamily="18" charset="0"/>
                <a:cs typeface="Times New Roman" panose="02020603050405020304" pitchFamily="18" charset="0"/>
              </a:rPr>
              <a:t>Africa</a:t>
            </a:r>
            <a:r>
              <a:rPr lang="fr-FR" sz="3600" b="1" dirty="0">
                <a:latin typeface="Times New Roman" panose="02020603050405020304" pitchFamily="18" charset="0"/>
                <a:cs typeface="Times New Roman" panose="02020603050405020304" pitchFamily="18" charset="0"/>
              </a:rPr>
              <a:t>: the challenge of </a:t>
            </a:r>
            <a:r>
              <a:rPr lang="fr-FR" sz="3600" b="1" dirty="0" err="1">
                <a:latin typeface="Times New Roman" panose="02020603050405020304" pitchFamily="18" charset="0"/>
                <a:cs typeface="Times New Roman" panose="02020603050405020304" pitchFamily="18" charset="0"/>
              </a:rPr>
              <a:t>competitiveness</a:t>
            </a:r>
            <a:endParaRPr lang="fr-FR" sz="36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7A376E0-5E03-456E-A228-0C641A2358C7}"/>
              </a:ext>
            </a:extLst>
          </p:cNvPr>
          <p:cNvPicPr>
            <a:picLocks noGrp="1" noChangeAspect="1"/>
          </p:cNvPicPr>
          <p:nvPr>
            <p:ph sz="half" idx="2"/>
          </p:nvPr>
        </p:nvPicPr>
        <p:blipFill>
          <a:blip r:embed="rId2"/>
          <a:stretch>
            <a:fillRect/>
          </a:stretch>
        </p:blipFill>
        <p:spPr>
          <a:xfrm>
            <a:off x="170749" y="1360967"/>
            <a:ext cx="6102460" cy="3932001"/>
          </a:xfrm>
          <a:prstGeom prst="rect">
            <a:avLst/>
          </a:prstGeom>
        </p:spPr>
      </p:pic>
      <p:sp>
        <p:nvSpPr>
          <p:cNvPr id="4" name="Slide Number Placeholder 3">
            <a:extLst>
              <a:ext uri="{FF2B5EF4-FFF2-40B4-BE49-F238E27FC236}">
                <a16:creationId xmlns:a16="http://schemas.microsoft.com/office/drawing/2014/main" id="{EB23256F-CADD-466A-BBB4-77CAEE216B54}"/>
              </a:ext>
            </a:extLst>
          </p:cNvPr>
          <p:cNvSpPr>
            <a:spLocks noGrp="1"/>
          </p:cNvSpPr>
          <p:nvPr>
            <p:ph type="sldNum" sz="quarter" idx="12"/>
          </p:nvPr>
        </p:nvSpPr>
        <p:spPr/>
        <p:txBody>
          <a:bodyPr/>
          <a:lstStyle/>
          <a:p>
            <a:fld id="{5A1CF81F-1B77-45F5-9F21-1A4C0AD3078E}" type="slidenum">
              <a:rPr lang="fr-FR" smtClean="0"/>
              <a:t>9</a:t>
            </a:fld>
            <a:endParaRPr lang="fr-FR"/>
          </a:p>
        </p:txBody>
      </p:sp>
      <p:pic>
        <p:nvPicPr>
          <p:cNvPr id="8" name="Picture 7">
            <a:extLst>
              <a:ext uri="{FF2B5EF4-FFF2-40B4-BE49-F238E27FC236}">
                <a16:creationId xmlns:a16="http://schemas.microsoft.com/office/drawing/2014/main" id="{EE95F409-2412-4C23-ABC3-646D5D62F7F2}"/>
              </a:ext>
            </a:extLst>
          </p:cNvPr>
          <p:cNvPicPr>
            <a:picLocks noChangeAspect="1"/>
          </p:cNvPicPr>
          <p:nvPr/>
        </p:nvPicPr>
        <p:blipFill>
          <a:blip r:embed="rId3"/>
          <a:stretch>
            <a:fillRect/>
          </a:stretch>
        </p:blipFill>
        <p:spPr>
          <a:xfrm>
            <a:off x="6194610" y="1020892"/>
            <a:ext cx="5826641" cy="4192946"/>
          </a:xfrm>
          <a:prstGeom prst="rect">
            <a:avLst/>
          </a:prstGeom>
        </p:spPr>
      </p:pic>
      <p:sp>
        <p:nvSpPr>
          <p:cNvPr id="9" name="Content Placeholder 6">
            <a:extLst>
              <a:ext uri="{FF2B5EF4-FFF2-40B4-BE49-F238E27FC236}">
                <a16:creationId xmlns:a16="http://schemas.microsoft.com/office/drawing/2014/main" id="{F1CADD70-05C6-47E2-8E96-459ACEDE52F1}"/>
              </a:ext>
            </a:extLst>
          </p:cNvPr>
          <p:cNvSpPr>
            <a:spLocks noGrp="1"/>
          </p:cNvSpPr>
          <p:nvPr>
            <p:ph idx="1"/>
          </p:nvPr>
        </p:nvSpPr>
        <p:spPr>
          <a:xfrm>
            <a:off x="249866" y="6435969"/>
            <a:ext cx="10248150" cy="251799"/>
          </a:xfrm>
        </p:spPr>
        <p:txBody>
          <a:bodyPr>
            <a:normAutofit fontScale="62500" lnSpcReduction="20000"/>
          </a:bodyPr>
          <a:lstStyle/>
          <a:p>
            <a:pPr marL="0" indent="0">
              <a:buNone/>
            </a:pPr>
            <a:r>
              <a:rPr lang="fr-FR" sz="2400" b="1" dirty="0">
                <a:latin typeface="Times New Roman" panose="02020603050405020304" pitchFamily="18" charset="0"/>
                <a:cs typeface="Times New Roman" panose="02020603050405020304" pitchFamily="18" charset="0"/>
              </a:rPr>
              <a:t>Source. </a:t>
            </a:r>
            <a:r>
              <a:rPr lang="fr-FR" sz="2400" b="1" dirty="0" err="1">
                <a:latin typeface="Times New Roman" panose="02020603050405020304" pitchFamily="18" charset="0"/>
                <a:cs typeface="Times New Roman" panose="02020603050405020304" pitchFamily="18" charset="0"/>
              </a:rPr>
              <a:t>AfDB</a:t>
            </a:r>
            <a:r>
              <a:rPr lang="fr-FR" sz="2400" b="1" dirty="0">
                <a:latin typeface="Times New Roman" panose="02020603050405020304" pitchFamily="18" charset="0"/>
                <a:cs typeface="Times New Roman" panose="02020603050405020304" pitchFamily="18" charset="0"/>
              </a:rPr>
              <a:t>/World Bank/WEF </a:t>
            </a:r>
            <a:r>
              <a:rPr lang="fr-FR" sz="2400" b="1" dirty="0" err="1">
                <a:latin typeface="Times New Roman" panose="02020603050405020304" pitchFamily="18" charset="0"/>
                <a:cs typeface="Times New Roman" panose="02020603050405020304" pitchFamily="18" charset="0"/>
              </a:rPr>
              <a:t>Africa</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Competitiveness</a:t>
            </a:r>
            <a:r>
              <a:rPr lang="fr-FR" sz="2400" b="1" dirty="0">
                <a:latin typeface="Times New Roman" panose="02020603050405020304" pitchFamily="18" charset="0"/>
                <a:cs typeface="Times New Roman" panose="02020603050405020304" pitchFamily="18" charset="0"/>
              </a:rPr>
              <a:t> Report 2017</a:t>
            </a:r>
          </a:p>
        </p:txBody>
      </p:sp>
      <p:sp>
        <p:nvSpPr>
          <p:cNvPr id="3" name="Speech Bubble: Oval 2">
            <a:extLst>
              <a:ext uri="{FF2B5EF4-FFF2-40B4-BE49-F238E27FC236}">
                <a16:creationId xmlns:a16="http://schemas.microsoft.com/office/drawing/2014/main" id="{9CC86886-659A-4176-89B2-2667570A2692}"/>
              </a:ext>
            </a:extLst>
          </p:cNvPr>
          <p:cNvSpPr/>
          <p:nvPr/>
        </p:nvSpPr>
        <p:spPr>
          <a:xfrm>
            <a:off x="8071338" y="4355369"/>
            <a:ext cx="4035670" cy="21861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ICT to increase labor productivity in </a:t>
            </a:r>
            <a:r>
              <a:rPr lang="en-US" b="1" dirty="0" err="1"/>
              <a:t>mfg</a:t>
            </a:r>
            <a:endParaRPr lang="en-US" b="1" dirty="0"/>
          </a:p>
          <a:p>
            <a:pPr algn="ctr"/>
            <a:endParaRPr lang="en-US" b="1" dirty="0"/>
          </a:p>
          <a:p>
            <a:pPr algn="ctr"/>
            <a:r>
              <a:rPr lang="en-US" b="1" dirty="0"/>
              <a:t>ICT to complement physical capital  and raise productivity of physical capital</a:t>
            </a:r>
            <a:endParaRPr lang="en-CH" b="1" dirty="0"/>
          </a:p>
        </p:txBody>
      </p:sp>
    </p:spTree>
    <p:extLst>
      <p:ext uri="{BB962C8B-B14F-4D97-AF65-F5344CB8AC3E}">
        <p14:creationId xmlns:p14="http://schemas.microsoft.com/office/powerpoint/2010/main" val="3992948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1747</Words>
  <Application>Microsoft Office PowerPoint</Application>
  <PresentationFormat>Widescreen</PresentationFormat>
  <Paragraphs>196</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Digitalisation and the future of manufacturing in Africa</vt:lpstr>
      <vt:lpstr>Structure of presentation</vt:lpstr>
      <vt:lpstr>State of manufacturing in Africa</vt:lpstr>
      <vt:lpstr>PowerPoint Presentation</vt:lpstr>
      <vt:lpstr>PowerPoint Presentation</vt:lpstr>
      <vt:lpstr>PowerPoint Presentation</vt:lpstr>
      <vt:lpstr>Premature de-industrialisation-falling share of mfg in GDP: Gambia, Central African Republic, Rwanda, Ghana, Burundi, Malawi, Zambia, Kenya, Cote d’Ivoire, Mozambique, Namibia, Morocco, Madagascar, Mauritius, Egypt, Swaziland (16 out of 31 countries for which data are available from UNIDO IDR 2016)</vt:lpstr>
      <vt:lpstr>State of manufacturing in Africa: the challenge of competitiveness</vt:lpstr>
      <vt:lpstr>State of manufacturing in Africa: the challenge of competitiveness</vt:lpstr>
      <vt:lpstr> Digitalisation and its implications on manufacturing in Africa:  Leveraging ICT-based services for traditional manufacturing </vt:lpstr>
      <vt:lpstr>Leveraging ICT-based services for traditional manufacturing</vt:lpstr>
      <vt:lpstr>Leveraging ICT-based services for traditional manufacturing competitiveness</vt:lpstr>
      <vt:lpstr>Leveraging ICT-based services for traditional manufacturing competitiveness</vt:lpstr>
      <vt:lpstr>Leveraging ICT-based services for traditional manufacturing</vt:lpstr>
      <vt:lpstr>Leveraging ICT-based services for traditional manufacturing</vt:lpstr>
      <vt:lpstr>Leveraging ICT-based services for traditional manufacturing</vt:lpstr>
      <vt:lpstr>PowerPoint Presentation</vt:lpstr>
      <vt:lpstr>Leveraging ICT-based services for traditional manufacturing</vt:lpstr>
      <vt:lpstr>PowerPoint Presentation</vt:lpstr>
      <vt:lpstr>Some thoughts on digital manufacturing UNCTAD 2018</vt:lpstr>
      <vt:lpstr>Policy recommendations UNCTAD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Digitalisation and the future of manufacturing in Africa</dc:title>
  <dc:creator>Aruna</dc:creator>
  <cp:lastModifiedBy>Bolaky Bineswaree</cp:lastModifiedBy>
  <cp:revision>81</cp:revision>
  <dcterms:created xsi:type="dcterms:W3CDTF">2018-03-17T19:58:01Z</dcterms:created>
  <dcterms:modified xsi:type="dcterms:W3CDTF">2018-03-20T09:50:22Z</dcterms:modified>
</cp:coreProperties>
</file>