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6" r:id="rId2"/>
  </p:sldMasterIdLst>
  <p:notesMasterIdLst>
    <p:notesMasterId r:id="rId25"/>
  </p:notesMasterIdLst>
  <p:handoutMasterIdLst>
    <p:handoutMasterId r:id="rId26"/>
  </p:handoutMasterIdLst>
  <p:sldIdLst>
    <p:sldId id="786" r:id="rId3"/>
    <p:sldId id="807" r:id="rId4"/>
    <p:sldId id="811" r:id="rId5"/>
    <p:sldId id="812" r:id="rId6"/>
    <p:sldId id="813" r:id="rId7"/>
    <p:sldId id="814" r:id="rId8"/>
    <p:sldId id="815" r:id="rId9"/>
    <p:sldId id="816" r:id="rId10"/>
    <p:sldId id="819" r:id="rId11"/>
    <p:sldId id="820" r:id="rId12"/>
    <p:sldId id="818" r:id="rId13"/>
    <p:sldId id="809" r:id="rId14"/>
    <p:sldId id="821" r:id="rId15"/>
    <p:sldId id="808" r:id="rId16"/>
    <p:sldId id="823" r:id="rId17"/>
    <p:sldId id="825" r:id="rId18"/>
    <p:sldId id="826" r:id="rId19"/>
    <p:sldId id="822" r:id="rId20"/>
    <p:sldId id="828" r:id="rId21"/>
    <p:sldId id="827" r:id="rId22"/>
    <p:sldId id="829" r:id="rId23"/>
    <p:sldId id="806" r:id="rId24"/>
  </p:sldIdLst>
  <p:sldSz cx="10693400" cy="7561263"/>
  <p:notesSz cx="6858000" cy="9144000"/>
  <p:defaultTextStyle>
    <a:defPPr>
      <a:defRPr lang="nb-NO"/>
    </a:defPPr>
    <a:lvl1pPr algn="l" rtl="0" fontAlgn="base">
      <a:spcBef>
        <a:spcPct val="0"/>
      </a:spcBef>
      <a:spcAft>
        <a:spcPct val="0"/>
      </a:spcAft>
      <a:defRPr sz="2100" b="1" kern="1200">
        <a:solidFill>
          <a:schemeClr val="tx1"/>
        </a:solidFill>
        <a:latin typeface="Arial Narrow" pitchFamily="34" charset="0"/>
        <a:ea typeface="ＭＳ Ｐゴシック" pitchFamily="34" charset="-128"/>
        <a:cs typeface="+mn-cs"/>
      </a:defRPr>
    </a:lvl1pPr>
    <a:lvl2pPr marL="457200" algn="l" rtl="0" fontAlgn="base">
      <a:spcBef>
        <a:spcPct val="0"/>
      </a:spcBef>
      <a:spcAft>
        <a:spcPct val="0"/>
      </a:spcAft>
      <a:defRPr sz="2100" b="1" kern="1200">
        <a:solidFill>
          <a:schemeClr val="tx1"/>
        </a:solidFill>
        <a:latin typeface="Arial Narrow" pitchFamily="34" charset="0"/>
        <a:ea typeface="ＭＳ Ｐゴシック" pitchFamily="34" charset="-128"/>
        <a:cs typeface="+mn-cs"/>
      </a:defRPr>
    </a:lvl2pPr>
    <a:lvl3pPr marL="914400" algn="l" rtl="0" fontAlgn="base">
      <a:spcBef>
        <a:spcPct val="0"/>
      </a:spcBef>
      <a:spcAft>
        <a:spcPct val="0"/>
      </a:spcAft>
      <a:defRPr sz="2100" b="1" kern="1200">
        <a:solidFill>
          <a:schemeClr val="tx1"/>
        </a:solidFill>
        <a:latin typeface="Arial Narrow" pitchFamily="34" charset="0"/>
        <a:ea typeface="ＭＳ Ｐゴシック" pitchFamily="34" charset="-128"/>
        <a:cs typeface="+mn-cs"/>
      </a:defRPr>
    </a:lvl3pPr>
    <a:lvl4pPr marL="1371600" algn="l" rtl="0" fontAlgn="base">
      <a:spcBef>
        <a:spcPct val="0"/>
      </a:spcBef>
      <a:spcAft>
        <a:spcPct val="0"/>
      </a:spcAft>
      <a:defRPr sz="2100" b="1" kern="1200">
        <a:solidFill>
          <a:schemeClr val="tx1"/>
        </a:solidFill>
        <a:latin typeface="Arial Narrow" pitchFamily="34" charset="0"/>
        <a:ea typeface="ＭＳ Ｐゴシック" pitchFamily="34" charset="-128"/>
        <a:cs typeface="+mn-cs"/>
      </a:defRPr>
    </a:lvl4pPr>
    <a:lvl5pPr marL="1828800" algn="l" rtl="0" fontAlgn="base">
      <a:spcBef>
        <a:spcPct val="0"/>
      </a:spcBef>
      <a:spcAft>
        <a:spcPct val="0"/>
      </a:spcAft>
      <a:defRPr sz="2100" b="1" kern="1200">
        <a:solidFill>
          <a:schemeClr val="tx1"/>
        </a:solidFill>
        <a:latin typeface="Arial Narrow" pitchFamily="34" charset="0"/>
        <a:ea typeface="ＭＳ Ｐゴシック" pitchFamily="34" charset="-128"/>
        <a:cs typeface="+mn-cs"/>
      </a:defRPr>
    </a:lvl5pPr>
    <a:lvl6pPr marL="2286000" algn="l" defTabSz="914400" rtl="0" eaLnBrk="1" latinLnBrk="0" hangingPunct="1">
      <a:defRPr sz="2100" b="1" kern="1200">
        <a:solidFill>
          <a:schemeClr val="tx1"/>
        </a:solidFill>
        <a:latin typeface="Arial Narrow" pitchFamily="34" charset="0"/>
        <a:ea typeface="ＭＳ Ｐゴシック" pitchFamily="34" charset="-128"/>
        <a:cs typeface="+mn-cs"/>
      </a:defRPr>
    </a:lvl6pPr>
    <a:lvl7pPr marL="2743200" algn="l" defTabSz="914400" rtl="0" eaLnBrk="1" latinLnBrk="0" hangingPunct="1">
      <a:defRPr sz="2100" b="1" kern="1200">
        <a:solidFill>
          <a:schemeClr val="tx1"/>
        </a:solidFill>
        <a:latin typeface="Arial Narrow" pitchFamily="34" charset="0"/>
        <a:ea typeface="ＭＳ Ｐゴシック" pitchFamily="34" charset="-128"/>
        <a:cs typeface="+mn-cs"/>
      </a:defRPr>
    </a:lvl7pPr>
    <a:lvl8pPr marL="3200400" algn="l" defTabSz="914400" rtl="0" eaLnBrk="1" latinLnBrk="0" hangingPunct="1">
      <a:defRPr sz="2100" b="1" kern="1200">
        <a:solidFill>
          <a:schemeClr val="tx1"/>
        </a:solidFill>
        <a:latin typeface="Arial Narrow" pitchFamily="34" charset="0"/>
        <a:ea typeface="ＭＳ Ｐゴシック" pitchFamily="34" charset="-128"/>
        <a:cs typeface="+mn-cs"/>
      </a:defRPr>
    </a:lvl8pPr>
    <a:lvl9pPr marL="3657600" algn="l" defTabSz="914400" rtl="0" eaLnBrk="1" latinLnBrk="0" hangingPunct="1">
      <a:defRPr sz="2100" b="1" kern="1200">
        <a:solidFill>
          <a:schemeClr val="tx1"/>
        </a:solidFill>
        <a:latin typeface="Arial Narrow"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ndy Maynard" initials="" lastIdx="6" clrIdx="0"/>
  <p:cmAuthor id="1" name="Julia" initials="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BB24"/>
    <a:srgbClr val="66CCFF"/>
    <a:srgbClr val="00E100"/>
    <a:srgbClr val="1D46AF"/>
    <a:srgbClr val="68A22E"/>
    <a:srgbClr val="007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48" autoAdjust="0"/>
    <p:restoredTop sz="93727" autoAdjust="0"/>
  </p:normalViewPr>
  <p:slideViewPr>
    <p:cSldViewPr>
      <p:cViewPr varScale="1">
        <p:scale>
          <a:sx n="58" d="100"/>
          <a:sy n="58" d="100"/>
        </p:scale>
        <p:origin x="864" y="78"/>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86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86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86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89E221F-FD97-4770-BEA5-3E2837015749}" type="slidenum">
              <a:rPr lang="en-US"/>
              <a:pPr/>
              <a:t>‹#›</a:t>
            </a:fld>
            <a:endParaRPr lang="en-US"/>
          </a:p>
        </p:txBody>
      </p:sp>
    </p:spTree>
    <p:extLst>
      <p:ext uri="{BB962C8B-B14F-4D97-AF65-F5344CB8AC3E}">
        <p14:creationId xmlns:p14="http://schemas.microsoft.com/office/powerpoint/2010/main" val="375478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004888" y="685800"/>
            <a:ext cx="4848225"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1E4F975-7FF0-4AA3-9B1B-787438176634}" type="slidenum">
              <a:rPr lang="en-US"/>
              <a:pPr/>
              <a:t>‹#›</a:t>
            </a:fld>
            <a:endParaRPr lang="en-US"/>
          </a:p>
        </p:txBody>
      </p:sp>
    </p:spTree>
    <p:extLst>
      <p:ext uri="{BB962C8B-B14F-4D97-AF65-F5344CB8AC3E}">
        <p14:creationId xmlns:p14="http://schemas.microsoft.com/office/powerpoint/2010/main" val="1514593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E4F975-7FF0-4AA3-9B1B-787438176634}" type="slidenum">
              <a:rPr lang="en-US" smtClean="0"/>
              <a:pPr/>
              <a:t>1</a:t>
            </a:fld>
            <a:endParaRPr lang="en-US"/>
          </a:p>
        </p:txBody>
      </p:sp>
    </p:spTree>
    <p:extLst>
      <p:ext uri="{BB962C8B-B14F-4D97-AF65-F5344CB8AC3E}">
        <p14:creationId xmlns:p14="http://schemas.microsoft.com/office/powerpoint/2010/main" val="37297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21D36E1-2469-4534-BD83-EFDD43D2B437}"/>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B922AA0B-7894-44E9-A4D7-FDCBB0CAFD8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19090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A8C3BE4-B02E-4BAF-BECF-3A07985EF577}"/>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DF5439D2-F32D-474A-8DAE-80EAB5D43ECC}"/>
              </a:ext>
            </a:extLst>
          </p:cNvPr>
          <p:cNvSpPr>
            <a:spLocks noGrp="1" noChangeArrowheads="1"/>
          </p:cNvSpPr>
          <p:nvPr>
            <p:ph type="body" idx="1"/>
          </p:nvPr>
        </p:nvSpPr>
        <p:spPr>
          <a:noFill/>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58287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Text Box 15"/>
          <p:cNvSpPr txBox="1">
            <a:spLocks noChangeArrowheads="1"/>
          </p:cNvSpPr>
          <p:nvPr userDrawn="1"/>
        </p:nvSpPr>
        <p:spPr bwMode="auto">
          <a:xfrm>
            <a:off x="106363" y="7209631"/>
            <a:ext cx="10480675" cy="186532"/>
          </a:xfrm>
          <a:prstGeom prst="rect">
            <a:avLst/>
          </a:prstGeom>
          <a:solidFill>
            <a:schemeClr val="accent1">
              <a:lumMod val="75000"/>
            </a:schemeClr>
          </a:solidFill>
          <a:ln w="9525">
            <a:solidFill>
              <a:schemeClr val="accent1">
                <a:lumMod val="75000"/>
              </a:schemeClr>
            </a:solidFill>
            <a:miter lim="800000"/>
            <a:headEnd/>
            <a:tailEnd/>
          </a:ln>
          <a:effectLst/>
        </p:spPr>
        <p:txBody>
          <a:bodyPr lIns="162000" tIns="10800" rIns="54000" bIns="10800"/>
          <a:lstStyle/>
          <a:p>
            <a:pPr defTabSz="1042988">
              <a:spcBef>
                <a:spcPct val="50000"/>
              </a:spcBef>
              <a:tabLst>
                <a:tab pos="10188575" algn="r"/>
              </a:tabLst>
            </a:pPr>
            <a:endParaRPr lang="en-US" sz="1200" b="0" dirty="0">
              <a:solidFill>
                <a:srgbClr val="008000"/>
              </a:solidFill>
              <a:latin typeface="Century Gothic" pitchFamily="34" charset="0"/>
            </a:endParaRPr>
          </a:p>
        </p:txBody>
      </p:sp>
      <p:sp>
        <p:nvSpPr>
          <p:cNvPr id="5137" name="Rectangle 17"/>
          <p:cNvSpPr>
            <a:spLocks noGrp="1" noChangeArrowheads="1"/>
          </p:cNvSpPr>
          <p:nvPr>
            <p:ph type="ctrTitle"/>
          </p:nvPr>
        </p:nvSpPr>
        <p:spPr>
          <a:xfrm>
            <a:off x="774700" y="504031"/>
            <a:ext cx="9090025" cy="1720850"/>
          </a:xfrm>
        </p:spPr>
        <p:txBody>
          <a:bodyPr lIns="104400"/>
          <a:lstStyle>
            <a:lvl1pPr algn="ctr">
              <a:defRPr>
                <a:solidFill>
                  <a:srgbClr val="376092"/>
                </a:solidFill>
              </a:defRPr>
            </a:lvl1pPr>
          </a:lstStyle>
          <a:p>
            <a:r>
              <a:rPr lang="en-US" dirty="0"/>
              <a:t>Click to edit Master title style</a:t>
            </a:r>
          </a:p>
        </p:txBody>
      </p:sp>
      <p:sp>
        <p:nvSpPr>
          <p:cNvPr id="5138" name="Rectangle 18"/>
          <p:cNvSpPr>
            <a:spLocks noGrp="1" noChangeArrowheads="1"/>
          </p:cNvSpPr>
          <p:nvPr>
            <p:ph type="subTitle" idx="1"/>
          </p:nvPr>
        </p:nvSpPr>
        <p:spPr>
          <a:xfrm>
            <a:off x="796925" y="2790031"/>
            <a:ext cx="9064625" cy="4244163"/>
          </a:xfrm>
        </p:spPr>
        <p:txBody>
          <a:bodyPr/>
          <a:lstStyle>
            <a:lvl1pPr marL="0" indent="0" algn="ctr">
              <a:buFontTx/>
              <a:buNone/>
              <a:defRPr sz="2400">
                <a:solidFill>
                  <a:schemeClr val="tx1">
                    <a:lumMod val="65000"/>
                    <a:lumOff val="35000"/>
                  </a:schemeClr>
                </a:solidFill>
              </a:defRPr>
            </a:lvl1pPr>
          </a:lstStyle>
          <a:p>
            <a:r>
              <a:rPr lang="en-US" dirty="0"/>
              <a:t>Click to edit Master subtitle style</a:t>
            </a:r>
          </a:p>
        </p:txBody>
      </p:sp>
      <p:sp>
        <p:nvSpPr>
          <p:cNvPr id="6" name="TextBox 5"/>
          <p:cNvSpPr txBox="1"/>
          <p:nvPr userDrawn="1"/>
        </p:nvSpPr>
        <p:spPr>
          <a:xfrm>
            <a:off x="12700" y="2485231"/>
            <a:ext cx="10693400" cy="45719"/>
          </a:xfrm>
          <a:prstGeom prst="rect">
            <a:avLst/>
          </a:prstGeom>
          <a:solidFill>
            <a:srgbClr val="E0BB24"/>
          </a:solidFill>
        </p:spPr>
        <p:txBody>
          <a:bodyPr wrap="square" rtlCol="0">
            <a:spAutoFit/>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Rectangle 4"/>
          <p:cNvSpPr>
            <a:spLocks noGrp="1" noChangeArrowheads="1"/>
          </p:cNvSpPr>
          <p:nvPr>
            <p:ph type="dt" sz="half" idx="10"/>
          </p:nvPr>
        </p:nvSpPr>
        <p:spPr>
          <a:xfrm>
            <a:off x="511175" y="7178675"/>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5" name="Rectangle 5"/>
          <p:cNvSpPr>
            <a:spLocks noGrp="1" noChangeArrowheads="1"/>
          </p:cNvSpPr>
          <p:nvPr>
            <p:ph type="ftr" sz="quarter" idx="11"/>
          </p:nvPr>
        </p:nvSpPr>
        <p:spPr>
          <a:xfrm>
            <a:off x="3629025" y="7178675"/>
            <a:ext cx="3387725"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6" name="Rectangle 6"/>
          <p:cNvSpPr>
            <a:spLocks noGrp="1" noChangeArrowheads="1"/>
          </p:cNvSpPr>
          <p:nvPr>
            <p:ph type="sldNum" sz="quarter" idx="12"/>
          </p:nvPr>
        </p:nvSpPr>
        <p:spPr>
          <a:xfrm>
            <a:off x="7639050" y="7162800"/>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fld id="{CA899AD7-114F-4875-96BF-4476D837490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704850"/>
            <a:ext cx="2538413" cy="6286500"/>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0" y="704850"/>
            <a:ext cx="7467600" cy="628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Rectangle 4"/>
          <p:cNvSpPr>
            <a:spLocks noGrp="1" noChangeArrowheads="1"/>
          </p:cNvSpPr>
          <p:nvPr>
            <p:ph type="dt" sz="half" idx="10"/>
          </p:nvPr>
        </p:nvSpPr>
        <p:spPr>
          <a:xfrm>
            <a:off x="511175" y="7178675"/>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5" name="Rectangle 5"/>
          <p:cNvSpPr>
            <a:spLocks noGrp="1" noChangeArrowheads="1"/>
          </p:cNvSpPr>
          <p:nvPr>
            <p:ph type="ftr" sz="quarter" idx="11"/>
          </p:nvPr>
        </p:nvSpPr>
        <p:spPr>
          <a:xfrm>
            <a:off x="3629025" y="7178675"/>
            <a:ext cx="3387725"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6" name="Rectangle 6"/>
          <p:cNvSpPr>
            <a:spLocks noGrp="1" noChangeArrowheads="1"/>
          </p:cNvSpPr>
          <p:nvPr>
            <p:ph type="sldNum" sz="quarter" idx="12"/>
          </p:nvPr>
        </p:nvSpPr>
        <p:spPr>
          <a:xfrm>
            <a:off x="7639050" y="7162800"/>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fld id="{35FE876D-F21B-40B9-8CA0-E397854EAF2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pic>
        <p:nvPicPr>
          <p:cNvPr id="4" name="Bild 7" descr="IMG_5300_bearb-2.jpg">
            <a:extLst>
              <a:ext uri="{FF2B5EF4-FFF2-40B4-BE49-F238E27FC236}">
                <a16:creationId xmlns:a16="http://schemas.microsoft.com/office/drawing/2014/main" id="{0A7AD7D1-DC37-4154-B125-A59358EB2451}"/>
              </a:ext>
            </a:extLst>
          </p:cNvPr>
          <p:cNvPicPr>
            <a:picLocks noChangeAspect="1"/>
          </p:cNvPicPr>
          <p:nvPr/>
        </p:nvPicPr>
        <p:blipFill>
          <a:blip r:embed="rId2">
            <a:extLst>
              <a:ext uri="{28A0092B-C50C-407E-A947-70E740481C1C}">
                <a14:useLocalDpi xmlns:a14="http://schemas.microsoft.com/office/drawing/2010/main" val="0"/>
              </a:ext>
            </a:extLst>
          </a:blip>
          <a:srcRect t="3847" b="3847"/>
          <a:stretch>
            <a:fillRect/>
          </a:stretch>
        </p:blipFill>
        <p:spPr bwMode="auto">
          <a:xfrm>
            <a:off x="0" y="0"/>
            <a:ext cx="10693400" cy="756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8">
            <a:extLst>
              <a:ext uri="{FF2B5EF4-FFF2-40B4-BE49-F238E27FC236}">
                <a16:creationId xmlns:a16="http://schemas.microsoft.com/office/drawing/2014/main" id="{14E4452E-6CE1-461D-90CF-180EABC4BD8F}"/>
              </a:ext>
            </a:extLst>
          </p:cNvPr>
          <p:cNvSpPr>
            <a:spLocks noChangeArrowheads="1"/>
          </p:cNvSpPr>
          <p:nvPr/>
        </p:nvSpPr>
        <p:spPr bwMode="gray">
          <a:xfrm>
            <a:off x="-35988" y="1953326"/>
            <a:ext cx="10163872" cy="5082849"/>
          </a:xfrm>
          <a:prstGeom prst="rect">
            <a:avLst/>
          </a:prstGeom>
          <a:gradFill rotWithShape="1">
            <a:gsLst>
              <a:gs pos="0">
                <a:schemeClr val="bg1"/>
              </a:gs>
              <a:gs pos="100000">
                <a:schemeClr val="bg1">
                  <a:alpha val="15000"/>
                </a:schemeClr>
              </a:gs>
              <a:gs pos="60000">
                <a:schemeClr val="bg1">
                  <a:alpha val="95000"/>
                </a:schemeClr>
              </a:gs>
            </a:gsLst>
            <a:lin ang="1200000" scaled="0"/>
          </a:gradFill>
          <a:ln w="9525">
            <a:noFill/>
            <a:miter lim="800000"/>
            <a:headEnd/>
            <a:tailEnd/>
          </a:ln>
        </p:spPr>
        <p:txBody>
          <a:bodyPr wrap="none" anchor="ctr"/>
          <a:lstStyle/>
          <a:p>
            <a:pPr algn="l">
              <a:defRPr/>
            </a:pPr>
            <a:endParaRPr lang="de-DE" sz="1943">
              <a:solidFill>
                <a:schemeClr val="tx1"/>
              </a:solidFill>
              <a:latin typeface="Arial" charset="0"/>
              <a:ea typeface="ＭＳ Ｐゴシック" charset="0"/>
              <a:cs typeface="ＭＳ Ｐゴシック" charset="0"/>
            </a:endParaRPr>
          </a:p>
        </p:txBody>
      </p:sp>
      <p:pic>
        <p:nvPicPr>
          <p:cNvPr id="6" name="Picture 17" descr="Gestaltungselement">
            <a:extLst>
              <a:ext uri="{FF2B5EF4-FFF2-40B4-BE49-F238E27FC236}">
                <a16:creationId xmlns:a16="http://schemas.microsoft.com/office/drawing/2014/main" id="{CBEFF6A4-07D4-4B11-810B-CBC70EA69B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23" y="2481915"/>
            <a:ext cx="358161" cy="18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37">
            <a:extLst>
              <a:ext uri="{FF2B5EF4-FFF2-40B4-BE49-F238E27FC236}">
                <a16:creationId xmlns:a16="http://schemas.microsoft.com/office/drawing/2014/main" id="{F4506CD7-A8EA-4933-AC1D-C60DE1161BB9}"/>
              </a:ext>
            </a:extLst>
          </p:cNvPr>
          <p:cNvGrpSpPr>
            <a:grpSpLocks/>
          </p:cNvGrpSpPr>
          <p:nvPr/>
        </p:nvGrpSpPr>
        <p:grpSpPr bwMode="auto">
          <a:xfrm>
            <a:off x="8062893" y="5921240"/>
            <a:ext cx="1538890" cy="549592"/>
            <a:chOff x="4705" y="3383"/>
            <a:chExt cx="898" cy="314"/>
          </a:xfrm>
        </p:grpSpPr>
        <p:sp>
          <p:nvSpPr>
            <p:cNvPr id="8" name="Freeform 28">
              <a:extLst>
                <a:ext uri="{FF2B5EF4-FFF2-40B4-BE49-F238E27FC236}">
                  <a16:creationId xmlns:a16="http://schemas.microsoft.com/office/drawing/2014/main" id="{EA0E2336-3F1B-4C9E-A73B-CA54B745C2B4}"/>
                </a:ext>
              </a:extLst>
            </p:cNvPr>
            <p:cNvSpPr>
              <a:spLocks/>
            </p:cNvSpPr>
            <p:nvPr userDrawn="1"/>
          </p:nvSpPr>
          <p:spPr bwMode="auto">
            <a:xfrm>
              <a:off x="4705" y="3383"/>
              <a:ext cx="63" cy="314"/>
            </a:xfrm>
            <a:custGeom>
              <a:avLst/>
              <a:gdLst>
                <a:gd name="T0" fmla="*/ 43 w 65"/>
                <a:gd name="T1" fmla="*/ 264 h 323"/>
                <a:gd name="T2" fmla="*/ 50 w 65"/>
                <a:gd name="T3" fmla="*/ 255 h 323"/>
                <a:gd name="T4" fmla="*/ 51 w 65"/>
                <a:gd name="T5" fmla="*/ 226 h 323"/>
                <a:gd name="T6" fmla="*/ 51 w 65"/>
                <a:gd name="T7" fmla="*/ 189 h 323"/>
                <a:gd name="T8" fmla="*/ 51 w 65"/>
                <a:gd name="T9" fmla="*/ 157 h 323"/>
                <a:gd name="T10" fmla="*/ 51 w 65"/>
                <a:gd name="T11" fmla="*/ 128 h 323"/>
                <a:gd name="T12" fmla="*/ 51 w 65"/>
                <a:gd name="T13" fmla="*/ 106 h 323"/>
                <a:gd name="T14" fmla="*/ 51 w 65"/>
                <a:gd name="T15" fmla="*/ 77 h 323"/>
                <a:gd name="T16" fmla="*/ 51 w 65"/>
                <a:gd name="T17" fmla="*/ 49 h 323"/>
                <a:gd name="T18" fmla="*/ 51 w 65"/>
                <a:gd name="T19" fmla="*/ 33 h 323"/>
                <a:gd name="T20" fmla="*/ 51 w 65"/>
                <a:gd name="T21" fmla="*/ 23 h 323"/>
                <a:gd name="T22" fmla="*/ 51 w 65"/>
                <a:gd name="T23" fmla="*/ 19 h 323"/>
                <a:gd name="T24" fmla="*/ 50 w 65"/>
                <a:gd name="T25" fmla="*/ 17 h 323"/>
                <a:gd name="T26" fmla="*/ 47 w 65"/>
                <a:gd name="T27" fmla="*/ 6 h 323"/>
                <a:gd name="T28" fmla="*/ 35 w 65"/>
                <a:gd name="T29" fmla="*/ 0 h 323"/>
                <a:gd name="T30" fmla="*/ 24 w 65"/>
                <a:gd name="T31" fmla="*/ 0 h 323"/>
                <a:gd name="T32" fmla="*/ 18 w 65"/>
                <a:gd name="T33" fmla="*/ 0 h 323"/>
                <a:gd name="T34" fmla="*/ 16 w 65"/>
                <a:gd name="T35" fmla="*/ 0 h 323"/>
                <a:gd name="T36" fmla="*/ 6 w 65"/>
                <a:gd name="T37" fmla="*/ 6 h 323"/>
                <a:gd name="T38" fmla="*/ 1 w 65"/>
                <a:gd name="T39" fmla="*/ 17 h 323"/>
                <a:gd name="T40" fmla="*/ 0 w 65"/>
                <a:gd name="T41" fmla="*/ 43 h 323"/>
                <a:gd name="T42" fmla="*/ 0 w 65"/>
                <a:gd name="T43" fmla="*/ 79 h 323"/>
                <a:gd name="T44" fmla="*/ 0 w 65"/>
                <a:gd name="T45" fmla="*/ 112 h 323"/>
                <a:gd name="T46" fmla="*/ 0 w 65"/>
                <a:gd name="T47" fmla="*/ 139 h 323"/>
                <a:gd name="T48" fmla="*/ 0 w 65"/>
                <a:gd name="T49" fmla="*/ 162 h 323"/>
                <a:gd name="T50" fmla="*/ 0 w 65"/>
                <a:gd name="T51" fmla="*/ 192 h 323"/>
                <a:gd name="T52" fmla="*/ 0 w 65"/>
                <a:gd name="T53" fmla="*/ 219 h 323"/>
                <a:gd name="T54" fmla="*/ 0 w 65"/>
                <a:gd name="T55" fmla="*/ 234 h 323"/>
                <a:gd name="T56" fmla="*/ 0 w 65"/>
                <a:gd name="T57" fmla="*/ 243 h 323"/>
                <a:gd name="T58" fmla="*/ 0 w 65"/>
                <a:gd name="T59" fmla="*/ 246 h 323"/>
                <a:gd name="T60" fmla="*/ 2 w 65"/>
                <a:gd name="T61" fmla="*/ 255 h 323"/>
                <a:gd name="T62" fmla="*/ 13 w 65"/>
                <a:gd name="T63" fmla="*/ 264 h 323"/>
                <a:gd name="T64" fmla="*/ 35 w 65"/>
                <a:gd name="T65" fmla="*/ 265 h 3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5" h="323">
                  <a:moveTo>
                    <a:pt x="42" y="323"/>
                  </a:moveTo>
                  <a:lnTo>
                    <a:pt x="53" y="322"/>
                  </a:lnTo>
                  <a:lnTo>
                    <a:pt x="60" y="317"/>
                  </a:lnTo>
                  <a:lnTo>
                    <a:pt x="64" y="310"/>
                  </a:lnTo>
                  <a:lnTo>
                    <a:pt x="65" y="300"/>
                  </a:lnTo>
                  <a:lnTo>
                    <a:pt x="65" y="275"/>
                  </a:lnTo>
                  <a:lnTo>
                    <a:pt x="65" y="252"/>
                  </a:lnTo>
                  <a:lnTo>
                    <a:pt x="65" y="230"/>
                  </a:lnTo>
                  <a:lnTo>
                    <a:pt x="65" y="209"/>
                  </a:lnTo>
                  <a:lnTo>
                    <a:pt x="65" y="191"/>
                  </a:lnTo>
                  <a:lnTo>
                    <a:pt x="65" y="172"/>
                  </a:lnTo>
                  <a:lnTo>
                    <a:pt x="65" y="156"/>
                  </a:lnTo>
                  <a:lnTo>
                    <a:pt x="65" y="141"/>
                  </a:lnTo>
                  <a:lnTo>
                    <a:pt x="65" y="128"/>
                  </a:lnTo>
                  <a:lnTo>
                    <a:pt x="65" y="115"/>
                  </a:lnTo>
                  <a:lnTo>
                    <a:pt x="65" y="93"/>
                  </a:lnTo>
                  <a:lnTo>
                    <a:pt x="65" y="75"/>
                  </a:lnTo>
                  <a:lnTo>
                    <a:pt x="65" y="60"/>
                  </a:lnTo>
                  <a:lnTo>
                    <a:pt x="65" y="49"/>
                  </a:lnTo>
                  <a:lnTo>
                    <a:pt x="65" y="40"/>
                  </a:lnTo>
                  <a:lnTo>
                    <a:pt x="65" y="34"/>
                  </a:lnTo>
                  <a:lnTo>
                    <a:pt x="65" y="30"/>
                  </a:lnTo>
                  <a:lnTo>
                    <a:pt x="65" y="27"/>
                  </a:lnTo>
                  <a:lnTo>
                    <a:pt x="65" y="26"/>
                  </a:lnTo>
                  <a:lnTo>
                    <a:pt x="64" y="19"/>
                  </a:lnTo>
                  <a:lnTo>
                    <a:pt x="64" y="14"/>
                  </a:lnTo>
                  <a:lnTo>
                    <a:pt x="60" y="6"/>
                  </a:lnTo>
                  <a:lnTo>
                    <a:pt x="53" y="2"/>
                  </a:lnTo>
                  <a:lnTo>
                    <a:pt x="42" y="0"/>
                  </a:lnTo>
                  <a:lnTo>
                    <a:pt x="36" y="0"/>
                  </a:lnTo>
                  <a:lnTo>
                    <a:pt x="31" y="0"/>
                  </a:lnTo>
                  <a:lnTo>
                    <a:pt x="27" y="0"/>
                  </a:lnTo>
                  <a:lnTo>
                    <a:pt x="25" y="0"/>
                  </a:lnTo>
                  <a:lnTo>
                    <a:pt x="23" y="0"/>
                  </a:lnTo>
                  <a:lnTo>
                    <a:pt x="13" y="2"/>
                  </a:lnTo>
                  <a:lnTo>
                    <a:pt x="6" y="6"/>
                  </a:lnTo>
                  <a:lnTo>
                    <a:pt x="2" y="14"/>
                  </a:lnTo>
                  <a:lnTo>
                    <a:pt x="1" y="19"/>
                  </a:lnTo>
                  <a:lnTo>
                    <a:pt x="0" y="26"/>
                  </a:lnTo>
                  <a:lnTo>
                    <a:pt x="0" y="50"/>
                  </a:lnTo>
                  <a:lnTo>
                    <a:pt x="0" y="75"/>
                  </a:lnTo>
                  <a:lnTo>
                    <a:pt x="0" y="96"/>
                  </a:lnTo>
                  <a:lnTo>
                    <a:pt x="0" y="116"/>
                  </a:lnTo>
                  <a:lnTo>
                    <a:pt x="0" y="136"/>
                  </a:lnTo>
                  <a:lnTo>
                    <a:pt x="0" y="153"/>
                  </a:lnTo>
                  <a:lnTo>
                    <a:pt x="0" y="169"/>
                  </a:lnTo>
                  <a:lnTo>
                    <a:pt x="0" y="184"/>
                  </a:lnTo>
                  <a:lnTo>
                    <a:pt x="0" y="198"/>
                  </a:lnTo>
                  <a:lnTo>
                    <a:pt x="0" y="210"/>
                  </a:lnTo>
                  <a:lnTo>
                    <a:pt x="0" y="233"/>
                  </a:lnTo>
                  <a:lnTo>
                    <a:pt x="0" y="252"/>
                  </a:lnTo>
                  <a:lnTo>
                    <a:pt x="0" y="266"/>
                  </a:lnTo>
                  <a:lnTo>
                    <a:pt x="0" y="277"/>
                  </a:lnTo>
                  <a:lnTo>
                    <a:pt x="0" y="285"/>
                  </a:lnTo>
                  <a:lnTo>
                    <a:pt x="0" y="292"/>
                  </a:lnTo>
                  <a:lnTo>
                    <a:pt x="0" y="296"/>
                  </a:lnTo>
                  <a:lnTo>
                    <a:pt x="0" y="298"/>
                  </a:lnTo>
                  <a:lnTo>
                    <a:pt x="0" y="299"/>
                  </a:lnTo>
                  <a:lnTo>
                    <a:pt x="0" y="300"/>
                  </a:lnTo>
                  <a:lnTo>
                    <a:pt x="2" y="310"/>
                  </a:lnTo>
                  <a:lnTo>
                    <a:pt x="6" y="317"/>
                  </a:lnTo>
                  <a:lnTo>
                    <a:pt x="13" y="322"/>
                  </a:lnTo>
                  <a:lnTo>
                    <a:pt x="23" y="323"/>
                  </a:lnTo>
                  <a:lnTo>
                    <a:pt x="42" y="32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2267"/>
            </a:p>
          </p:txBody>
        </p:sp>
        <p:sp>
          <p:nvSpPr>
            <p:cNvPr id="9" name="Freeform 29">
              <a:extLst>
                <a:ext uri="{FF2B5EF4-FFF2-40B4-BE49-F238E27FC236}">
                  <a16:creationId xmlns:a16="http://schemas.microsoft.com/office/drawing/2014/main" id="{A6FB5F50-5E66-4307-9CEE-EE3EC96BA62C}"/>
                </a:ext>
              </a:extLst>
            </p:cNvPr>
            <p:cNvSpPr>
              <a:spLocks/>
            </p:cNvSpPr>
            <p:nvPr userDrawn="1"/>
          </p:nvSpPr>
          <p:spPr bwMode="auto">
            <a:xfrm>
              <a:off x="5000" y="3383"/>
              <a:ext cx="187" cy="314"/>
            </a:xfrm>
            <a:custGeom>
              <a:avLst/>
              <a:gdLst>
                <a:gd name="T0" fmla="*/ 46 w 192"/>
                <a:gd name="T1" fmla="*/ 264 h 323"/>
                <a:gd name="T2" fmla="*/ 53 w 192"/>
                <a:gd name="T3" fmla="*/ 255 h 323"/>
                <a:gd name="T4" fmla="*/ 53 w 192"/>
                <a:gd name="T5" fmla="*/ 231 h 323"/>
                <a:gd name="T6" fmla="*/ 53 w 192"/>
                <a:gd name="T7" fmla="*/ 191 h 323"/>
                <a:gd name="T8" fmla="*/ 53 w 192"/>
                <a:gd name="T9" fmla="*/ 148 h 323"/>
                <a:gd name="T10" fmla="*/ 53 w 192"/>
                <a:gd name="T11" fmla="*/ 118 h 323"/>
                <a:gd name="T12" fmla="*/ 53 w 192"/>
                <a:gd name="T13" fmla="*/ 99 h 323"/>
                <a:gd name="T14" fmla="*/ 53 w 192"/>
                <a:gd name="T15" fmla="*/ 85 h 323"/>
                <a:gd name="T16" fmla="*/ 53 w 192"/>
                <a:gd name="T17" fmla="*/ 79 h 323"/>
                <a:gd name="T18" fmla="*/ 53 w 192"/>
                <a:gd name="T19" fmla="*/ 78 h 323"/>
                <a:gd name="T20" fmla="*/ 54 w 192"/>
                <a:gd name="T21" fmla="*/ 73 h 323"/>
                <a:gd name="T22" fmla="*/ 60 w 192"/>
                <a:gd name="T23" fmla="*/ 59 h 323"/>
                <a:gd name="T24" fmla="*/ 79 w 192"/>
                <a:gd name="T25" fmla="*/ 52 h 323"/>
                <a:gd name="T26" fmla="*/ 96 w 192"/>
                <a:gd name="T27" fmla="*/ 52 h 323"/>
                <a:gd name="T28" fmla="*/ 115 w 192"/>
                <a:gd name="T29" fmla="*/ 52 h 323"/>
                <a:gd name="T30" fmla="*/ 125 w 192"/>
                <a:gd name="T31" fmla="*/ 52 h 323"/>
                <a:gd name="T32" fmla="*/ 137 w 192"/>
                <a:gd name="T33" fmla="*/ 52 h 323"/>
                <a:gd name="T34" fmla="*/ 141 w 192"/>
                <a:gd name="T35" fmla="*/ 52 h 323"/>
                <a:gd name="T36" fmla="*/ 150 w 192"/>
                <a:gd name="T37" fmla="*/ 51 h 323"/>
                <a:gd name="T38" fmla="*/ 159 w 192"/>
                <a:gd name="T39" fmla="*/ 46 h 323"/>
                <a:gd name="T40" fmla="*/ 160 w 192"/>
                <a:gd name="T41" fmla="*/ 33 h 323"/>
                <a:gd name="T42" fmla="*/ 160 w 192"/>
                <a:gd name="T43" fmla="*/ 25 h 323"/>
                <a:gd name="T44" fmla="*/ 160 w 192"/>
                <a:gd name="T45" fmla="*/ 19 h 323"/>
                <a:gd name="T46" fmla="*/ 159 w 192"/>
                <a:gd name="T47" fmla="*/ 15 h 323"/>
                <a:gd name="T48" fmla="*/ 150 w 192"/>
                <a:gd name="T49" fmla="*/ 2 h 323"/>
                <a:gd name="T50" fmla="*/ 126 w 192"/>
                <a:gd name="T51" fmla="*/ 0 h 323"/>
                <a:gd name="T52" fmla="*/ 102 w 192"/>
                <a:gd name="T53" fmla="*/ 0 h 323"/>
                <a:gd name="T54" fmla="*/ 86 w 192"/>
                <a:gd name="T55" fmla="*/ 0 h 323"/>
                <a:gd name="T56" fmla="*/ 73 w 192"/>
                <a:gd name="T57" fmla="*/ 0 h 323"/>
                <a:gd name="T58" fmla="*/ 64 w 192"/>
                <a:gd name="T59" fmla="*/ 0 h 323"/>
                <a:gd name="T60" fmla="*/ 57 w 192"/>
                <a:gd name="T61" fmla="*/ 0 h 323"/>
                <a:gd name="T62" fmla="*/ 56 w 192"/>
                <a:gd name="T63" fmla="*/ 0 h 323"/>
                <a:gd name="T64" fmla="*/ 36 w 192"/>
                <a:gd name="T65" fmla="*/ 6 h 323"/>
                <a:gd name="T66" fmla="*/ 19 w 192"/>
                <a:gd name="T67" fmla="*/ 17 h 323"/>
                <a:gd name="T68" fmla="*/ 5 w 192"/>
                <a:gd name="T69" fmla="*/ 41 h 323"/>
                <a:gd name="T70" fmla="*/ 0 w 192"/>
                <a:gd name="T71" fmla="*/ 69 h 323"/>
                <a:gd name="T72" fmla="*/ 0 w 192"/>
                <a:gd name="T73" fmla="*/ 100 h 323"/>
                <a:gd name="T74" fmla="*/ 0 w 192"/>
                <a:gd name="T75" fmla="*/ 126 h 323"/>
                <a:gd name="T76" fmla="*/ 0 w 192"/>
                <a:gd name="T77" fmla="*/ 171 h 323"/>
                <a:gd name="T78" fmla="*/ 0 w 192"/>
                <a:gd name="T79" fmla="*/ 203 h 323"/>
                <a:gd name="T80" fmla="*/ 0 w 192"/>
                <a:gd name="T81" fmla="*/ 224 h 323"/>
                <a:gd name="T82" fmla="*/ 0 w 192"/>
                <a:gd name="T83" fmla="*/ 237 h 323"/>
                <a:gd name="T84" fmla="*/ 0 w 192"/>
                <a:gd name="T85" fmla="*/ 244 h 323"/>
                <a:gd name="T86" fmla="*/ 0 w 192"/>
                <a:gd name="T87" fmla="*/ 247 h 323"/>
                <a:gd name="T88" fmla="*/ 1 w 192"/>
                <a:gd name="T89" fmla="*/ 255 h 323"/>
                <a:gd name="T90" fmla="*/ 11 w 192"/>
                <a:gd name="T91" fmla="*/ 264 h 323"/>
                <a:gd name="T92" fmla="*/ 34 w 192"/>
                <a:gd name="T93" fmla="*/ 265 h 3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323">
                  <a:moveTo>
                    <a:pt x="41" y="323"/>
                  </a:moveTo>
                  <a:lnTo>
                    <a:pt x="53" y="322"/>
                  </a:lnTo>
                  <a:lnTo>
                    <a:pt x="60" y="317"/>
                  </a:lnTo>
                  <a:lnTo>
                    <a:pt x="63" y="310"/>
                  </a:lnTo>
                  <a:lnTo>
                    <a:pt x="64" y="300"/>
                  </a:lnTo>
                  <a:lnTo>
                    <a:pt x="64" y="282"/>
                  </a:lnTo>
                  <a:lnTo>
                    <a:pt x="64" y="263"/>
                  </a:lnTo>
                  <a:lnTo>
                    <a:pt x="64" y="232"/>
                  </a:lnTo>
                  <a:lnTo>
                    <a:pt x="64" y="205"/>
                  </a:lnTo>
                  <a:lnTo>
                    <a:pt x="64" y="180"/>
                  </a:lnTo>
                  <a:lnTo>
                    <a:pt x="64" y="161"/>
                  </a:lnTo>
                  <a:lnTo>
                    <a:pt x="64" y="144"/>
                  </a:lnTo>
                  <a:lnTo>
                    <a:pt x="64" y="131"/>
                  </a:lnTo>
                  <a:lnTo>
                    <a:pt x="64" y="120"/>
                  </a:lnTo>
                  <a:lnTo>
                    <a:pt x="64" y="111"/>
                  </a:lnTo>
                  <a:lnTo>
                    <a:pt x="64" y="105"/>
                  </a:lnTo>
                  <a:lnTo>
                    <a:pt x="64" y="100"/>
                  </a:lnTo>
                  <a:lnTo>
                    <a:pt x="64" y="96"/>
                  </a:lnTo>
                  <a:lnTo>
                    <a:pt x="64" y="95"/>
                  </a:lnTo>
                  <a:lnTo>
                    <a:pt x="64" y="94"/>
                  </a:lnTo>
                  <a:lnTo>
                    <a:pt x="66" y="87"/>
                  </a:lnTo>
                  <a:lnTo>
                    <a:pt x="67" y="83"/>
                  </a:lnTo>
                  <a:lnTo>
                    <a:pt x="74" y="73"/>
                  </a:lnTo>
                  <a:lnTo>
                    <a:pt x="83" y="68"/>
                  </a:lnTo>
                  <a:lnTo>
                    <a:pt x="93" y="65"/>
                  </a:lnTo>
                  <a:lnTo>
                    <a:pt x="106" y="65"/>
                  </a:lnTo>
                  <a:lnTo>
                    <a:pt x="117" y="65"/>
                  </a:lnTo>
                  <a:lnTo>
                    <a:pt x="128" y="65"/>
                  </a:lnTo>
                  <a:lnTo>
                    <a:pt x="137" y="65"/>
                  </a:lnTo>
                  <a:lnTo>
                    <a:pt x="144" y="65"/>
                  </a:lnTo>
                  <a:lnTo>
                    <a:pt x="151" y="65"/>
                  </a:lnTo>
                  <a:lnTo>
                    <a:pt x="160" y="65"/>
                  </a:lnTo>
                  <a:lnTo>
                    <a:pt x="165" y="65"/>
                  </a:lnTo>
                  <a:lnTo>
                    <a:pt x="168" y="65"/>
                  </a:lnTo>
                  <a:lnTo>
                    <a:pt x="169" y="65"/>
                  </a:lnTo>
                  <a:lnTo>
                    <a:pt x="180" y="64"/>
                  </a:lnTo>
                  <a:lnTo>
                    <a:pt x="186" y="60"/>
                  </a:lnTo>
                  <a:lnTo>
                    <a:pt x="191" y="53"/>
                  </a:lnTo>
                  <a:lnTo>
                    <a:pt x="191" y="47"/>
                  </a:lnTo>
                  <a:lnTo>
                    <a:pt x="192" y="40"/>
                  </a:lnTo>
                  <a:lnTo>
                    <a:pt x="192" y="36"/>
                  </a:lnTo>
                  <a:lnTo>
                    <a:pt x="192" y="32"/>
                  </a:lnTo>
                  <a:lnTo>
                    <a:pt x="192" y="27"/>
                  </a:lnTo>
                  <a:lnTo>
                    <a:pt x="192" y="26"/>
                  </a:lnTo>
                  <a:lnTo>
                    <a:pt x="191" y="15"/>
                  </a:lnTo>
                  <a:lnTo>
                    <a:pt x="186" y="7"/>
                  </a:lnTo>
                  <a:lnTo>
                    <a:pt x="180" y="2"/>
                  </a:lnTo>
                  <a:lnTo>
                    <a:pt x="169" y="0"/>
                  </a:lnTo>
                  <a:lnTo>
                    <a:pt x="152" y="0"/>
                  </a:lnTo>
                  <a:lnTo>
                    <a:pt x="137" y="0"/>
                  </a:lnTo>
                  <a:lnTo>
                    <a:pt x="123" y="0"/>
                  </a:lnTo>
                  <a:lnTo>
                    <a:pt x="112" y="0"/>
                  </a:lnTo>
                  <a:lnTo>
                    <a:pt x="102" y="0"/>
                  </a:lnTo>
                  <a:lnTo>
                    <a:pt x="94" y="0"/>
                  </a:lnTo>
                  <a:lnTo>
                    <a:pt x="87" y="0"/>
                  </a:lnTo>
                  <a:lnTo>
                    <a:pt x="83" y="0"/>
                  </a:lnTo>
                  <a:lnTo>
                    <a:pt x="78" y="0"/>
                  </a:lnTo>
                  <a:lnTo>
                    <a:pt x="76" y="0"/>
                  </a:lnTo>
                  <a:lnTo>
                    <a:pt x="71" y="0"/>
                  </a:lnTo>
                  <a:lnTo>
                    <a:pt x="70" y="0"/>
                  </a:lnTo>
                  <a:lnTo>
                    <a:pt x="55" y="2"/>
                  </a:lnTo>
                  <a:lnTo>
                    <a:pt x="43" y="6"/>
                  </a:lnTo>
                  <a:lnTo>
                    <a:pt x="30" y="13"/>
                  </a:lnTo>
                  <a:lnTo>
                    <a:pt x="19" y="23"/>
                  </a:lnTo>
                  <a:lnTo>
                    <a:pt x="11" y="34"/>
                  </a:lnTo>
                  <a:lnTo>
                    <a:pt x="5" y="48"/>
                  </a:lnTo>
                  <a:lnTo>
                    <a:pt x="1" y="64"/>
                  </a:lnTo>
                  <a:lnTo>
                    <a:pt x="0" y="83"/>
                  </a:lnTo>
                  <a:lnTo>
                    <a:pt x="0" y="102"/>
                  </a:lnTo>
                  <a:lnTo>
                    <a:pt x="0" y="121"/>
                  </a:lnTo>
                  <a:lnTo>
                    <a:pt x="0" y="138"/>
                  </a:lnTo>
                  <a:lnTo>
                    <a:pt x="0" y="154"/>
                  </a:lnTo>
                  <a:lnTo>
                    <a:pt x="0" y="183"/>
                  </a:lnTo>
                  <a:lnTo>
                    <a:pt x="0" y="208"/>
                  </a:lnTo>
                  <a:lnTo>
                    <a:pt x="0" y="229"/>
                  </a:lnTo>
                  <a:lnTo>
                    <a:pt x="0" y="247"/>
                  </a:lnTo>
                  <a:lnTo>
                    <a:pt x="0" y="261"/>
                  </a:lnTo>
                  <a:lnTo>
                    <a:pt x="0" y="273"/>
                  </a:lnTo>
                  <a:lnTo>
                    <a:pt x="0" y="282"/>
                  </a:lnTo>
                  <a:lnTo>
                    <a:pt x="0" y="289"/>
                  </a:lnTo>
                  <a:lnTo>
                    <a:pt x="0" y="293"/>
                  </a:lnTo>
                  <a:lnTo>
                    <a:pt x="0" y="297"/>
                  </a:lnTo>
                  <a:lnTo>
                    <a:pt x="0" y="299"/>
                  </a:lnTo>
                  <a:lnTo>
                    <a:pt x="0" y="300"/>
                  </a:lnTo>
                  <a:lnTo>
                    <a:pt x="1" y="310"/>
                  </a:lnTo>
                  <a:lnTo>
                    <a:pt x="5" y="317"/>
                  </a:lnTo>
                  <a:lnTo>
                    <a:pt x="11" y="322"/>
                  </a:lnTo>
                  <a:lnTo>
                    <a:pt x="22" y="323"/>
                  </a:lnTo>
                  <a:lnTo>
                    <a:pt x="41" y="32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2267"/>
            </a:p>
          </p:txBody>
        </p:sp>
        <p:sp>
          <p:nvSpPr>
            <p:cNvPr id="10" name="Freeform 30">
              <a:extLst>
                <a:ext uri="{FF2B5EF4-FFF2-40B4-BE49-F238E27FC236}">
                  <a16:creationId xmlns:a16="http://schemas.microsoft.com/office/drawing/2014/main" id="{6F027797-02E9-41A6-BA9B-CBC62FB5701E}"/>
                </a:ext>
              </a:extLst>
            </p:cNvPr>
            <p:cNvSpPr>
              <a:spLocks/>
            </p:cNvSpPr>
            <p:nvPr userDrawn="1"/>
          </p:nvSpPr>
          <p:spPr bwMode="auto">
            <a:xfrm>
              <a:off x="5087" y="3518"/>
              <a:ext cx="82" cy="58"/>
            </a:xfrm>
            <a:custGeom>
              <a:avLst/>
              <a:gdLst>
                <a:gd name="T0" fmla="*/ 51 w 84"/>
                <a:gd name="T1" fmla="*/ 0 h 60"/>
                <a:gd name="T2" fmla="*/ 56 w 84"/>
                <a:gd name="T3" fmla="*/ 0 h 60"/>
                <a:gd name="T4" fmla="*/ 59 w 84"/>
                <a:gd name="T5" fmla="*/ 1 h 60"/>
                <a:gd name="T6" fmla="*/ 64 w 84"/>
                <a:gd name="T7" fmla="*/ 5 h 60"/>
                <a:gd name="T8" fmla="*/ 69 w 84"/>
                <a:gd name="T9" fmla="*/ 12 h 60"/>
                <a:gd name="T10" fmla="*/ 70 w 84"/>
                <a:gd name="T11" fmla="*/ 15 h 60"/>
                <a:gd name="T12" fmla="*/ 70 w 84"/>
                <a:gd name="T13" fmla="*/ 20 h 60"/>
                <a:gd name="T14" fmla="*/ 70 w 84"/>
                <a:gd name="T15" fmla="*/ 24 h 60"/>
                <a:gd name="T16" fmla="*/ 70 w 84"/>
                <a:gd name="T17" fmla="*/ 28 h 60"/>
                <a:gd name="T18" fmla="*/ 70 w 84"/>
                <a:gd name="T19" fmla="*/ 30 h 60"/>
                <a:gd name="T20" fmla="*/ 70 w 84"/>
                <a:gd name="T21" fmla="*/ 30 h 60"/>
                <a:gd name="T22" fmla="*/ 69 w 84"/>
                <a:gd name="T23" fmla="*/ 39 h 60"/>
                <a:gd name="T24" fmla="*/ 64 w 84"/>
                <a:gd name="T25" fmla="*/ 42 h 60"/>
                <a:gd name="T26" fmla="*/ 59 w 84"/>
                <a:gd name="T27" fmla="*/ 45 h 60"/>
                <a:gd name="T28" fmla="*/ 56 w 84"/>
                <a:gd name="T29" fmla="*/ 45 h 60"/>
                <a:gd name="T30" fmla="*/ 51 w 84"/>
                <a:gd name="T31" fmla="*/ 46 h 60"/>
                <a:gd name="T32" fmla="*/ 40 w 84"/>
                <a:gd name="T33" fmla="*/ 46 h 60"/>
                <a:gd name="T34" fmla="*/ 32 w 84"/>
                <a:gd name="T35" fmla="*/ 46 h 60"/>
                <a:gd name="T36" fmla="*/ 26 w 84"/>
                <a:gd name="T37" fmla="*/ 46 h 60"/>
                <a:gd name="T38" fmla="*/ 21 w 84"/>
                <a:gd name="T39" fmla="*/ 46 h 60"/>
                <a:gd name="T40" fmla="*/ 21 w 84"/>
                <a:gd name="T41" fmla="*/ 46 h 60"/>
                <a:gd name="T42" fmla="*/ 21 w 84"/>
                <a:gd name="T43" fmla="*/ 46 h 60"/>
                <a:gd name="T44" fmla="*/ 21 w 84"/>
                <a:gd name="T45" fmla="*/ 46 h 60"/>
                <a:gd name="T46" fmla="*/ 18 w 84"/>
                <a:gd name="T47" fmla="*/ 45 h 60"/>
                <a:gd name="T48" fmla="*/ 12 w 84"/>
                <a:gd name="T49" fmla="*/ 45 h 60"/>
                <a:gd name="T50" fmla="*/ 4 w 84"/>
                <a:gd name="T51" fmla="*/ 42 h 60"/>
                <a:gd name="T52" fmla="*/ 1 w 84"/>
                <a:gd name="T53" fmla="*/ 39 h 60"/>
                <a:gd name="T54" fmla="*/ 0 w 84"/>
                <a:gd name="T55" fmla="*/ 30 h 60"/>
                <a:gd name="T56" fmla="*/ 0 w 84"/>
                <a:gd name="T57" fmla="*/ 25 h 60"/>
                <a:gd name="T58" fmla="*/ 0 w 84"/>
                <a:gd name="T59" fmla="*/ 22 h 60"/>
                <a:gd name="T60" fmla="*/ 0 w 84"/>
                <a:gd name="T61" fmla="*/ 17 h 60"/>
                <a:gd name="T62" fmla="*/ 0 w 84"/>
                <a:gd name="T63" fmla="*/ 16 h 60"/>
                <a:gd name="T64" fmla="*/ 0 w 84"/>
                <a:gd name="T65" fmla="*/ 15 h 60"/>
                <a:gd name="T66" fmla="*/ 1 w 84"/>
                <a:gd name="T67" fmla="*/ 12 h 60"/>
                <a:gd name="T68" fmla="*/ 4 w 84"/>
                <a:gd name="T69" fmla="*/ 5 h 60"/>
                <a:gd name="T70" fmla="*/ 12 w 84"/>
                <a:gd name="T71" fmla="*/ 1 h 60"/>
                <a:gd name="T72" fmla="*/ 18 w 84"/>
                <a:gd name="T73" fmla="*/ 0 h 60"/>
                <a:gd name="T74" fmla="*/ 21 w 84"/>
                <a:gd name="T75" fmla="*/ 0 h 60"/>
                <a:gd name="T76" fmla="*/ 51 w 84"/>
                <a:gd name="T77" fmla="*/ 0 h 60"/>
                <a:gd name="T78" fmla="*/ 51 w 84"/>
                <a:gd name="T79" fmla="*/ 0 h 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84" h="60">
                  <a:moveTo>
                    <a:pt x="58" y="0"/>
                  </a:moveTo>
                  <a:lnTo>
                    <a:pt x="64" y="0"/>
                  </a:lnTo>
                  <a:lnTo>
                    <a:pt x="70" y="1"/>
                  </a:lnTo>
                  <a:lnTo>
                    <a:pt x="78" y="5"/>
                  </a:lnTo>
                  <a:lnTo>
                    <a:pt x="83" y="12"/>
                  </a:lnTo>
                  <a:lnTo>
                    <a:pt x="84" y="22"/>
                  </a:lnTo>
                  <a:lnTo>
                    <a:pt x="84" y="27"/>
                  </a:lnTo>
                  <a:lnTo>
                    <a:pt x="84" y="31"/>
                  </a:lnTo>
                  <a:lnTo>
                    <a:pt x="84" y="35"/>
                  </a:lnTo>
                  <a:lnTo>
                    <a:pt x="84" y="37"/>
                  </a:lnTo>
                  <a:lnTo>
                    <a:pt x="83" y="47"/>
                  </a:lnTo>
                  <a:lnTo>
                    <a:pt x="78" y="54"/>
                  </a:lnTo>
                  <a:lnTo>
                    <a:pt x="70" y="59"/>
                  </a:lnTo>
                  <a:lnTo>
                    <a:pt x="64" y="59"/>
                  </a:lnTo>
                  <a:lnTo>
                    <a:pt x="58" y="60"/>
                  </a:lnTo>
                  <a:lnTo>
                    <a:pt x="47" y="60"/>
                  </a:lnTo>
                  <a:lnTo>
                    <a:pt x="39" y="60"/>
                  </a:lnTo>
                  <a:lnTo>
                    <a:pt x="33" y="60"/>
                  </a:lnTo>
                  <a:lnTo>
                    <a:pt x="28" y="60"/>
                  </a:lnTo>
                  <a:lnTo>
                    <a:pt x="26" y="60"/>
                  </a:lnTo>
                  <a:lnTo>
                    <a:pt x="25" y="60"/>
                  </a:lnTo>
                  <a:lnTo>
                    <a:pt x="24" y="60"/>
                  </a:lnTo>
                  <a:lnTo>
                    <a:pt x="18" y="59"/>
                  </a:lnTo>
                  <a:lnTo>
                    <a:pt x="12" y="59"/>
                  </a:lnTo>
                  <a:lnTo>
                    <a:pt x="4" y="54"/>
                  </a:lnTo>
                  <a:lnTo>
                    <a:pt x="1" y="47"/>
                  </a:lnTo>
                  <a:lnTo>
                    <a:pt x="0" y="37"/>
                  </a:lnTo>
                  <a:lnTo>
                    <a:pt x="0" y="32"/>
                  </a:lnTo>
                  <a:lnTo>
                    <a:pt x="0" y="29"/>
                  </a:lnTo>
                  <a:lnTo>
                    <a:pt x="0" y="24"/>
                  </a:lnTo>
                  <a:lnTo>
                    <a:pt x="0" y="23"/>
                  </a:lnTo>
                  <a:lnTo>
                    <a:pt x="0" y="22"/>
                  </a:lnTo>
                  <a:lnTo>
                    <a:pt x="1" y="12"/>
                  </a:lnTo>
                  <a:lnTo>
                    <a:pt x="4" y="5"/>
                  </a:lnTo>
                  <a:lnTo>
                    <a:pt x="12" y="1"/>
                  </a:lnTo>
                  <a:lnTo>
                    <a:pt x="18" y="0"/>
                  </a:lnTo>
                  <a:lnTo>
                    <a:pt x="24" y="0"/>
                  </a:lnTo>
                  <a:lnTo>
                    <a:pt x="58"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2267"/>
            </a:p>
          </p:txBody>
        </p:sp>
        <p:sp>
          <p:nvSpPr>
            <p:cNvPr id="11" name="Freeform 31">
              <a:extLst>
                <a:ext uri="{FF2B5EF4-FFF2-40B4-BE49-F238E27FC236}">
                  <a16:creationId xmlns:a16="http://schemas.microsoft.com/office/drawing/2014/main" id="{DE5A8538-56FA-4864-8C23-4C4FF24AAC30}"/>
                </a:ext>
              </a:extLst>
            </p:cNvPr>
            <p:cNvSpPr>
              <a:spLocks/>
            </p:cNvSpPr>
            <p:nvPr userDrawn="1"/>
          </p:nvSpPr>
          <p:spPr bwMode="auto">
            <a:xfrm>
              <a:off x="5362" y="3383"/>
              <a:ext cx="241" cy="314"/>
            </a:xfrm>
            <a:custGeom>
              <a:avLst/>
              <a:gdLst>
                <a:gd name="T0" fmla="*/ 117 w 248"/>
                <a:gd name="T1" fmla="*/ 264 h 323"/>
                <a:gd name="T2" fmla="*/ 127 w 248"/>
                <a:gd name="T3" fmla="*/ 256 h 323"/>
                <a:gd name="T4" fmla="*/ 137 w 248"/>
                <a:gd name="T5" fmla="*/ 227 h 323"/>
                <a:gd name="T6" fmla="*/ 149 w 248"/>
                <a:gd name="T7" fmla="*/ 191 h 323"/>
                <a:gd name="T8" fmla="*/ 158 w 248"/>
                <a:gd name="T9" fmla="*/ 158 h 323"/>
                <a:gd name="T10" fmla="*/ 167 w 248"/>
                <a:gd name="T11" fmla="*/ 132 h 323"/>
                <a:gd name="T12" fmla="*/ 174 w 248"/>
                <a:gd name="T13" fmla="*/ 108 h 323"/>
                <a:gd name="T14" fmla="*/ 183 w 248"/>
                <a:gd name="T15" fmla="*/ 79 h 323"/>
                <a:gd name="T16" fmla="*/ 191 w 248"/>
                <a:gd name="T17" fmla="*/ 51 h 323"/>
                <a:gd name="T18" fmla="*/ 195 w 248"/>
                <a:gd name="T19" fmla="*/ 37 h 323"/>
                <a:gd name="T20" fmla="*/ 199 w 248"/>
                <a:gd name="T21" fmla="*/ 26 h 323"/>
                <a:gd name="T22" fmla="*/ 200 w 248"/>
                <a:gd name="T23" fmla="*/ 23 h 323"/>
                <a:gd name="T24" fmla="*/ 201 w 248"/>
                <a:gd name="T25" fmla="*/ 17 h 323"/>
                <a:gd name="T26" fmla="*/ 201 w 248"/>
                <a:gd name="T27" fmla="*/ 11 h 323"/>
                <a:gd name="T28" fmla="*/ 194 w 248"/>
                <a:gd name="T29" fmla="*/ 2 h 323"/>
                <a:gd name="T30" fmla="*/ 182 w 248"/>
                <a:gd name="T31" fmla="*/ 0 h 323"/>
                <a:gd name="T32" fmla="*/ 173 w 248"/>
                <a:gd name="T33" fmla="*/ 0 h 323"/>
                <a:gd name="T34" fmla="*/ 169 w 248"/>
                <a:gd name="T35" fmla="*/ 0 h 323"/>
                <a:gd name="T36" fmla="*/ 168 w 248"/>
                <a:gd name="T37" fmla="*/ 0 h 323"/>
                <a:gd name="T38" fmla="*/ 155 w 248"/>
                <a:gd name="T39" fmla="*/ 4 h 323"/>
                <a:gd name="T40" fmla="*/ 149 w 248"/>
                <a:gd name="T41" fmla="*/ 17 h 323"/>
                <a:gd name="T42" fmla="*/ 147 w 248"/>
                <a:gd name="T43" fmla="*/ 18 h 323"/>
                <a:gd name="T44" fmla="*/ 143 w 248"/>
                <a:gd name="T45" fmla="*/ 39 h 323"/>
                <a:gd name="T46" fmla="*/ 135 w 248"/>
                <a:gd name="T47" fmla="*/ 62 h 323"/>
                <a:gd name="T48" fmla="*/ 127 w 248"/>
                <a:gd name="T49" fmla="*/ 89 h 323"/>
                <a:gd name="T50" fmla="*/ 114 w 248"/>
                <a:gd name="T51" fmla="*/ 134 h 323"/>
                <a:gd name="T52" fmla="*/ 108 w 248"/>
                <a:gd name="T53" fmla="*/ 159 h 323"/>
                <a:gd name="T54" fmla="*/ 103 w 248"/>
                <a:gd name="T55" fmla="*/ 178 h 323"/>
                <a:gd name="T56" fmla="*/ 101 w 248"/>
                <a:gd name="T57" fmla="*/ 178 h 323"/>
                <a:gd name="T58" fmla="*/ 94 w 248"/>
                <a:gd name="T59" fmla="*/ 159 h 323"/>
                <a:gd name="T60" fmla="*/ 86 w 248"/>
                <a:gd name="T61" fmla="*/ 134 h 323"/>
                <a:gd name="T62" fmla="*/ 76 w 248"/>
                <a:gd name="T63" fmla="*/ 89 h 323"/>
                <a:gd name="T64" fmla="*/ 68 w 248"/>
                <a:gd name="T65" fmla="*/ 62 h 323"/>
                <a:gd name="T66" fmla="*/ 58 w 248"/>
                <a:gd name="T67" fmla="*/ 39 h 323"/>
                <a:gd name="T68" fmla="*/ 53 w 248"/>
                <a:gd name="T69" fmla="*/ 18 h 323"/>
                <a:gd name="T70" fmla="*/ 51 w 248"/>
                <a:gd name="T71" fmla="*/ 17 h 323"/>
                <a:gd name="T72" fmla="*/ 47 w 248"/>
                <a:gd name="T73" fmla="*/ 4 h 323"/>
                <a:gd name="T74" fmla="*/ 34 w 248"/>
                <a:gd name="T75" fmla="*/ 0 h 323"/>
                <a:gd name="T76" fmla="*/ 21 w 248"/>
                <a:gd name="T77" fmla="*/ 0 h 323"/>
                <a:gd name="T78" fmla="*/ 17 w 248"/>
                <a:gd name="T79" fmla="*/ 0 h 323"/>
                <a:gd name="T80" fmla="*/ 17 w 248"/>
                <a:gd name="T81" fmla="*/ 0 h 323"/>
                <a:gd name="T82" fmla="*/ 9 w 248"/>
                <a:gd name="T83" fmla="*/ 2 h 323"/>
                <a:gd name="T84" fmla="*/ 0 w 248"/>
                <a:gd name="T85" fmla="*/ 11 h 323"/>
                <a:gd name="T86" fmla="*/ 0 w 248"/>
                <a:gd name="T87" fmla="*/ 17 h 323"/>
                <a:gd name="T88" fmla="*/ 7 w 248"/>
                <a:gd name="T89" fmla="*/ 46 h 323"/>
                <a:gd name="T90" fmla="*/ 17 w 248"/>
                <a:gd name="T91" fmla="*/ 81 h 323"/>
                <a:gd name="T92" fmla="*/ 27 w 248"/>
                <a:gd name="T93" fmla="*/ 113 h 323"/>
                <a:gd name="T94" fmla="*/ 38 w 248"/>
                <a:gd name="T95" fmla="*/ 141 h 323"/>
                <a:gd name="T96" fmla="*/ 46 w 248"/>
                <a:gd name="T97" fmla="*/ 165 h 323"/>
                <a:gd name="T98" fmla="*/ 52 w 248"/>
                <a:gd name="T99" fmla="*/ 193 h 323"/>
                <a:gd name="T100" fmla="*/ 62 w 248"/>
                <a:gd name="T101" fmla="*/ 221 h 323"/>
                <a:gd name="T102" fmla="*/ 68 w 248"/>
                <a:gd name="T103" fmla="*/ 237 h 323"/>
                <a:gd name="T104" fmla="*/ 71 w 248"/>
                <a:gd name="T105" fmla="*/ 246 h 323"/>
                <a:gd name="T106" fmla="*/ 72 w 248"/>
                <a:gd name="T107" fmla="*/ 248 h 323"/>
                <a:gd name="T108" fmla="*/ 76 w 248"/>
                <a:gd name="T109" fmla="*/ 256 h 323"/>
                <a:gd name="T110" fmla="*/ 84 w 248"/>
                <a:gd name="T111" fmla="*/ 264 h 323"/>
                <a:gd name="T112" fmla="*/ 108 w 248"/>
                <a:gd name="T113" fmla="*/ 265 h 32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8" h="323">
                  <a:moveTo>
                    <a:pt x="131" y="323"/>
                  </a:moveTo>
                  <a:lnTo>
                    <a:pt x="143" y="322"/>
                  </a:lnTo>
                  <a:lnTo>
                    <a:pt x="150" y="319"/>
                  </a:lnTo>
                  <a:lnTo>
                    <a:pt x="155" y="312"/>
                  </a:lnTo>
                  <a:lnTo>
                    <a:pt x="160" y="302"/>
                  </a:lnTo>
                  <a:lnTo>
                    <a:pt x="167" y="278"/>
                  </a:lnTo>
                  <a:lnTo>
                    <a:pt x="175" y="254"/>
                  </a:lnTo>
                  <a:lnTo>
                    <a:pt x="182" y="232"/>
                  </a:lnTo>
                  <a:lnTo>
                    <a:pt x="188" y="213"/>
                  </a:lnTo>
                  <a:lnTo>
                    <a:pt x="193" y="193"/>
                  </a:lnTo>
                  <a:lnTo>
                    <a:pt x="199" y="176"/>
                  </a:lnTo>
                  <a:lnTo>
                    <a:pt x="204" y="160"/>
                  </a:lnTo>
                  <a:lnTo>
                    <a:pt x="208" y="145"/>
                  </a:lnTo>
                  <a:lnTo>
                    <a:pt x="213" y="131"/>
                  </a:lnTo>
                  <a:lnTo>
                    <a:pt x="216" y="118"/>
                  </a:lnTo>
                  <a:lnTo>
                    <a:pt x="223" y="95"/>
                  </a:lnTo>
                  <a:lnTo>
                    <a:pt x="229" y="77"/>
                  </a:lnTo>
                  <a:lnTo>
                    <a:pt x="234" y="63"/>
                  </a:lnTo>
                  <a:lnTo>
                    <a:pt x="237" y="52"/>
                  </a:lnTo>
                  <a:lnTo>
                    <a:pt x="239" y="44"/>
                  </a:lnTo>
                  <a:lnTo>
                    <a:pt x="242" y="37"/>
                  </a:lnTo>
                  <a:lnTo>
                    <a:pt x="243" y="33"/>
                  </a:lnTo>
                  <a:lnTo>
                    <a:pt x="244" y="31"/>
                  </a:lnTo>
                  <a:lnTo>
                    <a:pt x="244" y="30"/>
                  </a:lnTo>
                  <a:lnTo>
                    <a:pt x="244" y="29"/>
                  </a:lnTo>
                  <a:lnTo>
                    <a:pt x="246" y="22"/>
                  </a:lnTo>
                  <a:lnTo>
                    <a:pt x="248" y="17"/>
                  </a:lnTo>
                  <a:lnTo>
                    <a:pt x="246" y="11"/>
                  </a:lnTo>
                  <a:lnTo>
                    <a:pt x="243" y="6"/>
                  </a:lnTo>
                  <a:lnTo>
                    <a:pt x="237" y="2"/>
                  </a:lnTo>
                  <a:lnTo>
                    <a:pt x="230" y="0"/>
                  </a:lnTo>
                  <a:lnTo>
                    <a:pt x="222" y="0"/>
                  </a:lnTo>
                  <a:lnTo>
                    <a:pt x="215" y="0"/>
                  </a:lnTo>
                  <a:lnTo>
                    <a:pt x="211" y="0"/>
                  </a:lnTo>
                  <a:lnTo>
                    <a:pt x="208" y="0"/>
                  </a:lnTo>
                  <a:lnTo>
                    <a:pt x="206" y="0"/>
                  </a:lnTo>
                  <a:lnTo>
                    <a:pt x="205" y="0"/>
                  </a:lnTo>
                  <a:lnTo>
                    <a:pt x="196" y="1"/>
                  </a:lnTo>
                  <a:lnTo>
                    <a:pt x="190" y="4"/>
                  </a:lnTo>
                  <a:lnTo>
                    <a:pt x="186" y="10"/>
                  </a:lnTo>
                  <a:lnTo>
                    <a:pt x="182" y="17"/>
                  </a:lnTo>
                  <a:lnTo>
                    <a:pt x="182" y="19"/>
                  </a:lnTo>
                  <a:lnTo>
                    <a:pt x="180" y="25"/>
                  </a:lnTo>
                  <a:lnTo>
                    <a:pt x="177" y="34"/>
                  </a:lnTo>
                  <a:lnTo>
                    <a:pt x="174" y="46"/>
                  </a:lnTo>
                  <a:lnTo>
                    <a:pt x="169" y="60"/>
                  </a:lnTo>
                  <a:lnTo>
                    <a:pt x="165" y="76"/>
                  </a:lnTo>
                  <a:lnTo>
                    <a:pt x="160" y="92"/>
                  </a:lnTo>
                  <a:lnTo>
                    <a:pt x="155" y="110"/>
                  </a:lnTo>
                  <a:lnTo>
                    <a:pt x="144" y="146"/>
                  </a:lnTo>
                  <a:lnTo>
                    <a:pt x="139" y="163"/>
                  </a:lnTo>
                  <a:lnTo>
                    <a:pt x="135" y="179"/>
                  </a:lnTo>
                  <a:lnTo>
                    <a:pt x="131" y="194"/>
                  </a:lnTo>
                  <a:lnTo>
                    <a:pt x="128" y="207"/>
                  </a:lnTo>
                  <a:lnTo>
                    <a:pt x="124" y="217"/>
                  </a:lnTo>
                  <a:lnTo>
                    <a:pt x="123" y="224"/>
                  </a:lnTo>
                  <a:lnTo>
                    <a:pt x="122" y="217"/>
                  </a:lnTo>
                  <a:lnTo>
                    <a:pt x="119" y="207"/>
                  </a:lnTo>
                  <a:lnTo>
                    <a:pt x="115" y="194"/>
                  </a:lnTo>
                  <a:lnTo>
                    <a:pt x="112" y="179"/>
                  </a:lnTo>
                  <a:lnTo>
                    <a:pt x="107" y="163"/>
                  </a:lnTo>
                  <a:lnTo>
                    <a:pt x="102" y="146"/>
                  </a:lnTo>
                  <a:lnTo>
                    <a:pt x="92" y="110"/>
                  </a:lnTo>
                  <a:lnTo>
                    <a:pt x="86" y="92"/>
                  </a:lnTo>
                  <a:lnTo>
                    <a:pt x="82" y="76"/>
                  </a:lnTo>
                  <a:lnTo>
                    <a:pt x="77" y="60"/>
                  </a:lnTo>
                  <a:lnTo>
                    <a:pt x="72" y="46"/>
                  </a:lnTo>
                  <a:lnTo>
                    <a:pt x="69" y="34"/>
                  </a:lnTo>
                  <a:lnTo>
                    <a:pt x="67" y="25"/>
                  </a:lnTo>
                  <a:lnTo>
                    <a:pt x="64" y="19"/>
                  </a:lnTo>
                  <a:lnTo>
                    <a:pt x="64" y="17"/>
                  </a:lnTo>
                  <a:lnTo>
                    <a:pt x="60" y="10"/>
                  </a:lnTo>
                  <a:lnTo>
                    <a:pt x="56" y="4"/>
                  </a:lnTo>
                  <a:lnTo>
                    <a:pt x="51" y="1"/>
                  </a:lnTo>
                  <a:lnTo>
                    <a:pt x="41" y="0"/>
                  </a:lnTo>
                  <a:lnTo>
                    <a:pt x="33" y="0"/>
                  </a:lnTo>
                  <a:lnTo>
                    <a:pt x="28" y="0"/>
                  </a:lnTo>
                  <a:lnTo>
                    <a:pt x="23" y="0"/>
                  </a:lnTo>
                  <a:lnTo>
                    <a:pt x="19" y="0"/>
                  </a:lnTo>
                  <a:lnTo>
                    <a:pt x="17" y="0"/>
                  </a:lnTo>
                  <a:lnTo>
                    <a:pt x="16" y="0"/>
                  </a:lnTo>
                  <a:lnTo>
                    <a:pt x="9" y="2"/>
                  </a:lnTo>
                  <a:lnTo>
                    <a:pt x="3" y="6"/>
                  </a:lnTo>
                  <a:lnTo>
                    <a:pt x="0" y="11"/>
                  </a:lnTo>
                  <a:lnTo>
                    <a:pt x="0" y="17"/>
                  </a:lnTo>
                  <a:lnTo>
                    <a:pt x="0" y="22"/>
                  </a:lnTo>
                  <a:lnTo>
                    <a:pt x="0" y="29"/>
                  </a:lnTo>
                  <a:lnTo>
                    <a:pt x="7" y="54"/>
                  </a:lnTo>
                  <a:lnTo>
                    <a:pt x="15" y="77"/>
                  </a:lnTo>
                  <a:lnTo>
                    <a:pt x="22" y="99"/>
                  </a:lnTo>
                  <a:lnTo>
                    <a:pt x="29" y="120"/>
                  </a:lnTo>
                  <a:lnTo>
                    <a:pt x="34" y="138"/>
                  </a:lnTo>
                  <a:lnTo>
                    <a:pt x="40" y="156"/>
                  </a:lnTo>
                  <a:lnTo>
                    <a:pt x="45" y="172"/>
                  </a:lnTo>
                  <a:lnTo>
                    <a:pt x="49" y="187"/>
                  </a:lnTo>
                  <a:lnTo>
                    <a:pt x="54" y="201"/>
                  </a:lnTo>
                  <a:lnTo>
                    <a:pt x="59" y="214"/>
                  </a:lnTo>
                  <a:lnTo>
                    <a:pt x="66" y="236"/>
                  </a:lnTo>
                  <a:lnTo>
                    <a:pt x="71" y="254"/>
                  </a:lnTo>
                  <a:lnTo>
                    <a:pt x="76" y="269"/>
                  </a:lnTo>
                  <a:lnTo>
                    <a:pt x="79" y="279"/>
                  </a:lnTo>
                  <a:lnTo>
                    <a:pt x="82" y="289"/>
                  </a:lnTo>
                  <a:lnTo>
                    <a:pt x="84" y="294"/>
                  </a:lnTo>
                  <a:lnTo>
                    <a:pt x="85" y="299"/>
                  </a:lnTo>
                  <a:lnTo>
                    <a:pt x="86" y="301"/>
                  </a:lnTo>
                  <a:lnTo>
                    <a:pt x="86" y="302"/>
                  </a:lnTo>
                  <a:lnTo>
                    <a:pt x="91" y="312"/>
                  </a:lnTo>
                  <a:lnTo>
                    <a:pt x="97" y="319"/>
                  </a:lnTo>
                  <a:lnTo>
                    <a:pt x="104" y="322"/>
                  </a:lnTo>
                  <a:lnTo>
                    <a:pt x="115" y="323"/>
                  </a:lnTo>
                  <a:lnTo>
                    <a:pt x="131" y="32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2267"/>
            </a:p>
          </p:txBody>
        </p:sp>
        <p:sp>
          <p:nvSpPr>
            <p:cNvPr id="12" name="Freeform 32">
              <a:extLst>
                <a:ext uri="{FF2B5EF4-FFF2-40B4-BE49-F238E27FC236}">
                  <a16:creationId xmlns:a16="http://schemas.microsoft.com/office/drawing/2014/main" id="{22A0751F-6A84-4829-B6D5-5F2848BB8A2E}"/>
                </a:ext>
              </a:extLst>
            </p:cNvPr>
            <p:cNvSpPr>
              <a:spLocks/>
            </p:cNvSpPr>
            <p:nvPr userDrawn="1"/>
          </p:nvSpPr>
          <p:spPr bwMode="auto">
            <a:xfrm>
              <a:off x="5212" y="3383"/>
              <a:ext cx="182" cy="314"/>
            </a:xfrm>
            <a:custGeom>
              <a:avLst/>
              <a:gdLst>
                <a:gd name="T0" fmla="*/ 154 w 187"/>
                <a:gd name="T1" fmla="*/ 170 h 323"/>
                <a:gd name="T2" fmla="*/ 149 w 187"/>
                <a:gd name="T3" fmla="*/ 155 h 323"/>
                <a:gd name="T4" fmla="*/ 145 w 187"/>
                <a:gd name="T5" fmla="*/ 138 h 323"/>
                <a:gd name="T6" fmla="*/ 140 w 187"/>
                <a:gd name="T7" fmla="*/ 124 h 323"/>
                <a:gd name="T8" fmla="*/ 140 w 187"/>
                <a:gd name="T9" fmla="*/ 119 h 323"/>
                <a:gd name="T10" fmla="*/ 139 w 187"/>
                <a:gd name="T11" fmla="*/ 119 h 323"/>
                <a:gd name="T12" fmla="*/ 134 w 187"/>
                <a:gd name="T13" fmla="*/ 115 h 323"/>
                <a:gd name="T14" fmla="*/ 124 w 187"/>
                <a:gd name="T15" fmla="*/ 115 h 323"/>
                <a:gd name="T16" fmla="*/ 121 w 187"/>
                <a:gd name="T17" fmla="*/ 119 h 323"/>
                <a:gd name="T18" fmla="*/ 121 w 187"/>
                <a:gd name="T19" fmla="*/ 121 h 323"/>
                <a:gd name="T20" fmla="*/ 119 w 187"/>
                <a:gd name="T21" fmla="*/ 129 h 323"/>
                <a:gd name="T22" fmla="*/ 114 w 187"/>
                <a:gd name="T23" fmla="*/ 149 h 323"/>
                <a:gd name="T24" fmla="*/ 108 w 187"/>
                <a:gd name="T25" fmla="*/ 171 h 323"/>
                <a:gd name="T26" fmla="*/ 104 w 187"/>
                <a:gd name="T27" fmla="*/ 182 h 323"/>
                <a:gd name="T28" fmla="*/ 102 w 187"/>
                <a:gd name="T29" fmla="*/ 178 h 323"/>
                <a:gd name="T30" fmla="*/ 96 w 187"/>
                <a:gd name="T31" fmla="*/ 159 h 323"/>
                <a:gd name="T32" fmla="*/ 89 w 187"/>
                <a:gd name="T33" fmla="*/ 134 h 323"/>
                <a:gd name="T34" fmla="*/ 78 w 187"/>
                <a:gd name="T35" fmla="*/ 89 h 323"/>
                <a:gd name="T36" fmla="*/ 67 w 187"/>
                <a:gd name="T37" fmla="*/ 62 h 323"/>
                <a:gd name="T38" fmla="*/ 59 w 187"/>
                <a:gd name="T39" fmla="*/ 39 h 323"/>
                <a:gd name="T40" fmla="*/ 54 w 187"/>
                <a:gd name="T41" fmla="*/ 18 h 323"/>
                <a:gd name="T42" fmla="*/ 53 w 187"/>
                <a:gd name="T43" fmla="*/ 17 h 323"/>
                <a:gd name="T44" fmla="*/ 49 w 187"/>
                <a:gd name="T45" fmla="*/ 4 h 323"/>
                <a:gd name="T46" fmla="*/ 35 w 187"/>
                <a:gd name="T47" fmla="*/ 0 h 323"/>
                <a:gd name="T48" fmla="*/ 20 w 187"/>
                <a:gd name="T49" fmla="*/ 0 h 323"/>
                <a:gd name="T50" fmla="*/ 18 w 187"/>
                <a:gd name="T51" fmla="*/ 0 h 323"/>
                <a:gd name="T52" fmla="*/ 17 w 187"/>
                <a:gd name="T53" fmla="*/ 0 h 323"/>
                <a:gd name="T54" fmla="*/ 9 w 187"/>
                <a:gd name="T55" fmla="*/ 2 h 323"/>
                <a:gd name="T56" fmla="*/ 0 w 187"/>
                <a:gd name="T57" fmla="*/ 11 h 323"/>
                <a:gd name="T58" fmla="*/ 0 w 187"/>
                <a:gd name="T59" fmla="*/ 17 h 323"/>
                <a:gd name="T60" fmla="*/ 10 w 187"/>
                <a:gd name="T61" fmla="*/ 46 h 323"/>
                <a:gd name="T62" fmla="*/ 18 w 187"/>
                <a:gd name="T63" fmla="*/ 81 h 323"/>
                <a:gd name="T64" fmla="*/ 29 w 187"/>
                <a:gd name="T65" fmla="*/ 113 h 323"/>
                <a:gd name="T66" fmla="*/ 40 w 187"/>
                <a:gd name="T67" fmla="*/ 141 h 323"/>
                <a:gd name="T68" fmla="*/ 49 w 187"/>
                <a:gd name="T69" fmla="*/ 165 h 323"/>
                <a:gd name="T70" fmla="*/ 54 w 187"/>
                <a:gd name="T71" fmla="*/ 193 h 323"/>
                <a:gd name="T72" fmla="*/ 63 w 187"/>
                <a:gd name="T73" fmla="*/ 221 h 323"/>
                <a:gd name="T74" fmla="*/ 68 w 187"/>
                <a:gd name="T75" fmla="*/ 237 h 323"/>
                <a:gd name="T76" fmla="*/ 72 w 187"/>
                <a:gd name="T77" fmla="*/ 246 h 323"/>
                <a:gd name="T78" fmla="*/ 73 w 187"/>
                <a:gd name="T79" fmla="*/ 248 h 323"/>
                <a:gd name="T80" fmla="*/ 78 w 187"/>
                <a:gd name="T81" fmla="*/ 256 h 323"/>
                <a:gd name="T82" fmla="*/ 86 w 187"/>
                <a:gd name="T83" fmla="*/ 264 h 323"/>
                <a:gd name="T84" fmla="*/ 101 w 187"/>
                <a:gd name="T85" fmla="*/ 265 h 323"/>
                <a:gd name="T86" fmla="*/ 108 w 187"/>
                <a:gd name="T87" fmla="*/ 265 h 323"/>
                <a:gd name="T88" fmla="*/ 110 w 187"/>
                <a:gd name="T89" fmla="*/ 265 h 323"/>
                <a:gd name="T90" fmla="*/ 119 w 187"/>
                <a:gd name="T91" fmla="*/ 264 h 323"/>
                <a:gd name="T92" fmla="*/ 128 w 187"/>
                <a:gd name="T93" fmla="*/ 256 h 323"/>
                <a:gd name="T94" fmla="*/ 137 w 187"/>
                <a:gd name="T95" fmla="*/ 239 h 323"/>
                <a:gd name="T96" fmla="*/ 143 w 187"/>
                <a:gd name="T97" fmla="*/ 221 h 323"/>
                <a:gd name="T98" fmla="*/ 147 w 187"/>
                <a:gd name="T99" fmla="*/ 209 h 323"/>
                <a:gd name="T100" fmla="*/ 151 w 187"/>
                <a:gd name="T101" fmla="*/ 197 h 323"/>
                <a:gd name="T102" fmla="*/ 152 w 187"/>
                <a:gd name="T103" fmla="*/ 192 h 323"/>
                <a:gd name="T104" fmla="*/ 152 w 187"/>
                <a:gd name="T105" fmla="*/ 191 h 323"/>
                <a:gd name="T106" fmla="*/ 152 w 187"/>
                <a:gd name="T107" fmla="*/ 189 h 323"/>
                <a:gd name="T108" fmla="*/ 154 w 187"/>
                <a:gd name="T109" fmla="*/ 181 h 3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87" h="323">
                  <a:moveTo>
                    <a:pt x="187" y="215"/>
                  </a:moveTo>
                  <a:lnTo>
                    <a:pt x="186" y="207"/>
                  </a:lnTo>
                  <a:lnTo>
                    <a:pt x="184" y="198"/>
                  </a:lnTo>
                  <a:lnTo>
                    <a:pt x="180" y="189"/>
                  </a:lnTo>
                  <a:lnTo>
                    <a:pt x="178" y="180"/>
                  </a:lnTo>
                  <a:lnTo>
                    <a:pt x="175" y="168"/>
                  </a:lnTo>
                  <a:lnTo>
                    <a:pt x="171" y="157"/>
                  </a:lnTo>
                  <a:lnTo>
                    <a:pt x="169" y="152"/>
                  </a:lnTo>
                  <a:lnTo>
                    <a:pt x="168" y="147"/>
                  </a:lnTo>
                  <a:lnTo>
                    <a:pt x="168" y="146"/>
                  </a:lnTo>
                  <a:lnTo>
                    <a:pt x="167" y="145"/>
                  </a:lnTo>
                  <a:lnTo>
                    <a:pt x="164" y="141"/>
                  </a:lnTo>
                  <a:lnTo>
                    <a:pt x="162" y="140"/>
                  </a:lnTo>
                  <a:lnTo>
                    <a:pt x="155" y="139"/>
                  </a:lnTo>
                  <a:lnTo>
                    <a:pt x="150" y="140"/>
                  </a:lnTo>
                  <a:lnTo>
                    <a:pt x="148" y="141"/>
                  </a:lnTo>
                  <a:lnTo>
                    <a:pt x="147" y="145"/>
                  </a:lnTo>
                  <a:lnTo>
                    <a:pt x="147" y="146"/>
                  </a:lnTo>
                  <a:lnTo>
                    <a:pt x="146" y="148"/>
                  </a:lnTo>
                  <a:lnTo>
                    <a:pt x="145" y="152"/>
                  </a:lnTo>
                  <a:lnTo>
                    <a:pt x="144" y="157"/>
                  </a:lnTo>
                  <a:lnTo>
                    <a:pt x="140" y="169"/>
                  </a:lnTo>
                  <a:lnTo>
                    <a:pt x="137" y="182"/>
                  </a:lnTo>
                  <a:lnTo>
                    <a:pt x="133" y="195"/>
                  </a:lnTo>
                  <a:lnTo>
                    <a:pt x="129" y="208"/>
                  </a:lnTo>
                  <a:lnTo>
                    <a:pt x="126" y="218"/>
                  </a:lnTo>
                  <a:lnTo>
                    <a:pt x="125" y="222"/>
                  </a:lnTo>
                  <a:lnTo>
                    <a:pt x="124" y="224"/>
                  </a:lnTo>
                  <a:lnTo>
                    <a:pt x="123" y="217"/>
                  </a:lnTo>
                  <a:lnTo>
                    <a:pt x="121" y="207"/>
                  </a:lnTo>
                  <a:lnTo>
                    <a:pt x="117" y="194"/>
                  </a:lnTo>
                  <a:lnTo>
                    <a:pt x="112" y="179"/>
                  </a:lnTo>
                  <a:lnTo>
                    <a:pt x="108" y="163"/>
                  </a:lnTo>
                  <a:lnTo>
                    <a:pt x="103" y="146"/>
                  </a:lnTo>
                  <a:lnTo>
                    <a:pt x="92" y="110"/>
                  </a:lnTo>
                  <a:lnTo>
                    <a:pt x="87" y="92"/>
                  </a:lnTo>
                  <a:lnTo>
                    <a:pt x="81" y="76"/>
                  </a:lnTo>
                  <a:lnTo>
                    <a:pt x="77" y="60"/>
                  </a:lnTo>
                  <a:lnTo>
                    <a:pt x="73" y="46"/>
                  </a:lnTo>
                  <a:lnTo>
                    <a:pt x="70" y="34"/>
                  </a:lnTo>
                  <a:lnTo>
                    <a:pt x="66" y="25"/>
                  </a:lnTo>
                  <a:lnTo>
                    <a:pt x="65" y="19"/>
                  </a:lnTo>
                  <a:lnTo>
                    <a:pt x="64" y="17"/>
                  </a:lnTo>
                  <a:lnTo>
                    <a:pt x="61" y="10"/>
                  </a:lnTo>
                  <a:lnTo>
                    <a:pt x="56" y="4"/>
                  </a:lnTo>
                  <a:lnTo>
                    <a:pt x="50" y="1"/>
                  </a:lnTo>
                  <a:lnTo>
                    <a:pt x="42" y="0"/>
                  </a:lnTo>
                  <a:lnTo>
                    <a:pt x="33" y="0"/>
                  </a:lnTo>
                  <a:lnTo>
                    <a:pt x="27" y="0"/>
                  </a:lnTo>
                  <a:lnTo>
                    <a:pt x="23" y="0"/>
                  </a:lnTo>
                  <a:lnTo>
                    <a:pt x="19" y="0"/>
                  </a:lnTo>
                  <a:lnTo>
                    <a:pt x="18" y="0"/>
                  </a:lnTo>
                  <a:lnTo>
                    <a:pt x="17" y="0"/>
                  </a:lnTo>
                  <a:lnTo>
                    <a:pt x="16" y="0"/>
                  </a:lnTo>
                  <a:lnTo>
                    <a:pt x="9" y="2"/>
                  </a:lnTo>
                  <a:lnTo>
                    <a:pt x="3" y="6"/>
                  </a:lnTo>
                  <a:lnTo>
                    <a:pt x="0" y="11"/>
                  </a:lnTo>
                  <a:lnTo>
                    <a:pt x="0" y="17"/>
                  </a:lnTo>
                  <a:lnTo>
                    <a:pt x="0" y="22"/>
                  </a:lnTo>
                  <a:lnTo>
                    <a:pt x="2" y="29"/>
                  </a:lnTo>
                  <a:lnTo>
                    <a:pt x="10" y="54"/>
                  </a:lnTo>
                  <a:lnTo>
                    <a:pt x="17" y="77"/>
                  </a:lnTo>
                  <a:lnTo>
                    <a:pt x="24" y="99"/>
                  </a:lnTo>
                  <a:lnTo>
                    <a:pt x="30" y="120"/>
                  </a:lnTo>
                  <a:lnTo>
                    <a:pt x="36" y="138"/>
                  </a:lnTo>
                  <a:lnTo>
                    <a:pt x="41" y="156"/>
                  </a:lnTo>
                  <a:lnTo>
                    <a:pt x="47" y="172"/>
                  </a:lnTo>
                  <a:lnTo>
                    <a:pt x="51" y="187"/>
                  </a:lnTo>
                  <a:lnTo>
                    <a:pt x="56" y="201"/>
                  </a:lnTo>
                  <a:lnTo>
                    <a:pt x="59" y="214"/>
                  </a:lnTo>
                  <a:lnTo>
                    <a:pt x="66" y="236"/>
                  </a:lnTo>
                  <a:lnTo>
                    <a:pt x="72" y="254"/>
                  </a:lnTo>
                  <a:lnTo>
                    <a:pt x="77" y="269"/>
                  </a:lnTo>
                  <a:lnTo>
                    <a:pt x="80" y="279"/>
                  </a:lnTo>
                  <a:lnTo>
                    <a:pt x="82" y="289"/>
                  </a:lnTo>
                  <a:lnTo>
                    <a:pt x="85" y="294"/>
                  </a:lnTo>
                  <a:lnTo>
                    <a:pt x="86" y="299"/>
                  </a:lnTo>
                  <a:lnTo>
                    <a:pt x="87" y="301"/>
                  </a:lnTo>
                  <a:lnTo>
                    <a:pt x="87" y="302"/>
                  </a:lnTo>
                  <a:lnTo>
                    <a:pt x="92" y="312"/>
                  </a:lnTo>
                  <a:lnTo>
                    <a:pt x="97" y="319"/>
                  </a:lnTo>
                  <a:lnTo>
                    <a:pt x="104" y="322"/>
                  </a:lnTo>
                  <a:lnTo>
                    <a:pt x="116" y="323"/>
                  </a:lnTo>
                  <a:lnTo>
                    <a:pt x="122" y="323"/>
                  </a:lnTo>
                  <a:lnTo>
                    <a:pt x="125" y="323"/>
                  </a:lnTo>
                  <a:lnTo>
                    <a:pt x="129" y="323"/>
                  </a:lnTo>
                  <a:lnTo>
                    <a:pt x="131" y="323"/>
                  </a:lnTo>
                  <a:lnTo>
                    <a:pt x="132" y="323"/>
                  </a:lnTo>
                  <a:lnTo>
                    <a:pt x="133" y="323"/>
                  </a:lnTo>
                  <a:lnTo>
                    <a:pt x="144" y="322"/>
                  </a:lnTo>
                  <a:lnTo>
                    <a:pt x="152" y="319"/>
                  </a:lnTo>
                  <a:lnTo>
                    <a:pt x="156" y="312"/>
                  </a:lnTo>
                  <a:lnTo>
                    <a:pt x="161" y="302"/>
                  </a:lnTo>
                  <a:lnTo>
                    <a:pt x="165" y="291"/>
                  </a:lnTo>
                  <a:lnTo>
                    <a:pt x="169" y="279"/>
                  </a:lnTo>
                  <a:lnTo>
                    <a:pt x="172" y="270"/>
                  </a:lnTo>
                  <a:lnTo>
                    <a:pt x="175" y="262"/>
                  </a:lnTo>
                  <a:lnTo>
                    <a:pt x="177" y="255"/>
                  </a:lnTo>
                  <a:lnTo>
                    <a:pt x="178" y="250"/>
                  </a:lnTo>
                  <a:lnTo>
                    <a:pt x="182" y="241"/>
                  </a:lnTo>
                  <a:lnTo>
                    <a:pt x="183" y="236"/>
                  </a:lnTo>
                  <a:lnTo>
                    <a:pt x="184" y="233"/>
                  </a:lnTo>
                  <a:lnTo>
                    <a:pt x="184" y="232"/>
                  </a:lnTo>
                  <a:lnTo>
                    <a:pt x="184" y="231"/>
                  </a:lnTo>
                  <a:lnTo>
                    <a:pt x="184" y="230"/>
                  </a:lnTo>
                  <a:lnTo>
                    <a:pt x="185" y="225"/>
                  </a:lnTo>
                  <a:lnTo>
                    <a:pt x="186" y="220"/>
                  </a:lnTo>
                  <a:lnTo>
                    <a:pt x="187" y="2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2267"/>
            </a:p>
          </p:txBody>
        </p:sp>
        <p:sp>
          <p:nvSpPr>
            <p:cNvPr id="13" name="Freeform 33">
              <a:extLst>
                <a:ext uri="{FF2B5EF4-FFF2-40B4-BE49-F238E27FC236}">
                  <a16:creationId xmlns:a16="http://schemas.microsoft.com/office/drawing/2014/main" id="{6C641EBB-057D-4947-A59A-9938D09A7967}"/>
                </a:ext>
              </a:extLst>
            </p:cNvPr>
            <p:cNvSpPr>
              <a:spLocks/>
            </p:cNvSpPr>
            <p:nvPr userDrawn="1"/>
          </p:nvSpPr>
          <p:spPr bwMode="auto">
            <a:xfrm>
              <a:off x="4788" y="3383"/>
              <a:ext cx="174" cy="314"/>
            </a:xfrm>
            <a:custGeom>
              <a:avLst/>
              <a:gdLst>
                <a:gd name="T0" fmla="*/ 137 w 179"/>
                <a:gd name="T1" fmla="*/ 264 h 323"/>
                <a:gd name="T2" fmla="*/ 145 w 179"/>
                <a:gd name="T3" fmla="*/ 258 h 323"/>
                <a:gd name="T4" fmla="*/ 145 w 179"/>
                <a:gd name="T5" fmla="*/ 251 h 323"/>
                <a:gd name="T6" fmla="*/ 126 w 179"/>
                <a:gd name="T7" fmla="*/ 225 h 323"/>
                <a:gd name="T8" fmla="*/ 104 w 179"/>
                <a:gd name="T9" fmla="*/ 192 h 323"/>
                <a:gd name="T10" fmla="*/ 85 w 179"/>
                <a:gd name="T11" fmla="*/ 169 h 323"/>
                <a:gd name="T12" fmla="*/ 75 w 179"/>
                <a:gd name="T13" fmla="*/ 153 h 323"/>
                <a:gd name="T14" fmla="*/ 66 w 179"/>
                <a:gd name="T15" fmla="*/ 141 h 323"/>
                <a:gd name="T16" fmla="*/ 60 w 179"/>
                <a:gd name="T17" fmla="*/ 137 h 323"/>
                <a:gd name="T18" fmla="*/ 56 w 179"/>
                <a:gd name="T19" fmla="*/ 133 h 323"/>
                <a:gd name="T20" fmla="*/ 56 w 179"/>
                <a:gd name="T21" fmla="*/ 131 h 323"/>
                <a:gd name="T22" fmla="*/ 72 w 179"/>
                <a:gd name="T23" fmla="*/ 110 h 323"/>
                <a:gd name="T24" fmla="*/ 93 w 179"/>
                <a:gd name="T25" fmla="*/ 79 h 323"/>
                <a:gd name="T26" fmla="*/ 110 w 179"/>
                <a:gd name="T27" fmla="*/ 56 h 323"/>
                <a:gd name="T28" fmla="*/ 120 w 179"/>
                <a:gd name="T29" fmla="*/ 45 h 323"/>
                <a:gd name="T30" fmla="*/ 128 w 179"/>
                <a:gd name="T31" fmla="*/ 32 h 323"/>
                <a:gd name="T32" fmla="*/ 133 w 179"/>
                <a:gd name="T33" fmla="*/ 24 h 323"/>
                <a:gd name="T34" fmla="*/ 135 w 179"/>
                <a:gd name="T35" fmla="*/ 22 h 323"/>
                <a:gd name="T36" fmla="*/ 139 w 179"/>
                <a:gd name="T37" fmla="*/ 17 h 323"/>
                <a:gd name="T38" fmla="*/ 138 w 179"/>
                <a:gd name="T39" fmla="*/ 9 h 323"/>
                <a:gd name="T40" fmla="*/ 132 w 179"/>
                <a:gd name="T41" fmla="*/ 1 h 323"/>
                <a:gd name="T42" fmla="*/ 116 w 179"/>
                <a:gd name="T43" fmla="*/ 0 h 323"/>
                <a:gd name="T44" fmla="*/ 107 w 179"/>
                <a:gd name="T45" fmla="*/ 0 h 323"/>
                <a:gd name="T46" fmla="*/ 102 w 179"/>
                <a:gd name="T47" fmla="*/ 0 h 323"/>
                <a:gd name="T48" fmla="*/ 100 w 179"/>
                <a:gd name="T49" fmla="*/ 0 h 323"/>
                <a:gd name="T50" fmla="*/ 86 w 179"/>
                <a:gd name="T51" fmla="*/ 3 h 323"/>
                <a:gd name="T52" fmla="*/ 77 w 179"/>
                <a:gd name="T53" fmla="*/ 15 h 323"/>
                <a:gd name="T54" fmla="*/ 53 w 179"/>
                <a:gd name="T55" fmla="*/ 45 h 323"/>
                <a:gd name="T56" fmla="*/ 40 w 179"/>
                <a:gd name="T57" fmla="*/ 66 h 323"/>
                <a:gd name="T58" fmla="*/ 26 w 179"/>
                <a:gd name="T59" fmla="*/ 82 h 323"/>
                <a:gd name="T60" fmla="*/ 17 w 179"/>
                <a:gd name="T61" fmla="*/ 93 h 323"/>
                <a:gd name="T62" fmla="*/ 17 w 179"/>
                <a:gd name="T63" fmla="*/ 101 h 323"/>
                <a:gd name="T64" fmla="*/ 14 w 179"/>
                <a:gd name="T65" fmla="*/ 106 h 323"/>
                <a:gd name="T66" fmla="*/ 8 w 179"/>
                <a:gd name="T67" fmla="*/ 112 h 323"/>
                <a:gd name="T68" fmla="*/ 0 w 179"/>
                <a:gd name="T69" fmla="*/ 123 h 323"/>
                <a:gd name="T70" fmla="*/ 0 w 179"/>
                <a:gd name="T71" fmla="*/ 139 h 323"/>
                <a:gd name="T72" fmla="*/ 8 w 179"/>
                <a:gd name="T73" fmla="*/ 152 h 323"/>
                <a:gd name="T74" fmla="*/ 21 w 179"/>
                <a:gd name="T75" fmla="*/ 175 h 323"/>
                <a:gd name="T76" fmla="*/ 45 w 179"/>
                <a:gd name="T77" fmla="*/ 202 h 323"/>
                <a:gd name="T78" fmla="*/ 55 w 179"/>
                <a:gd name="T79" fmla="*/ 222 h 323"/>
                <a:gd name="T80" fmla="*/ 68 w 179"/>
                <a:gd name="T81" fmla="*/ 235 h 323"/>
                <a:gd name="T82" fmla="*/ 75 w 179"/>
                <a:gd name="T83" fmla="*/ 246 h 323"/>
                <a:gd name="T84" fmla="*/ 79 w 179"/>
                <a:gd name="T85" fmla="*/ 252 h 323"/>
                <a:gd name="T86" fmla="*/ 79 w 179"/>
                <a:gd name="T87" fmla="*/ 253 h 323"/>
                <a:gd name="T88" fmla="*/ 87 w 179"/>
                <a:gd name="T89" fmla="*/ 262 h 323"/>
                <a:gd name="T90" fmla="*/ 103 w 179"/>
                <a:gd name="T91" fmla="*/ 265 h 323"/>
                <a:gd name="T92" fmla="*/ 130 w 179"/>
                <a:gd name="T93" fmla="*/ 265 h 3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79" h="323">
                  <a:moveTo>
                    <a:pt x="158" y="323"/>
                  </a:moveTo>
                  <a:lnTo>
                    <a:pt x="166" y="322"/>
                  </a:lnTo>
                  <a:lnTo>
                    <a:pt x="173" y="319"/>
                  </a:lnTo>
                  <a:lnTo>
                    <a:pt x="176" y="315"/>
                  </a:lnTo>
                  <a:lnTo>
                    <a:pt x="179" y="312"/>
                  </a:lnTo>
                  <a:lnTo>
                    <a:pt x="176" y="305"/>
                  </a:lnTo>
                  <a:lnTo>
                    <a:pt x="173" y="297"/>
                  </a:lnTo>
                  <a:lnTo>
                    <a:pt x="154" y="274"/>
                  </a:lnTo>
                  <a:lnTo>
                    <a:pt x="138" y="253"/>
                  </a:lnTo>
                  <a:lnTo>
                    <a:pt x="126" y="235"/>
                  </a:lnTo>
                  <a:lnTo>
                    <a:pt x="113" y="218"/>
                  </a:lnTo>
                  <a:lnTo>
                    <a:pt x="104" y="206"/>
                  </a:lnTo>
                  <a:lnTo>
                    <a:pt x="96" y="194"/>
                  </a:lnTo>
                  <a:lnTo>
                    <a:pt x="89" y="186"/>
                  </a:lnTo>
                  <a:lnTo>
                    <a:pt x="83" y="178"/>
                  </a:lnTo>
                  <a:lnTo>
                    <a:pt x="80" y="172"/>
                  </a:lnTo>
                  <a:lnTo>
                    <a:pt x="76" y="169"/>
                  </a:lnTo>
                  <a:lnTo>
                    <a:pt x="74" y="166"/>
                  </a:lnTo>
                  <a:lnTo>
                    <a:pt x="71" y="163"/>
                  </a:lnTo>
                  <a:lnTo>
                    <a:pt x="70" y="162"/>
                  </a:lnTo>
                  <a:lnTo>
                    <a:pt x="70" y="159"/>
                  </a:lnTo>
                  <a:lnTo>
                    <a:pt x="70" y="156"/>
                  </a:lnTo>
                  <a:lnTo>
                    <a:pt x="86" y="133"/>
                  </a:lnTo>
                  <a:lnTo>
                    <a:pt x="101" y="114"/>
                  </a:lnTo>
                  <a:lnTo>
                    <a:pt x="114" y="96"/>
                  </a:lnTo>
                  <a:lnTo>
                    <a:pt x="124" y="83"/>
                  </a:lnTo>
                  <a:lnTo>
                    <a:pt x="134" y="70"/>
                  </a:lnTo>
                  <a:lnTo>
                    <a:pt x="141" y="60"/>
                  </a:lnTo>
                  <a:lnTo>
                    <a:pt x="147" y="52"/>
                  </a:lnTo>
                  <a:lnTo>
                    <a:pt x="152" y="45"/>
                  </a:lnTo>
                  <a:lnTo>
                    <a:pt x="156" y="39"/>
                  </a:lnTo>
                  <a:lnTo>
                    <a:pt x="159" y="36"/>
                  </a:lnTo>
                  <a:lnTo>
                    <a:pt x="162" y="31"/>
                  </a:lnTo>
                  <a:lnTo>
                    <a:pt x="164" y="29"/>
                  </a:lnTo>
                  <a:lnTo>
                    <a:pt x="167" y="24"/>
                  </a:lnTo>
                  <a:lnTo>
                    <a:pt x="169" y="21"/>
                  </a:lnTo>
                  <a:lnTo>
                    <a:pt x="169" y="15"/>
                  </a:lnTo>
                  <a:lnTo>
                    <a:pt x="168" y="9"/>
                  </a:lnTo>
                  <a:lnTo>
                    <a:pt x="165" y="4"/>
                  </a:lnTo>
                  <a:lnTo>
                    <a:pt x="160" y="1"/>
                  </a:lnTo>
                  <a:lnTo>
                    <a:pt x="152" y="0"/>
                  </a:lnTo>
                  <a:lnTo>
                    <a:pt x="142" y="0"/>
                  </a:lnTo>
                  <a:lnTo>
                    <a:pt x="135" y="0"/>
                  </a:lnTo>
                  <a:lnTo>
                    <a:pt x="129" y="0"/>
                  </a:lnTo>
                  <a:lnTo>
                    <a:pt x="126" y="0"/>
                  </a:lnTo>
                  <a:lnTo>
                    <a:pt x="123" y="0"/>
                  </a:lnTo>
                  <a:lnTo>
                    <a:pt x="122" y="0"/>
                  </a:lnTo>
                  <a:lnTo>
                    <a:pt x="121" y="0"/>
                  </a:lnTo>
                  <a:lnTo>
                    <a:pt x="113" y="1"/>
                  </a:lnTo>
                  <a:lnTo>
                    <a:pt x="106" y="3"/>
                  </a:lnTo>
                  <a:lnTo>
                    <a:pt x="99" y="8"/>
                  </a:lnTo>
                  <a:lnTo>
                    <a:pt x="93" y="15"/>
                  </a:lnTo>
                  <a:lnTo>
                    <a:pt x="80" y="34"/>
                  </a:lnTo>
                  <a:lnTo>
                    <a:pt x="67" y="52"/>
                  </a:lnTo>
                  <a:lnTo>
                    <a:pt x="57" y="67"/>
                  </a:lnTo>
                  <a:lnTo>
                    <a:pt x="47" y="80"/>
                  </a:lnTo>
                  <a:lnTo>
                    <a:pt x="39" y="91"/>
                  </a:lnTo>
                  <a:lnTo>
                    <a:pt x="33" y="100"/>
                  </a:lnTo>
                  <a:lnTo>
                    <a:pt x="28" y="108"/>
                  </a:lnTo>
                  <a:lnTo>
                    <a:pt x="23" y="114"/>
                  </a:lnTo>
                  <a:lnTo>
                    <a:pt x="21" y="118"/>
                  </a:lnTo>
                  <a:lnTo>
                    <a:pt x="17" y="122"/>
                  </a:lnTo>
                  <a:lnTo>
                    <a:pt x="15" y="126"/>
                  </a:lnTo>
                  <a:lnTo>
                    <a:pt x="14" y="128"/>
                  </a:lnTo>
                  <a:lnTo>
                    <a:pt x="8" y="136"/>
                  </a:lnTo>
                  <a:lnTo>
                    <a:pt x="4" y="144"/>
                  </a:lnTo>
                  <a:lnTo>
                    <a:pt x="0" y="151"/>
                  </a:lnTo>
                  <a:lnTo>
                    <a:pt x="0" y="159"/>
                  </a:lnTo>
                  <a:lnTo>
                    <a:pt x="0" y="169"/>
                  </a:lnTo>
                  <a:lnTo>
                    <a:pt x="4" y="177"/>
                  </a:lnTo>
                  <a:lnTo>
                    <a:pt x="8" y="185"/>
                  </a:lnTo>
                  <a:lnTo>
                    <a:pt x="14" y="193"/>
                  </a:lnTo>
                  <a:lnTo>
                    <a:pt x="28" y="213"/>
                  </a:lnTo>
                  <a:lnTo>
                    <a:pt x="40" y="231"/>
                  </a:lnTo>
                  <a:lnTo>
                    <a:pt x="52" y="246"/>
                  </a:lnTo>
                  <a:lnTo>
                    <a:pt x="61" y="260"/>
                  </a:lnTo>
                  <a:lnTo>
                    <a:pt x="69" y="271"/>
                  </a:lnTo>
                  <a:lnTo>
                    <a:pt x="76" y="281"/>
                  </a:lnTo>
                  <a:lnTo>
                    <a:pt x="82" y="287"/>
                  </a:lnTo>
                  <a:lnTo>
                    <a:pt x="85" y="294"/>
                  </a:lnTo>
                  <a:lnTo>
                    <a:pt x="89" y="299"/>
                  </a:lnTo>
                  <a:lnTo>
                    <a:pt x="91" y="302"/>
                  </a:lnTo>
                  <a:lnTo>
                    <a:pt x="95" y="307"/>
                  </a:lnTo>
                  <a:lnTo>
                    <a:pt x="96" y="308"/>
                  </a:lnTo>
                  <a:lnTo>
                    <a:pt x="101" y="315"/>
                  </a:lnTo>
                  <a:lnTo>
                    <a:pt x="108" y="320"/>
                  </a:lnTo>
                  <a:lnTo>
                    <a:pt x="115" y="322"/>
                  </a:lnTo>
                  <a:lnTo>
                    <a:pt x="124" y="323"/>
                  </a:lnTo>
                  <a:lnTo>
                    <a:pt x="158" y="32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2267"/>
            </a:p>
          </p:txBody>
        </p:sp>
      </p:grpSp>
      <p:sp>
        <p:nvSpPr>
          <p:cNvPr id="353282" name="Rectangle 2"/>
          <p:cNvSpPr>
            <a:spLocks noGrp="1" noChangeArrowheads="1"/>
          </p:cNvSpPr>
          <p:nvPr>
            <p:ph type="body" idx="1"/>
          </p:nvPr>
        </p:nvSpPr>
        <p:spPr>
          <a:xfrm>
            <a:off x="916822" y="3528590"/>
            <a:ext cx="6607973" cy="1984832"/>
          </a:xfrm>
          <a:extLst/>
        </p:spPr>
        <p:txBody>
          <a:bodyPr/>
          <a:lstStyle>
            <a:lvl1pPr marL="0" indent="0">
              <a:buFont typeface="Arial" charset="0"/>
              <a:buNone/>
              <a:defRPr sz="1943" smtClean="0">
                <a:solidFill>
                  <a:schemeClr val="bg2"/>
                </a:solidFill>
                <a:ea typeface="ＭＳ Ｐゴシック" pitchFamily="34" charset="-128"/>
              </a:defRPr>
            </a:lvl1pPr>
          </a:lstStyle>
          <a:p>
            <a:pPr lvl="0"/>
            <a:r>
              <a:rPr lang="de-DE" noProof="0"/>
              <a:t>Formatvorlage des Untertitelmasters durch Klicken bearbeiten</a:t>
            </a:r>
          </a:p>
        </p:txBody>
      </p:sp>
      <p:sp>
        <p:nvSpPr>
          <p:cNvPr id="33795" name="Rectangle 2"/>
          <p:cNvSpPr>
            <a:spLocks noGrp="1" noChangeArrowheads="1"/>
          </p:cNvSpPr>
          <p:nvPr>
            <p:ph type="ctrTitle"/>
          </p:nvPr>
        </p:nvSpPr>
        <p:spPr>
          <a:xfrm>
            <a:off x="916822" y="2362895"/>
            <a:ext cx="6607973" cy="1165695"/>
          </a:xfrm>
        </p:spPr>
        <p:txBody>
          <a:bodyPr/>
          <a:lstStyle>
            <a:lvl1pPr>
              <a:defRPr sz="3454" smtClean="0">
                <a:ea typeface="ＭＳ Ｐゴシック" pitchFamily="34" charset="-128"/>
              </a:defRPr>
            </a:lvl1pPr>
          </a:lstStyle>
          <a:p>
            <a:pPr lvl="0"/>
            <a:r>
              <a:rPr lang="de-DE" noProof="0"/>
              <a:t>Titelmasterformat durch Klicken bearbeiten</a:t>
            </a:r>
          </a:p>
        </p:txBody>
      </p:sp>
    </p:spTree>
    <p:extLst>
      <p:ext uri="{BB962C8B-B14F-4D97-AF65-F5344CB8AC3E}">
        <p14:creationId xmlns:p14="http://schemas.microsoft.com/office/powerpoint/2010/main" val="115083050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
            <a:extLst>
              <a:ext uri="{FF2B5EF4-FFF2-40B4-BE49-F238E27FC236}">
                <a16:creationId xmlns:a16="http://schemas.microsoft.com/office/drawing/2014/main" id="{7CB3CC58-FA75-4462-84BF-78C1B07A78D9}"/>
              </a:ext>
            </a:extLst>
          </p:cNvPr>
          <p:cNvSpPr>
            <a:spLocks noGrp="1" noChangeArrowheads="1"/>
          </p:cNvSpPr>
          <p:nvPr>
            <p:ph type="sldNum" sz="quarter" idx="10"/>
          </p:nvPr>
        </p:nvSpPr>
        <p:spPr>
          <a:ln/>
        </p:spPr>
        <p:txBody>
          <a:bodyPr/>
          <a:lstStyle>
            <a:lvl1pPr>
              <a:defRPr/>
            </a:lvl1pPr>
          </a:lstStyle>
          <a:p>
            <a:fld id="{EF192ED6-57C2-4FA5-8A3C-9F065F2BC0CB}" type="slidenum">
              <a:rPr lang="de-DE" altLang="en-US"/>
              <a:pPr/>
              <a:t>‹#›</a:t>
            </a:fld>
            <a:endParaRPr lang="de-DE" altLang="en-US"/>
          </a:p>
        </p:txBody>
      </p:sp>
      <p:sp>
        <p:nvSpPr>
          <p:cNvPr id="5" name="Rectangle 61">
            <a:extLst>
              <a:ext uri="{FF2B5EF4-FFF2-40B4-BE49-F238E27FC236}">
                <a16:creationId xmlns:a16="http://schemas.microsoft.com/office/drawing/2014/main" id="{BEA51217-1FBA-466E-9A38-050F6BCD58C1}"/>
              </a:ext>
            </a:extLst>
          </p:cNvPr>
          <p:cNvSpPr>
            <a:spLocks noGrp="1" noChangeArrowheads="1"/>
          </p:cNvSpPr>
          <p:nvPr>
            <p:ph type="ftr" sz="quarter" idx="11"/>
          </p:nvPr>
        </p:nvSpPr>
        <p:spPr>
          <a:ln/>
        </p:spPr>
        <p:txBody>
          <a:bodyPr/>
          <a:lstStyle>
            <a:lvl1pPr>
              <a:defRPr/>
            </a:lvl1pPr>
          </a:lstStyle>
          <a:p>
            <a:pPr>
              <a:defRPr/>
            </a:pPr>
            <a:r>
              <a:rPr lang="de-DE" altLang="en-US"/>
              <a:t>KfW presents itself / November 2013</a:t>
            </a:r>
          </a:p>
        </p:txBody>
      </p:sp>
    </p:spTree>
    <p:extLst>
      <p:ext uri="{BB962C8B-B14F-4D97-AF65-F5344CB8AC3E}">
        <p14:creationId xmlns:p14="http://schemas.microsoft.com/office/powerpoint/2010/main" val="1957455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79728" y="4858812"/>
            <a:ext cx="8390206" cy="1501751"/>
          </a:xfrm>
        </p:spPr>
        <p:txBody>
          <a:bodyPr/>
          <a:lstStyle>
            <a:lvl1pPr algn="l">
              <a:defRPr sz="4318" b="1" cap="all"/>
            </a:lvl1pPr>
          </a:lstStyle>
          <a:p>
            <a:r>
              <a:rPr lang="de-DE"/>
              <a:t>Mastertitelformat bearbeiten</a:t>
            </a:r>
          </a:p>
        </p:txBody>
      </p:sp>
      <p:sp>
        <p:nvSpPr>
          <p:cNvPr id="3" name="Textplatzhalter 2"/>
          <p:cNvSpPr>
            <a:spLocks noGrp="1"/>
          </p:cNvSpPr>
          <p:nvPr>
            <p:ph type="body" idx="1"/>
          </p:nvPr>
        </p:nvSpPr>
        <p:spPr>
          <a:xfrm>
            <a:off x="779728" y="3204786"/>
            <a:ext cx="8390206" cy="1654026"/>
          </a:xfrm>
        </p:spPr>
        <p:txBody>
          <a:bodyPr anchor="b"/>
          <a:lstStyle>
            <a:lvl1pPr marL="0" indent="0">
              <a:buNone/>
              <a:defRPr sz="2159"/>
            </a:lvl1pPr>
            <a:lvl2pPr marL="493547" indent="0">
              <a:buNone/>
              <a:defRPr sz="1943"/>
            </a:lvl2pPr>
            <a:lvl3pPr marL="987095" indent="0">
              <a:buNone/>
              <a:defRPr sz="1727"/>
            </a:lvl3pPr>
            <a:lvl4pPr marL="1480642" indent="0">
              <a:buNone/>
              <a:defRPr sz="1511"/>
            </a:lvl4pPr>
            <a:lvl5pPr marL="1974190" indent="0">
              <a:buNone/>
              <a:defRPr sz="1511"/>
            </a:lvl5pPr>
            <a:lvl6pPr marL="2467737" indent="0">
              <a:buNone/>
              <a:defRPr sz="1511"/>
            </a:lvl6pPr>
            <a:lvl7pPr marL="2961284" indent="0">
              <a:buNone/>
              <a:defRPr sz="1511"/>
            </a:lvl7pPr>
            <a:lvl8pPr marL="3454832" indent="0">
              <a:buNone/>
              <a:defRPr sz="1511"/>
            </a:lvl8pPr>
            <a:lvl9pPr marL="3948379" indent="0">
              <a:buNone/>
              <a:defRPr sz="1511"/>
            </a:lvl9pPr>
          </a:lstStyle>
          <a:p>
            <a:pPr lvl="0"/>
            <a:r>
              <a:rPr lang="de-DE"/>
              <a:t>Mastertextformat bearbeiten</a:t>
            </a:r>
          </a:p>
        </p:txBody>
      </p:sp>
      <p:sp>
        <p:nvSpPr>
          <p:cNvPr id="4" name="Rectangle 6">
            <a:extLst>
              <a:ext uri="{FF2B5EF4-FFF2-40B4-BE49-F238E27FC236}">
                <a16:creationId xmlns:a16="http://schemas.microsoft.com/office/drawing/2014/main" id="{0045FBC7-49A6-43F0-9F80-9E1DFBDCC9CD}"/>
              </a:ext>
            </a:extLst>
          </p:cNvPr>
          <p:cNvSpPr>
            <a:spLocks noGrp="1" noChangeArrowheads="1"/>
          </p:cNvSpPr>
          <p:nvPr>
            <p:ph type="sldNum" sz="quarter" idx="10"/>
          </p:nvPr>
        </p:nvSpPr>
        <p:spPr>
          <a:ln/>
        </p:spPr>
        <p:txBody>
          <a:bodyPr/>
          <a:lstStyle>
            <a:lvl1pPr>
              <a:defRPr/>
            </a:lvl1pPr>
          </a:lstStyle>
          <a:p>
            <a:fld id="{341926EA-50D3-47B4-9DC5-C306FFC8CFD9}" type="slidenum">
              <a:rPr lang="de-DE" altLang="en-US"/>
              <a:pPr/>
              <a:t>‹#›</a:t>
            </a:fld>
            <a:endParaRPr lang="de-DE" altLang="en-US"/>
          </a:p>
        </p:txBody>
      </p:sp>
      <p:sp>
        <p:nvSpPr>
          <p:cNvPr id="5" name="Rectangle 61">
            <a:extLst>
              <a:ext uri="{FF2B5EF4-FFF2-40B4-BE49-F238E27FC236}">
                <a16:creationId xmlns:a16="http://schemas.microsoft.com/office/drawing/2014/main" id="{9D283758-D65E-4053-8B0F-15CFB52DE54F}"/>
              </a:ext>
            </a:extLst>
          </p:cNvPr>
          <p:cNvSpPr>
            <a:spLocks noGrp="1" noChangeArrowheads="1"/>
          </p:cNvSpPr>
          <p:nvPr>
            <p:ph type="ftr" sz="quarter" idx="11"/>
          </p:nvPr>
        </p:nvSpPr>
        <p:spPr>
          <a:ln/>
        </p:spPr>
        <p:txBody>
          <a:bodyPr/>
          <a:lstStyle>
            <a:lvl1pPr>
              <a:defRPr/>
            </a:lvl1pPr>
          </a:lstStyle>
          <a:p>
            <a:pPr>
              <a:defRPr/>
            </a:pPr>
            <a:r>
              <a:rPr lang="de-DE" altLang="en-US"/>
              <a:t>KfW presents itself / November 2013</a:t>
            </a:r>
          </a:p>
        </p:txBody>
      </p:sp>
    </p:spTree>
    <p:extLst>
      <p:ext uri="{BB962C8B-B14F-4D97-AF65-F5344CB8AC3E}">
        <p14:creationId xmlns:p14="http://schemas.microsoft.com/office/powerpoint/2010/main" val="103109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505538" y="1780048"/>
            <a:ext cx="4347621" cy="5334891"/>
          </a:xfrm>
        </p:spPr>
        <p:txBody>
          <a:bodyPr/>
          <a:lstStyle>
            <a:lvl1pPr>
              <a:defRPr sz="3023"/>
            </a:lvl1pPr>
            <a:lvl2pPr>
              <a:defRPr sz="2591"/>
            </a:lvl2pPr>
            <a:lvl3pPr>
              <a:defRPr sz="2159"/>
            </a:lvl3pPr>
            <a:lvl4pPr>
              <a:defRPr sz="1943"/>
            </a:lvl4pPr>
            <a:lvl5pPr>
              <a:defRPr sz="1943"/>
            </a:lvl5pPr>
            <a:lvl6pPr>
              <a:defRPr sz="1943"/>
            </a:lvl6pPr>
            <a:lvl7pPr>
              <a:defRPr sz="1943"/>
            </a:lvl7pPr>
            <a:lvl8pPr>
              <a:defRPr sz="1943"/>
            </a:lvl8pPr>
            <a:lvl9pPr>
              <a:defRPr sz="1943"/>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17672" y="1780048"/>
            <a:ext cx="4347622" cy="5334891"/>
          </a:xfrm>
        </p:spPr>
        <p:txBody>
          <a:bodyPr/>
          <a:lstStyle>
            <a:lvl1pPr>
              <a:defRPr sz="3023"/>
            </a:lvl1pPr>
            <a:lvl2pPr>
              <a:defRPr sz="2591"/>
            </a:lvl2pPr>
            <a:lvl3pPr>
              <a:defRPr sz="2159"/>
            </a:lvl3pPr>
            <a:lvl4pPr>
              <a:defRPr sz="1943"/>
            </a:lvl4pPr>
            <a:lvl5pPr>
              <a:defRPr sz="1943"/>
            </a:lvl5pPr>
            <a:lvl6pPr>
              <a:defRPr sz="1943"/>
            </a:lvl6pPr>
            <a:lvl7pPr>
              <a:defRPr sz="1943"/>
            </a:lvl7pPr>
            <a:lvl8pPr>
              <a:defRPr sz="1943"/>
            </a:lvl8pPr>
            <a:lvl9pPr>
              <a:defRPr sz="1943"/>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6">
            <a:extLst>
              <a:ext uri="{FF2B5EF4-FFF2-40B4-BE49-F238E27FC236}">
                <a16:creationId xmlns:a16="http://schemas.microsoft.com/office/drawing/2014/main" id="{9653F7C2-35E4-4759-8F9B-AFC303E5DEF4}"/>
              </a:ext>
            </a:extLst>
          </p:cNvPr>
          <p:cNvSpPr>
            <a:spLocks noGrp="1" noChangeArrowheads="1"/>
          </p:cNvSpPr>
          <p:nvPr>
            <p:ph type="sldNum" sz="quarter" idx="10"/>
          </p:nvPr>
        </p:nvSpPr>
        <p:spPr>
          <a:ln/>
        </p:spPr>
        <p:txBody>
          <a:bodyPr/>
          <a:lstStyle>
            <a:lvl1pPr>
              <a:defRPr/>
            </a:lvl1pPr>
          </a:lstStyle>
          <a:p>
            <a:fld id="{7469A5F5-CC57-4A1B-A76A-D99FE4BB96CA}" type="slidenum">
              <a:rPr lang="de-DE" altLang="en-US"/>
              <a:pPr/>
              <a:t>‹#›</a:t>
            </a:fld>
            <a:endParaRPr lang="de-DE" altLang="en-US"/>
          </a:p>
        </p:txBody>
      </p:sp>
      <p:sp>
        <p:nvSpPr>
          <p:cNvPr id="6" name="Rectangle 61">
            <a:extLst>
              <a:ext uri="{FF2B5EF4-FFF2-40B4-BE49-F238E27FC236}">
                <a16:creationId xmlns:a16="http://schemas.microsoft.com/office/drawing/2014/main" id="{D8DC915E-0A12-4B3E-860F-458F71162A03}"/>
              </a:ext>
            </a:extLst>
          </p:cNvPr>
          <p:cNvSpPr>
            <a:spLocks noGrp="1" noChangeArrowheads="1"/>
          </p:cNvSpPr>
          <p:nvPr>
            <p:ph type="ftr" sz="quarter" idx="11"/>
          </p:nvPr>
        </p:nvSpPr>
        <p:spPr>
          <a:ln/>
        </p:spPr>
        <p:txBody>
          <a:bodyPr/>
          <a:lstStyle>
            <a:lvl1pPr>
              <a:defRPr/>
            </a:lvl1pPr>
          </a:lstStyle>
          <a:p>
            <a:pPr>
              <a:defRPr/>
            </a:pPr>
            <a:r>
              <a:rPr lang="de-DE" altLang="en-US"/>
              <a:t>KfW presents itself / November 2013</a:t>
            </a:r>
          </a:p>
        </p:txBody>
      </p:sp>
    </p:spTree>
    <p:extLst>
      <p:ext uri="{BB962C8B-B14F-4D97-AF65-F5344CB8AC3E}">
        <p14:creationId xmlns:p14="http://schemas.microsoft.com/office/powerpoint/2010/main" val="378358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3541" y="302801"/>
            <a:ext cx="8883748" cy="1260211"/>
          </a:xfrm>
        </p:spPr>
        <p:txBody>
          <a:bodyPr/>
          <a:lstStyle>
            <a:lvl1pPr>
              <a:defRPr/>
            </a:lvl1pPr>
          </a:lstStyle>
          <a:p>
            <a:r>
              <a:rPr lang="de-DE"/>
              <a:t>Mastertitelformat bearbeiten</a:t>
            </a:r>
          </a:p>
        </p:txBody>
      </p:sp>
      <p:sp>
        <p:nvSpPr>
          <p:cNvPr id="3" name="Textplatzhalter 2"/>
          <p:cNvSpPr>
            <a:spLocks noGrp="1"/>
          </p:cNvSpPr>
          <p:nvPr>
            <p:ph type="body" idx="1"/>
          </p:nvPr>
        </p:nvSpPr>
        <p:spPr>
          <a:xfrm>
            <a:off x="493542" y="1692533"/>
            <a:ext cx="4361331" cy="705367"/>
          </a:xfrm>
        </p:spPr>
        <p:txBody>
          <a:bodyPr anchor="b"/>
          <a:lstStyle>
            <a:lvl1pPr marL="0" indent="0">
              <a:buNone/>
              <a:defRPr sz="2591" b="1"/>
            </a:lvl1pPr>
            <a:lvl2pPr marL="493547" indent="0">
              <a:buNone/>
              <a:defRPr sz="2159" b="1"/>
            </a:lvl2pPr>
            <a:lvl3pPr marL="987095" indent="0">
              <a:buNone/>
              <a:defRPr sz="1943" b="1"/>
            </a:lvl3pPr>
            <a:lvl4pPr marL="1480642" indent="0">
              <a:buNone/>
              <a:defRPr sz="1727" b="1"/>
            </a:lvl4pPr>
            <a:lvl5pPr marL="1974190" indent="0">
              <a:buNone/>
              <a:defRPr sz="1727" b="1"/>
            </a:lvl5pPr>
            <a:lvl6pPr marL="2467737" indent="0">
              <a:buNone/>
              <a:defRPr sz="1727" b="1"/>
            </a:lvl6pPr>
            <a:lvl7pPr marL="2961284" indent="0">
              <a:buNone/>
              <a:defRPr sz="1727" b="1"/>
            </a:lvl7pPr>
            <a:lvl8pPr marL="3454832" indent="0">
              <a:buNone/>
              <a:defRPr sz="1727" b="1"/>
            </a:lvl8pPr>
            <a:lvl9pPr marL="3948379" indent="0">
              <a:buNone/>
              <a:defRPr sz="1727" b="1"/>
            </a:lvl9pPr>
          </a:lstStyle>
          <a:p>
            <a:pPr lvl="0"/>
            <a:r>
              <a:rPr lang="de-DE"/>
              <a:t>Mastertextformat bearbeiten</a:t>
            </a:r>
          </a:p>
        </p:txBody>
      </p:sp>
      <p:sp>
        <p:nvSpPr>
          <p:cNvPr id="4" name="Inhaltsplatzhalter 3"/>
          <p:cNvSpPr>
            <a:spLocks noGrp="1"/>
          </p:cNvSpPr>
          <p:nvPr>
            <p:ph sz="half" idx="2"/>
          </p:nvPr>
        </p:nvSpPr>
        <p:spPr>
          <a:xfrm>
            <a:off x="493542" y="2397901"/>
            <a:ext cx="4361331" cy="4356478"/>
          </a:xfrm>
        </p:spPr>
        <p:txBody>
          <a:bodyPr/>
          <a:lstStyle>
            <a:lvl1pPr>
              <a:defRPr sz="2591"/>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014246" y="1692533"/>
            <a:ext cx="4363044" cy="705367"/>
          </a:xfrm>
        </p:spPr>
        <p:txBody>
          <a:bodyPr anchor="b"/>
          <a:lstStyle>
            <a:lvl1pPr marL="0" indent="0">
              <a:buNone/>
              <a:defRPr sz="2591" b="1"/>
            </a:lvl1pPr>
            <a:lvl2pPr marL="493547" indent="0">
              <a:buNone/>
              <a:defRPr sz="2159" b="1"/>
            </a:lvl2pPr>
            <a:lvl3pPr marL="987095" indent="0">
              <a:buNone/>
              <a:defRPr sz="1943" b="1"/>
            </a:lvl3pPr>
            <a:lvl4pPr marL="1480642" indent="0">
              <a:buNone/>
              <a:defRPr sz="1727" b="1"/>
            </a:lvl4pPr>
            <a:lvl5pPr marL="1974190" indent="0">
              <a:buNone/>
              <a:defRPr sz="1727" b="1"/>
            </a:lvl5pPr>
            <a:lvl6pPr marL="2467737" indent="0">
              <a:buNone/>
              <a:defRPr sz="1727" b="1"/>
            </a:lvl6pPr>
            <a:lvl7pPr marL="2961284" indent="0">
              <a:buNone/>
              <a:defRPr sz="1727" b="1"/>
            </a:lvl7pPr>
            <a:lvl8pPr marL="3454832" indent="0">
              <a:buNone/>
              <a:defRPr sz="1727" b="1"/>
            </a:lvl8pPr>
            <a:lvl9pPr marL="3948379" indent="0">
              <a:buNone/>
              <a:defRPr sz="1727" b="1"/>
            </a:lvl9pPr>
          </a:lstStyle>
          <a:p>
            <a:pPr lvl="0"/>
            <a:r>
              <a:rPr lang="de-DE"/>
              <a:t>Mastertextformat bearbeiten</a:t>
            </a:r>
          </a:p>
        </p:txBody>
      </p:sp>
      <p:sp>
        <p:nvSpPr>
          <p:cNvPr id="6" name="Inhaltsplatzhalter 5"/>
          <p:cNvSpPr>
            <a:spLocks noGrp="1"/>
          </p:cNvSpPr>
          <p:nvPr>
            <p:ph sz="quarter" idx="4"/>
          </p:nvPr>
        </p:nvSpPr>
        <p:spPr>
          <a:xfrm>
            <a:off x="5014246" y="2397901"/>
            <a:ext cx="4363044" cy="4356478"/>
          </a:xfrm>
        </p:spPr>
        <p:txBody>
          <a:bodyPr/>
          <a:lstStyle>
            <a:lvl1pPr>
              <a:defRPr sz="2591"/>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6">
            <a:extLst>
              <a:ext uri="{FF2B5EF4-FFF2-40B4-BE49-F238E27FC236}">
                <a16:creationId xmlns:a16="http://schemas.microsoft.com/office/drawing/2014/main" id="{EE9EBFEF-212A-4D53-8F5E-172D03E0B7AB}"/>
              </a:ext>
            </a:extLst>
          </p:cNvPr>
          <p:cNvSpPr>
            <a:spLocks noGrp="1" noChangeArrowheads="1"/>
          </p:cNvSpPr>
          <p:nvPr>
            <p:ph type="sldNum" sz="quarter" idx="10"/>
          </p:nvPr>
        </p:nvSpPr>
        <p:spPr>
          <a:ln/>
        </p:spPr>
        <p:txBody>
          <a:bodyPr/>
          <a:lstStyle>
            <a:lvl1pPr>
              <a:defRPr/>
            </a:lvl1pPr>
          </a:lstStyle>
          <a:p>
            <a:fld id="{E6A9983E-7159-4F5F-AA6A-821D8BB3BBC3}" type="slidenum">
              <a:rPr lang="de-DE" altLang="en-US"/>
              <a:pPr/>
              <a:t>‹#›</a:t>
            </a:fld>
            <a:endParaRPr lang="de-DE" altLang="en-US"/>
          </a:p>
        </p:txBody>
      </p:sp>
      <p:sp>
        <p:nvSpPr>
          <p:cNvPr id="8" name="Rectangle 61">
            <a:extLst>
              <a:ext uri="{FF2B5EF4-FFF2-40B4-BE49-F238E27FC236}">
                <a16:creationId xmlns:a16="http://schemas.microsoft.com/office/drawing/2014/main" id="{92D42066-A935-4E38-ABCE-504F71DBC05B}"/>
              </a:ext>
            </a:extLst>
          </p:cNvPr>
          <p:cNvSpPr>
            <a:spLocks noGrp="1" noChangeArrowheads="1"/>
          </p:cNvSpPr>
          <p:nvPr>
            <p:ph type="ftr" sz="quarter" idx="11"/>
          </p:nvPr>
        </p:nvSpPr>
        <p:spPr>
          <a:ln/>
        </p:spPr>
        <p:txBody>
          <a:bodyPr/>
          <a:lstStyle>
            <a:lvl1pPr>
              <a:defRPr/>
            </a:lvl1pPr>
          </a:lstStyle>
          <a:p>
            <a:pPr>
              <a:defRPr/>
            </a:pPr>
            <a:r>
              <a:rPr lang="de-DE" altLang="en-US"/>
              <a:t>KfW presents itself / November 2013</a:t>
            </a:r>
          </a:p>
        </p:txBody>
      </p:sp>
    </p:spTree>
    <p:extLst>
      <p:ext uri="{BB962C8B-B14F-4D97-AF65-F5344CB8AC3E}">
        <p14:creationId xmlns:p14="http://schemas.microsoft.com/office/powerpoint/2010/main" val="2601861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Rectangle 6">
            <a:extLst>
              <a:ext uri="{FF2B5EF4-FFF2-40B4-BE49-F238E27FC236}">
                <a16:creationId xmlns:a16="http://schemas.microsoft.com/office/drawing/2014/main" id="{27E7EEB3-3F46-4140-8E99-6649873CB840}"/>
              </a:ext>
            </a:extLst>
          </p:cNvPr>
          <p:cNvSpPr>
            <a:spLocks noGrp="1" noChangeArrowheads="1"/>
          </p:cNvSpPr>
          <p:nvPr>
            <p:ph type="sldNum" sz="quarter" idx="10"/>
          </p:nvPr>
        </p:nvSpPr>
        <p:spPr>
          <a:ln/>
        </p:spPr>
        <p:txBody>
          <a:bodyPr/>
          <a:lstStyle>
            <a:lvl1pPr>
              <a:defRPr/>
            </a:lvl1pPr>
          </a:lstStyle>
          <a:p>
            <a:fld id="{95278E50-59AD-4E1F-812A-27FA53C03F77}" type="slidenum">
              <a:rPr lang="de-DE" altLang="en-US"/>
              <a:pPr/>
              <a:t>‹#›</a:t>
            </a:fld>
            <a:endParaRPr lang="de-DE" altLang="en-US"/>
          </a:p>
        </p:txBody>
      </p:sp>
      <p:sp>
        <p:nvSpPr>
          <p:cNvPr id="4" name="Rectangle 61">
            <a:extLst>
              <a:ext uri="{FF2B5EF4-FFF2-40B4-BE49-F238E27FC236}">
                <a16:creationId xmlns:a16="http://schemas.microsoft.com/office/drawing/2014/main" id="{0FB12789-0112-4F8B-93B7-5F645E70B6BE}"/>
              </a:ext>
            </a:extLst>
          </p:cNvPr>
          <p:cNvSpPr>
            <a:spLocks noGrp="1" noChangeArrowheads="1"/>
          </p:cNvSpPr>
          <p:nvPr>
            <p:ph type="ftr" sz="quarter" idx="11"/>
          </p:nvPr>
        </p:nvSpPr>
        <p:spPr>
          <a:ln/>
        </p:spPr>
        <p:txBody>
          <a:bodyPr/>
          <a:lstStyle>
            <a:lvl1pPr>
              <a:defRPr/>
            </a:lvl1pPr>
          </a:lstStyle>
          <a:p>
            <a:pPr>
              <a:defRPr/>
            </a:pPr>
            <a:r>
              <a:rPr lang="de-DE" altLang="en-US"/>
              <a:t>KfW presents itself / November 2013</a:t>
            </a:r>
          </a:p>
        </p:txBody>
      </p:sp>
    </p:spTree>
    <p:extLst>
      <p:ext uri="{BB962C8B-B14F-4D97-AF65-F5344CB8AC3E}">
        <p14:creationId xmlns:p14="http://schemas.microsoft.com/office/powerpoint/2010/main" val="2651031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376A0BD1-49CE-4BDC-8B7A-422D69873E9E}"/>
              </a:ext>
            </a:extLst>
          </p:cNvPr>
          <p:cNvSpPr>
            <a:spLocks noGrp="1" noChangeArrowheads="1"/>
          </p:cNvSpPr>
          <p:nvPr>
            <p:ph type="sldNum" sz="quarter" idx="10"/>
          </p:nvPr>
        </p:nvSpPr>
        <p:spPr>
          <a:ln/>
        </p:spPr>
        <p:txBody>
          <a:bodyPr/>
          <a:lstStyle>
            <a:lvl1pPr>
              <a:defRPr/>
            </a:lvl1pPr>
          </a:lstStyle>
          <a:p>
            <a:fld id="{DE322A00-43A5-4652-ACDF-D7F18B7D923C}" type="slidenum">
              <a:rPr lang="de-DE" altLang="en-US"/>
              <a:pPr/>
              <a:t>‹#›</a:t>
            </a:fld>
            <a:endParaRPr lang="de-DE" altLang="en-US"/>
          </a:p>
        </p:txBody>
      </p:sp>
      <p:sp>
        <p:nvSpPr>
          <p:cNvPr id="3" name="Rectangle 61">
            <a:extLst>
              <a:ext uri="{FF2B5EF4-FFF2-40B4-BE49-F238E27FC236}">
                <a16:creationId xmlns:a16="http://schemas.microsoft.com/office/drawing/2014/main" id="{1E1F2936-9B33-4246-AAC1-E188EE40338F}"/>
              </a:ext>
            </a:extLst>
          </p:cNvPr>
          <p:cNvSpPr>
            <a:spLocks noGrp="1" noChangeArrowheads="1"/>
          </p:cNvSpPr>
          <p:nvPr>
            <p:ph type="ftr" sz="quarter" idx="11"/>
          </p:nvPr>
        </p:nvSpPr>
        <p:spPr>
          <a:ln/>
        </p:spPr>
        <p:txBody>
          <a:bodyPr/>
          <a:lstStyle>
            <a:lvl1pPr>
              <a:defRPr/>
            </a:lvl1pPr>
          </a:lstStyle>
          <a:p>
            <a:pPr>
              <a:defRPr/>
            </a:pPr>
            <a:r>
              <a:rPr lang="de-DE" altLang="en-US"/>
              <a:t>KfW presents itself / November 2013</a:t>
            </a:r>
          </a:p>
        </p:txBody>
      </p:sp>
    </p:spTree>
    <p:extLst>
      <p:ext uri="{BB962C8B-B14F-4D97-AF65-F5344CB8AC3E}">
        <p14:creationId xmlns:p14="http://schemas.microsoft.com/office/powerpoint/2010/main" val="275494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6831"/>
            <a:ext cx="10158413" cy="1014413"/>
          </a:xfrm>
          <a:noFill/>
        </p:spPr>
        <p:txBody>
          <a:bodyPr/>
          <a:lstStyle>
            <a:lvl1pPr algn="r">
              <a:defRPr>
                <a:solidFill>
                  <a:srgbClr val="376092"/>
                </a:solidFill>
                <a:latin typeface="Calibri"/>
                <a:cs typeface="Calibri"/>
              </a:defRPr>
            </a:lvl1pPr>
          </a:lstStyle>
          <a:p>
            <a:r>
              <a:rPr lang="en-US" dirty="0"/>
              <a:t>Click to edit Master title style</a:t>
            </a:r>
            <a:endParaRPr lang="nb-NO" dirty="0"/>
          </a:p>
        </p:txBody>
      </p:sp>
      <p:sp>
        <p:nvSpPr>
          <p:cNvPr id="3" name="Content Placeholder 2"/>
          <p:cNvSpPr>
            <a:spLocks noGrp="1"/>
          </p:cNvSpPr>
          <p:nvPr>
            <p:ph idx="1"/>
          </p:nvPr>
        </p:nvSpPr>
        <p:spPr>
          <a:xfrm>
            <a:off x="534988" y="1760537"/>
            <a:ext cx="9623425" cy="5392711"/>
          </a:xfrm>
        </p:spPr>
        <p:txBody>
          <a:bodyPr/>
          <a:lstStyle>
            <a:lvl1pPr>
              <a:defRPr>
                <a:latin typeface="Calibri"/>
                <a:cs typeface="Calibri"/>
              </a:defRPr>
            </a:lvl1pPr>
            <a:lvl2pPr>
              <a:defRPr>
                <a:latin typeface="Calibri"/>
                <a:cs typeface="Calibri"/>
              </a:defRPr>
            </a:lvl2pPr>
            <a:lvl3pPr marL="1385888" indent="-342900">
              <a:buClr>
                <a:srgbClr val="68A22E"/>
              </a:buClr>
              <a:buFont typeface="Arial"/>
              <a:buChar cha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p:nvPr userDrawn="1"/>
        </p:nvPicPr>
        <p:blipFill rotWithShape="1">
          <a:blip r:embed="rId2">
            <a:alphaModFix amt="0"/>
          </a:blip>
          <a:srcRect l="7151" t="6138" r="7541" b="10668"/>
          <a:stretch/>
        </p:blipFill>
        <p:spPr bwMode="auto">
          <a:xfrm>
            <a:off x="241300" y="123031"/>
            <a:ext cx="1447800" cy="990600"/>
          </a:xfrm>
          <a:prstGeom prst="rect">
            <a:avLst/>
          </a:prstGeom>
          <a:ln>
            <a:noFill/>
          </a:ln>
          <a:effectLst>
            <a:softEdge rad="112500"/>
          </a:effectLst>
          <a:extLst>
            <a:ext uri="{53640926-AAD7-44d8-BBD7-CCE9431645EC}">
              <a14:shadowObscured xmlns="" xmlns:a14="http://schemas.microsoft.com/office/drawing/2010/main"/>
            </a:ext>
          </a:extLst>
        </p:spPr>
      </p:pic>
      <p:sp>
        <p:nvSpPr>
          <p:cNvPr id="6" name="TextBox 5"/>
          <p:cNvSpPr txBox="1"/>
          <p:nvPr userDrawn="1"/>
        </p:nvSpPr>
        <p:spPr>
          <a:xfrm>
            <a:off x="0" y="1113631"/>
            <a:ext cx="10693400" cy="45719"/>
          </a:xfrm>
          <a:prstGeom prst="rect">
            <a:avLst/>
          </a:prstGeom>
          <a:solidFill>
            <a:srgbClr val="E0BB24"/>
          </a:solidFill>
        </p:spPr>
        <p:txBody>
          <a:bodyPr wrap="square" rtlCol="0">
            <a:spAutoFit/>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nchor="t"/>
          <a:lstStyle>
            <a:lvl1pPr algn="l">
              <a:defRPr sz="4000" b="1" cap="all">
                <a:solidFill>
                  <a:srgbClr val="376092"/>
                </a:solidFill>
              </a:defRPr>
            </a:lvl1pPr>
          </a:lstStyle>
          <a:p>
            <a:r>
              <a:rPr lang="en-US" dirty="0"/>
              <a:t>Click to edit Master title style</a:t>
            </a:r>
            <a:endParaRPr lang="nb-NO" dirty="0"/>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534988" y="1760538"/>
            <a:ext cx="4735512" cy="523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5422900" y="1760538"/>
            <a:ext cx="4735513" cy="523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p:cNvSpPr>
            <a:spLocks noGrp="1" noChangeArrowheads="1"/>
          </p:cNvSpPr>
          <p:nvPr>
            <p:ph type="dt" sz="half" idx="10"/>
          </p:nvPr>
        </p:nvSpPr>
        <p:spPr>
          <a:xfrm>
            <a:off x="511175" y="7178675"/>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6" name="Footer Placeholder 5"/>
          <p:cNvSpPr>
            <a:spLocks noGrp="1" noChangeArrowheads="1"/>
          </p:cNvSpPr>
          <p:nvPr>
            <p:ph type="ftr" sz="quarter" idx="11"/>
          </p:nvPr>
        </p:nvSpPr>
        <p:spPr>
          <a:xfrm>
            <a:off x="3629025" y="7178675"/>
            <a:ext cx="3387725"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7" name="Slide Number Placeholder 6"/>
          <p:cNvSpPr>
            <a:spLocks noGrp="1" noChangeArrowheads="1"/>
          </p:cNvSpPr>
          <p:nvPr>
            <p:ph type="sldNum" sz="quarter" idx="12"/>
          </p:nvPr>
        </p:nvSpPr>
        <p:spPr>
          <a:xfrm>
            <a:off x="7639050" y="7162800"/>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fld id="{A1096308-014E-4D63-9234-DF8B9D957C9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23425" cy="1260475"/>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8" name="Rectangle 5"/>
          <p:cNvSpPr>
            <a:spLocks noGrp="1" noChangeArrowheads="1"/>
          </p:cNvSpPr>
          <p:nvPr>
            <p:ph type="ftr" sz="quarter" idx="11"/>
          </p:nvPr>
        </p:nvSpPr>
        <p:spPr>
          <a:xfrm>
            <a:off x="3629025" y="7178675"/>
            <a:ext cx="3387725"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9" name="Rectangle 6"/>
          <p:cNvSpPr>
            <a:spLocks noGrp="1" noChangeArrowheads="1"/>
          </p:cNvSpPr>
          <p:nvPr>
            <p:ph type="sldNum" sz="quarter" idx="12"/>
          </p:nvPr>
        </p:nvSpPr>
        <p:spPr>
          <a:xfrm>
            <a:off x="7639050" y="7162800"/>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fld id="{9603464C-A64D-416D-9910-DAE42252A21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Rectangle 4"/>
          <p:cNvSpPr>
            <a:spLocks noGrp="1" noChangeArrowheads="1"/>
          </p:cNvSpPr>
          <p:nvPr>
            <p:ph type="dt" sz="half" idx="10"/>
          </p:nvPr>
        </p:nvSpPr>
        <p:spPr>
          <a:xfrm>
            <a:off x="511175" y="7178675"/>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4" name="Rectangle 5"/>
          <p:cNvSpPr>
            <a:spLocks noGrp="1" noChangeArrowheads="1"/>
          </p:cNvSpPr>
          <p:nvPr>
            <p:ph type="ftr" sz="quarter" idx="11"/>
          </p:nvPr>
        </p:nvSpPr>
        <p:spPr>
          <a:xfrm>
            <a:off x="3629025" y="7178675"/>
            <a:ext cx="3387725"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5" name="Rectangle 6"/>
          <p:cNvSpPr>
            <a:spLocks noGrp="1" noChangeArrowheads="1"/>
          </p:cNvSpPr>
          <p:nvPr>
            <p:ph type="sldNum" sz="quarter" idx="12"/>
          </p:nvPr>
        </p:nvSpPr>
        <p:spPr>
          <a:xfrm>
            <a:off x="7639050" y="7162800"/>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fld id="{060EAA47-CDCE-432F-92D2-C58AE8EA49A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511175" y="7178675"/>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3" name="Rectangle 5"/>
          <p:cNvSpPr>
            <a:spLocks noGrp="1" noChangeArrowheads="1"/>
          </p:cNvSpPr>
          <p:nvPr>
            <p:ph type="ftr" sz="quarter" idx="11"/>
          </p:nvPr>
        </p:nvSpPr>
        <p:spPr>
          <a:xfrm>
            <a:off x="3629025" y="7178675"/>
            <a:ext cx="3387725"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4" name="Rectangle 6"/>
          <p:cNvSpPr>
            <a:spLocks noGrp="1" noChangeArrowheads="1"/>
          </p:cNvSpPr>
          <p:nvPr>
            <p:ph type="sldNum" sz="quarter" idx="12"/>
          </p:nvPr>
        </p:nvSpPr>
        <p:spPr>
          <a:xfrm>
            <a:off x="7639050" y="7162800"/>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fld id="{FCFD0F3E-94EF-4244-AFB0-8ADA835FDDE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511175" y="7178675"/>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6" name="Footer Placeholder 5"/>
          <p:cNvSpPr>
            <a:spLocks noGrp="1" noChangeArrowheads="1"/>
          </p:cNvSpPr>
          <p:nvPr>
            <p:ph type="ftr" sz="quarter" idx="11"/>
          </p:nvPr>
        </p:nvSpPr>
        <p:spPr>
          <a:xfrm>
            <a:off x="3629025" y="7178675"/>
            <a:ext cx="3387725"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7" name="Slide Number Placeholder 6"/>
          <p:cNvSpPr>
            <a:spLocks noGrp="1" noChangeArrowheads="1"/>
          </p:cNvSpPr>
          <p:nvPr>
            <p:ph type="sldNum" sz="quarter" idx="12"/>
          </p:nvPr>
        </p:nvSpPr>
        <p:spPr>
          <a:xfrm>
            <a:off x="7639050" y="7162800"/>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fld id="{99A75030-F48D-49CF-81FB-C2FACE4C0AA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b-NO" noProof="0"/>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511175" y="7178675"/>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6" name="Footer Placeholder 5"/>
          <p:cNvSpPr>
            <a:spLocks noGrp="1" noChangeArrowheads="1"/>
          </p:cNvSpPr>
          <p:nvPr>
            <p:ph type="ftr" sz="quarter" idx="11"/>
          </p:nvPr>
        </p:nvSpPr>
        <p:spPr>
          <a:xfrm>
            <a:off x="3629025" y="7178675"/>
            <a:ext cx="3387725" cy="203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7" name="Slide Number Placeholder 6"/>
          <p:cNvSpPr>
            <a:spLocks noGrp="1" noChangeArrowheads="1"/>
          </p:cNvSpPr>
          <p:nvPr>
            <p:ph type="sldNum" sz="quarter" idx="12"/>
          </p:nvPr>
        </p:nvSpPr>
        <p:spPr>
          <a:xfrm>
            <a:off x="7639050" y="7162800"/>
            <a:ext cx="2495550" cy="203200"/>
          </a:xfrm>
          <a:prstGeom prst="rect">
            <a:avLst/>
          </a:prstGeom>
        </p:spPr>
        <p:txBody>
          <a:bodyPr vert="horz" wrap="square" lIns="91440" tIns="45720" rIns="91440" bIns="45720" numCol="1" anchor="t" anchorCtr="0" compatLnSpc="1">
            <a:prstTxWarp prst="textNoShape">
              <a:avLst/>
            </a:prstTxWarp>
          </a:bodyPr>
          <a:lstStyle>
            <a:lvl1pPr>
              <a:defRPr/>
            </a:lvl1pPr>
          </a:lstStyle>
          <a:p>
            <a:fld id="{0148FE08-C823-48E4-AFB6-E01E74219DD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4.wmf"/><Relationship Id="rId4" Type="http://schemas.openxmlformats.org/officeDocument/2006/relationships/slideLayout" Target="../slideLayouts/slideLayout15.xml"/><Relationship Id="rId9" Type="http://schemas.openxmlformats.org/officeDocument/2006/relationships/image" Target="../media/image3.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46831"/>
            <a:ext cx="10158413" cy="1014413"/>
          </a:xfrm>
          <a:prstGeom prst="rect">
            <a:avLst/>
          </a:prstGeom>
          <a:noFill/>
          <a:ln w="9525">
            <a:noFill/>
            <a:miter lim="800000"/>
            <a:headEnd/>
            <a:tailEnd/>
          </a:ln>
        </p:spPr>
        <p:txBody>
          <a:bodyPr vert="horz" wrap="square" lIns="504000" tIns="52153" rIns="104306" bIns="52153"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534988" y="1760538"/>
            <a:ext cx="9623425" cy="5230812"/>
          </a:xfrm>
          <a:prstGeom prst="rect">
            <a:avLst/>
          </a:prstGeom>
          <a:noFill/>
          <a:ln w="9525">
            <a:noFill/>
            <a:miter lim="800000"/>
            <a:headEnd/>
            <a:tailEnd/>
          </a:ln>
        </p:spPr>
        <p:txBody>
          <a:bodyPr vert="horz" wrap="square" lIns="104306" tIns="52153" rIns="104306" bIns="52153"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4" name="Text Box 20"/>
          <p:cNvSpPr txBox="1">
            <a:spLocks noChangeArrowheads="1"/>
          </p:cNvSpPr>
          <p:nvPr userDrawn="1"/>
        </p:nvSpPr>
        <p:spPr bwMode="auto">
          <a:xfrm>
            <a:off x="106363" y="7285830"/>
            <a:ext cx="10380662" cy="135733"/>
          </a:xfrm>
          <a:prstGeom prst="rect">
            <a:avLst/>
          </a:prstGeom>
          <a:solidFill>
            <a:schemeClr val="accent1">
              <a:lumMod val="75000"/>
            </a:schemeClr>
          </a:solidFill>
          <a:ln w="9525">
            <a:noFill/>
            <a:miter lim="800000"/>
            <a:headEnd/>
            <a:tailEnd/>
          </a:ln>
          <a:effectLst/>
        </p:spPr>
        <p:txBody>
          <a:bodyPr lIns="162000" tIns="10800" rIns="54000" bIns="10800" anchor="ctr"/>
          <a:lstStyle/>
          <a:p>
            <a:pPr defTabSz="1042988">
              <a:spcBef>
                <a:spcPct val="50000"/>
              </a:spcBef>
              <a:tabLst>
                <a:tab pos="10040938" algn="r"/>
                <a:tab pos="10188575" algn="r"/>
              </a:tabLst>
            </a:pPr>
            <a:r>
              <a:rPr lang="en-US" sz="1000" b="0" dirty="0">
                <a:solidFill>
                  <a:schemeClr val="tx2"/>
                </a:solidFill>
                <a:latin typeface="Century Gothic" pitchFamily="34" charset="0"/>
              </a:rPr>
              <a:t>	</a:t>
            </a:r>
          </a:p>
        </p:txBody>
      </p:sp>
      <p:sp>
        <p:nvSpPr>
          <p:cNvPr id="6" name="TextBox 5"/>
          <p:cNvSpPr txBox="1"/>
          <p:nvPr userDrawn="1"/>
        </p:nvSpPr>
        <p:spPr>
          <a:xfrm>
            <a:off x="12700" y="1113631"/>
            <a:ext cx="10693400" cy="45719"/>
          </a:xfrm>
          <a:prstGeom prst="rect">
            <a:avLst/>
          </a:prstGeom>
          <a:solidFill>
            <a:srgbClr val="E0BB24"/>
          </a:solidFill>
        </p:spPr>
        <p:txBody>
          <a:bodyPr wrap="square" rtlCol="0">
            <a:spAutoFit/>
          </a:bodyPr>
          <a:lstStyle/>
          <a:p>
            <a:endParaRPr lang="en-US" dirty="0"/>
          </a:p>
        </p:txBody>
      </p:sp>
      <p:pic>
        <p:nvPicPr>
          <p:cNvPr id="9" name="Picture 8"/>
          <p:cNvPicPr>
            <a:picLocks noChangeAspect="1"/>
          </p:cNvPicPr>
          <p:nvPr userDrawn="1"/>
        </p:nvPicPr>
        <p:blipFill>
          <a:blip r:embed="rId13"/>
          <a:stretch>
            <a:fillRect/>
          </a:stretch>
        </p:blipFill>
        <p:spPr>
          <a:xfrm>
            <a:off x="88900" y="275431"/>
            <a:ext cx="1981200" cy="633984"/>
          </a:xfrm>
          <a:prstGeom prst="rect">
            <a:avLst/>
          </a:prstGeom>
        </p:spPr>
      </p:pic>
    </p:spTree>
  </p:cSld>
  <p:clrMap bg1="lt1" tx1="dk1" bg2="lt2" tx2="dk2" accent1="accent1" accent2="accent2" accent3="accent3" accent4="accent4" accent5="accent5" accent6="accent6" hlink="hlink" folHlink="folHlink"/>
  <p:sldLayoutIdLst>
    <p:sldLayoutId id="2147483747" r:id="rId1"/>
    <p:sldLayoutId id="2147483745" r:id="rId2"/>
    <p:sldLayoutId id="2147483746"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1042988" rtl="0" eaLnBrk="1" fontAlgn="base" hangingPunct="1">
        <a:spcBef>
          <a:spcPct val="0"/>
        </a:spcBef>
        <a:spcAft>
          <a:spcPct val="0"/>
        </a:spcAft>
        <a:defRPr sz="3600" b="1">
          <a:solidFill>
            <a:schemeClr val="accent1">
              <a:lumMod val="75000"/>
            </a:schemeClr>
          </a:solidFill>
          <a:latin typeface="Calibri"/>
          <a:ea typeface="ＭＳ Ｐゴシック" charset="-128"/>
          <a:cs typeface="Calibri"/>
        </a:defRPr>
      </a:lvl1pPr>
      <a:lvl2pPr algn="l" defTabSz="1042988" rtl="0" eaLnBrk="1" fontAlgn="base" hangingPunct="1">
        <a:spcBef>
          <a:spcPct val="0"/>
        </a:spcBef>
        <a:spcAft>
          <a:spcPct val="0"/>
        </a:spcAft>
        <a:defRPr sz="3600" b="1">
          <a:solidFill>
            <a:srgbClr val="007298"/>
          </a:solidFill>
          <a:latin typeface="Arial Narrow" charset="0"/>
          <a:ea typeface="ＭＳ Ｐゴシック" charset="-128"/>
          <a:cs typeface="ＭＳ Ｐゴシック" charset="-128"/>
        </a:defRPr>
      </a:lvl2pPr>
      <a:lvl3pPr algn="l" defTabSz="1042988" rtl="0" eaLnBrk="1" fontAlgn="base" hangingPunct="1">
        <a:spcBef>
          <a:spcPct val="0"/>
        </a:spcBef>
        <a:spcAft>
          <a:spcPct val="0"/>
        </a:spcAft>
        <a:defRPr sz="3600" b="1">
          <a:solidFill>
            <a:srgbClr val="007298"/>
          </a:solidFill>
          <a:latin typeface="Arial Narrow" charset="0"/>
          <a:ea typeface="ＭＳ Ｐゴシック" charset="-128"/>
          <a:cs typeface="ＭＳ Ｐゴシック" charset="-128"/>
        </a:defRPr>
      </a:lvl3pPr>
      <a:lvl4pPr algn="l" defTabSz="1042988" rtl="0" eaLnBrk="1" fontAlgn="base" hangingPunct="1">
        <a:spcBef>
          <a:spcPct val="0"/>
        </a:spcBef>
        <a:spcAft>
          <a:spcPct val="0"/>
        </a:spcAft>
        <a:defRPr sz="3600" b="1">
          <a:solidFill>
            <a:srgbClr val="007298"/>
          </a:solidFill>
          <a:latin typeface="Arial Narrow" charset="0"/>
          <a:ea typeface="ＭＳ Ｐゴシック" charset="-128"/>
          <a:cs typeface="ＭＳ Ｐゴシック" charset="-128"/>
        </a:defRPr>
      </a:lvl4pPr>
      <a:lvl5pPr algn="l" defTabSz="1042988" rtl="0" eaLnBrk="1" fontAlgn="base" hangingPunct="1">
        <a:spcBef>
          <a:spcPct val="0"/>
        </a:spcBef>
        <a:spcAft>
          <a:spcPct val="0"/>
        </a:spcAft>
        <a:defRPr sz="3600" b="1">
          <a:solidFill>
            <a:srgbClr val="007298"/>
          </a:solidFill>
          <a:latin typeface="Arial Narrow" charset="0"/>
          <a:ea typeface="ＭＳ Ｐゴシック" charset="-128"/>
          <a:cs typeface="ＭＳ Ｐゴシック" charset="-128"/>
        </a:defRPr>
      </a:lvl5pPr>
      <a:lvl6pPr marL="457200" algn="l" defTabSz="1042988" rtl="0" eaLnBrk="1" fontAlgn="base" hangingPunct="1">
        <a:spcBef>
          <a:spcPct val="0"/>
        </a:spcBef>
        <a:spcAft>
          <a:spcPct val="0"/>
        </a:spcAft>
        <a:defRPr sz="3600" b="1">
          <a:solidFill>
            <a:srgbClr val="007298"/>
          </a:solidFill>
          <a:latin typeface="Arial Narrow" charset="0"/>
        </a:defRPr>
      </a:lvl6pPr>
      <a:lvl7pPr marL="914400" algn="l" defTabSz="1042988" rtl="0" eaLnBrk="1" fontAlgn="base" hangingPunct="1">
        <a:spcBef>
          <a:spcPct val="0"/>
        </a:spcBef>
        <a:spcAft>
          <a:spcPct val="0"/>
        </a:spcAft>
        <a:defRPr sz="3600" b="1">
          <a:solidFill>
            <a:srgbClr val="007298"/>
          </a:solidFill>
          <a:latin typeface="Arial Narrow" charset="0"/>
        </a:defRPr>
      </a:lvl7pPr>
      <a:lvl8pPr marL="1371600" algn="l" defTabSz="1042988" rtl="0" eaLnBrk="1" fontAlgn="base" hangingPunct="1">
        <a:spcBef>
          <a:spcPct val="0"/>
        </a:spcBef>
        <a:spcAft>
          <a:spcPct val="0"/>
        </a:spcAft>
        <a:defRPr sz="3600" b="1">
          <a:solidFill>
            <a:srgbClr val="007298"/>
          </a:solidFill>
          <a:latin typeface="Arial Narrow" charset="0"/>
        </a:defRPr>
      </a:lvl8pPr>
      <a:lvl9pPr marL="1828800" algn="l" defTabSz="1042988" rtl="0" eaLnBrk="1" fontAlgn="base" hangingPunct="1">
        <a:spcBef>
          <a:spcPct val="0"/>
        </a:spcBef>
        <a:spcAft>
          <a:spcPct val="0"/>
        </a:spcAft>
        <a:defRPr sz="3600" b="1">
          <a:solidFill>
            <a:srgbClr val="007298"/>
          </a:solidFill>
          <a:latin typeface="Arial Narrow" charset="0"/>
        </a:defRPr>
      </a:lvl9pPr>
    </p:titleStyle>
    <p:bodyStyle>
      <a:lvl1pPr marL="390525" indent="-390525" algn="l" defTabSz="1042988" rtl="0" eaLnBrk="1" fontAlgn="base" hangingPunct="1">
        <a:spcBef>
          <a:spcPct val="20000"/>
        </a:spcBef>
        <a:spcAft>
          <a:spcPct val="0"/>
        </a:spcAft>
        <a:buClr>
          <a:srgbClr val="007298"/>
        </a:buClr>
        <a:buSzPct val="85000"/>
        <a:buChar char="•"/>
        <a:defRPr sz="3200">
          <a:solidFill>
            <a:schemeClr val="tx1">
              <a:lumMod val="65000"/>
              <a:lumOff val="35000"/>
            </a:schemeClr>
          </a:solidFill>
          <a:latin typeface="Calibri"/>
          <a:ea typeface="ＭＳ Ｐゴシック" charset="-128"/>
          <a:cs typeface="Calibri"/>
        </a:defRPr>
      </a:lvl1pPr>
      <a:lvl2pPr marL="847725" indent="-325438" algn="l" defTabSz="1042988" rtl="0" eaLnBrk="1" fontAlgn="base" hangingPunct="1">
        <a:spcBef>
          <a:spcPct val="20000"/>
        </a:spcBef>
        <a:spcAft>
          <a:spcPct val="0"/>
        </a:spcAft>
        <a:buClr>
          <a:srgbClr val="007298"/>
        </a:buClr>
        <a:buSzPct val="85000"/>
        <a:buChar char="–"/>
        <a:defRPr sz="2800">
          <a:solidFill>
            <a:schemeClr val="tx1">
              <a:lumMod val="65000"/>
              <a:lumOff val="35000"/>
            </a:schemeClr>
          </a:solidFill>
          <a:latin typeface="Calibri"/>
          <a:ea typeface="ＭＳ Ｐゴシック" charset="-128"/>
          <a:cs typeface="Calibri"/>
        </a:defRPr>
      </a:lvl2pPr>
      <a:lvl3pPr marL="1303338" indent="-260350" algn="l" defTabSz="1042988" rtl="0" eaLnBrk="1" fontAlgn="base" hangingPunct="1">
        <a:spcBef>
          <a:spcPct val="20000"/>
        </a:spcBef>
        <a:spcAft>
          <a:spcPct val="0"/>
        </a:spcAft>
        <a:buClr>
          <a:srgbClr val="68A22E"/>
        </a:buClr>
        <a:buSzPct val="85000"/>
        <a:buChar char="•"/>
        <a:defRPr sz="2400">
          <a:solidFill>
            <a:schemeClr val="tx1">
              <a:lumMod val="65000"/>
              <a:lumOff val="35000"/>
            </a:schemeClr>
          </a:solidFill>
          <a:latin typeface="Calibri"/>
          <a:ea typeface="ＭＳ Ｐゴシック" charset="-128"/>
          <a:cs typeface="Calibri"/>
        </a:defRPr>
      </a:lvl3pPr>
      <a:lvl4pPr marL="1825625" indent="-260350" algn="l" defTabSz="1042988" rtl="0" eaLnBrk="1" fontAlgn="base" hangingPunct="1">
        <a:spcBef>
          <a:spcPct val="20000"/>
        </a:spcBef>
        <a:spcAft>
          <a:spcPct val="0"/>
        </a:spcAft>
        <a:buClr>
          <a:srgbClr val="68A22E"/>
        </a:buClr>
        <a:buSzPct val="85000"/>
        <a:buChar char="–"/>
        <a:defRPr sz="2000">
          <a:solidFill>
            <a:schemeClr val="tx1">
              <a:lumMod val="65000"/>
              <a:lumOff val="35000"/>
            </a:schemeClr>
          </a:solidFill>
          <a:latin typeface="Calibri"/>
          <a:ea typeface="ＭＳ Ｐゴシック" charset="-128"/>
          <a:cs typeface="Calibri"/>
        </a:defRPr>
      </a:lvl4pPr>
      <a:lvl5pPr marL="2346325" indent="-260350" algn="l" defTabSz="1042988" rtl="0" eaLnBrk="1" fontAlgn="base" hangingPunct="1">
        <a:spcBef>
          <a:spcPct val="20000"/>
        </a:spcBef>
        <a:spcAft>
          <a:spcPct val="0"/>
        </a:spcAft>
        <a:buClr>
          <a:srgbClr val="007298"/>
        </a:buClr>
        <a:buSzPct val="85000"/>
        <a:buChar char="»"/>
        <a:defRPr sz="2000">
          <a:solidFill>
            <a:schemeClr val="tx1">
              <a:lumMod val="65000"/>
              <a:lumOff val="35000"/>
            </a:schemeClr>
          </a:solidFill>
          <a:latin typeface="Calibri"/>
          <a:ea typeface="ＭＳ Ｐゴシック" charset="-128"/>
          <a:cs typeface="Calibri"/>
        </a:defRPr>
      </a:lvl5pPr>
      <a:lvl6pPr marL="2803525" indent="-260350" algn="l" defTabSz="1042988" rtl="0" eaLnBrk="1" fontAlgn="base" hangingPunct="1">
        <a:spcBef>
          <a:spcPct val="20000"/>
        </a:spcBef>
        <a:spcAft>
          <a:spcPct val="0"/>
        </a:spcAft>
        <a:buClr>
          <a:srgbClr val="007298"/>
        </a:buClr>
        <a:buSzPct val="85000"/>
        <a:buChar char="»"/>
        <a:defRPr>
          <a:solidFill>
            <a:schemeClr val="tx1"/>
          </a:solidFill>
          <a:latin typeface="+mn-lt"/>
          <a:ea typeface="ＭＳ Ｐゴシック" charset="-128"/>
        </a:defRPr>
      </a:lvl6pPr>
      <a:lvl7pPr marL="3260725" indent="-260350" algn="l" defTabSz="1042988" rtl="0" eaLnBrk="1" fontAlgn="base" hangingPunct="1">
        <a:spcBef>
          <a:spcPct val="20000"/>
        </a:spcBef>
        <a:spcAft>
          <a:spcPct val="0"/>
        </a:spcAft>
        <a:buClr>
          <a:srgbClr val="007298"/>
        </a:buClr>
        <a:buSzPct val="85000"/>
        <a:buChar char="»"/>
        <a:defRPr>
          <a:solidFill>
            <a:schemeClr val="tx1"/>
          </a:solidFill>
          <a:latin typeface="+mn-lt"/>
          <a:ea typeface="ＭＳ Ｐゴシック" charset="-128"/>
        </a:defRPr>
      </a:lvl7pPr>
      <a:lvl8pPr marL="3717925" indent="-260350" algn="l" defTabSz="1042988" rtl="0" eaLnBrk="1" fontAlgn="base" hangingPunct="1">
        <a:spcBef>
          <a:spcPct val="20000"/>
        </a:spcBef>
        <a:spcAft>
          <a:spcPct val="0"/>
        </a:spcAft>
        <a:buClr>
          <a:srgbClr val="007298"/>
        </a:buClr>
        <a:buSzPct val="85000"/>
        <a:buChar char="»"/>
        <a:defRPr>
          <a:solidFill>
            <a:schemeClr val="tx1"/>
          </a:solidFill>
          <a:latin typeface="+mn-lt"/>
          <a:ea typeface="ＭＳ Ｐゴシック" charset="-128"/>
        </a:defRPr>
      </a:lvl8pPr>
      <a:lvl9pPr marL="4175125" indent="-260350" algn="l" defTabSz="1042988" rtl="0" eaLnBrk="1" fontAlgn="base" hangingPunct="1">
        <a:spcBef>
          <a:spcPct val="20000"/>
        </a:spcBef>
        <a:spcAft>
          <a:spcPct val="0"/>
        </a:spcAft>
        <a:buClr>
          <a:srgbClr val="007298"/>
        </a:buClr>
        <a:buSzPct val="85000"/>
        <a:buChar char="»"/>
        <a:defRPr>
          <a:solidFill>
            <a:schemeClr val="tx1"/>
          </a:solidFill>
          <a:latin typeface="+mn-lt"/>
          <a:ea typeface="ＭＳ Ｐゴシック" charset="-128"/>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F982741B-2820-4216-A94A-946FFDBD9E0B}"/>
              </a:ext>
            </a:extLst>
          </p:cNvPr>
          <p:cNvSpPr>
            <a:spLocks noGrp="1" noChangeArrowheads="1"/>
          </p:cNvSpPr>
          <p:nvPr>
            <p:ph type="sldNum" sz="quarter" idx="4"/>
          </p:nvPr>
        </p:nvSpPr>
        <p:spPr bwMode="gray">
          <a:xfrm>
            <a:off x="9644624" y="7197203"/>
            <a:ext cx="500396" cy="23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r">
              <a:defRPr sz="1080">
                <a:solidFill>
                  <a:schemeClr val="tx1"/>
                </a:solidFill>
              </a:defRPr>
            </a:lvl1pPr>
          </a:lstStyle>
          <a:p>
            <a:fld id="{52CFB0B4-06F2-4D6E-9817-385A382FE5BA}" type="slidenum">
              <a:rPr lang="de-DE" altLang="en-US"/>
              <a:pPr/>
              <a:t>‹#›</a:t>
            </a:fld>
            <a:endParaRPr lang="de-DE" altLang="en-US"/>
          </a:p>
        </p:txBody>
      </p:sp>
      <p:sp>
        <p:nvSpPr>
          <p:cNvPr id="1027" name="Rectangle 2">
            <a:extLst>
              <a:ext uri="{FF2B5EF4-FFF2-40B4-BE49-F238E27FC236}">
                <a16:creationId xmlns:a16="http://schemas.microsoft.com/office/drawing/2014/main" id="{BFB60EEB-5835-4138-9DE8-B2E397128827}"/>
              </a:ext>
            </a:extLst>
          </p:cNvPr>
          <p:cNvSpPr>
            <a:spLocks noGrp="1" noChangeArrowheads="1"/>
          </p:cNvSpPr>
          <p:nvPr>
            <p:ph type="title"/>
          </p:nvPr>
        </p:nvSpPr>
        <p:spPr bwMode="black">
          <a:xfrm>
            <a:off x="892832" y="423571"/>
            <a:ext cx="8474176" cy="97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Titelmasterformat durch Klicken bearbeiten</a:t>
            </a:r>
          </a:p>
        </p:txBody>
      </p:sp>
      <p:pic>
        <p:nvPicPr>
          <p:cNvPr id="1028" name="Picture 151" descr="Gestaltungselement">
            <a:extLst>
              <a:ext uri="{FF2B5EF4-FFF2-40B4-BE49-F238E27FC236}">
                <a16:creationId xmlns:a16="http://schemas.microsoft.com/office/drawing/2014/main" id="{FE901595-595B-4407-B892-E8F315BC3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8097" y="511086"/>
            <a:ext cx="248485" cy="140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3282" name="Rectangle 2">
            <a:extLst>
              <a:ext uri="{FF2B5EF4-FFF2-40B4-BE49-F238E27FC236}">
                <a16:creationId xmlns:a16="http://schemas.microsoft.com/office/drawing/2014/main" id="{0A730CFF-5390-4790-94F2-9A7967061488}"/>
              </a:ext>
            </a:extLst>
          </p:cNvPr>
          <p:cNvSpPr>
            <a:spLocks noGrp="1" noChangeArrowheads="1"/>
          </p:cNvSpPr>
          <p:nvPr>
            <p:ph type="body" idx="1"/>
          </p:nvPr>
        </p:nvSpPr>
        <p:spPr bwMode="gray">
          <a:xfrm>
            <a:off x="892832" y="1839558"/>
            <a:ext cx="8474176" cy="4958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de-DE" altLang="en-US"/>
              <a:t>Textmasterformate durch Klicken bearbeiten</a:t>
            </a:r>
          </a:p>
          <a:p>
            <a:pPr lvl="1"/>
            <a:r>
              <a:rPr lang="de-DE" altLang="en-US"/>
              <a:t>Zweite Ebene</a:t>
            </a:r>
          </a:p>
          <a:p>
            <a:pPr lvl="2"/>
            <a:r>
              <a:rPr lang="de-DE" altLang="en-US"/>
              <a:t>Dritte Ebene</a:t>
            </a:r>
          </a:p>
          <a:p>
            <a:pPr lvl="3"/>
            <a:r>
              <a:rPr lang="de-DE" altLang="en-US"/>
              <a:t>Vierte Ebene</a:t>
            </a:r>
          </a:p>
          <a:p>
            <a:pPr lvl="4"/>
            <a:r>
              <a:rPr lang="de-DE" altLang="en-US"/>
              <a:t>Fünfte Ebene</a:t>
            </a:r>
          </a:p>
        </p:txBody>
      </p:sp>
      <p:sp>
        <p:nvSpPr>
          <p:cNvPr id="10" name="Rectangle 61">
            <a:extLst>
              <a:ext uri="{FF2B5EF4-FFF2-40B4-BE49-F238E27FC236}">
                <a16:creationId xmlns:a16="http://schemas.microsoft.com/office/drawing/2014/main" id="{E3B92344-825B-46FD-BC11-0D9BDF9B9D64}"/>
              </a:ext>
            </a:extLst>
          </p:cNvPr>
          <p:cNvSpPr>
            <a:spLocks noGrp="1" noChangeArrowheads="1"/>
          </p:cNvSpPr>
          <p:nvPr>
            <p:ph type="ftr" sz="quarter" idx="3"/>
          </p:nvPr>
        </p:nvSpPr>
        <p:spPr bwMode="gray">
          <a:xfrm>
            <a:off x="1439497" y="7197203"/>
            <a:ext cx="6604545" cy="236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a:extLst>
        </p:spPr>
        <p:txBody>
          <a:bodyPr vert="horz" wrap="square" lIns="0" tIns="0" rIns="0" bIns="0" numCol="1" anchor="t" anchorCtr="0" compatLnSpc="1">
            <a:prstTxWarp prst="textNoShape">
              <a:avLst/>
            </a:prstTxWarp>
          </a:bodyPr>
          <a:lstStyle>
            <a:lvl1pPr algn="l">
              <a:defRPr sz="1080" smtClean="0">
                <a:solidFill>
                  <a:schemeClr val="tx1"/>
                </a:solidFill>
              </a:defRPr>
            </a:lvl1pPr>
          </a:lstStyle>
          <a:p>
            <a:pPr>
              <a:defRPr/>
            </a:pPr>
            <a:r>
              <a:rPr lang="de-DE" altLang="en-US"/>
              <a:t>KfW presents itself / November 2013</a:t>
            </a:r>
          </a:p>
        </p:txBody>
      </p:sp>
      <p:pic>
        <p:nvPicPr>
          <p:cNvPr id="1031" name="Bild 2" descr="KFW_Logo_rgb_CO_R.wmf">
            <a:extLst>
              <a:ext uri="{FF2B5EF4-FFF2-40B4-BE49-F238E27FC236}">
                <a16:creationId xmlns:a16="http://schemas.microsoft.com/office/drawing/2014/main" id="{DCC6FD56-10BF-4E47-B3BB-4770C05ABB44}"/>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69446" y="7069431"/>
            <a:ext cx="630636" cy="397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690055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Lst>
  <p:hf hdr="0" dt="0"/>
  <p:txStyles>
    <p:titleStyle>
      <a:lvl1pPr algn="l" rtl="0" eaLnBrk="0" fontAlgn="base" hangingPunct="0">
        <a:spcBef>
          <a:spcPct val="0"/>
        </a:spcBef>
        <a:spcAft>
          <a:spcPct val="0"/>
        </a:spcAft>
        <a:defRPr sz="2591">
          <a:solidFill>
            <a:schemeClr val="tx2"/>
          </a:solidFill>
          <a:latin typeface="Arial" charset="0"/>
          <a:ea typeface="ＭＳ Ｐゴシック" charset="0"/>
          <a:cs typeface="PFCentroSansPro-Regular"/>
        </a:defRPr>
      </a:lvl1pPr>
      <a:lvl2pPr algn="l" rtl="0" eaLnBrk="0" fontAlgn="base" hangingPunct="0">
        <a:spcBef>
          <a:spcPct val="0"/>
        </a:spcBef>
        <a:spcAft>
          <a:spcPct val="0"/>
        </a:spcAft>
        <a:defRPr sz="2591">
          <a:solidFill>
            <a:schemeClr val="tx2"/>
          </a:solidFill>
          <a:latin typeface="Arial" charset="0"/>
          <a:ea typeface="ＭＳ Ｐゴシック" charset="0"/>
          <a:cs typeface="PFCentroSansPro-Regular"/>
        </a:defRPr>
      </a:lvl2pPr>
      <a:lvl3pPr algn="l" rtl="0" eaLnBrk="0" fontAlgn="base" hangingPunct="0">
        <a:spcBef>
          <a:spcPct val="0"/>
        </a:spcBef>
        <a:spcAft>
          <a:spcPct val="0"/>
        </a:spcAft>
        <a:defRPr sz="2591">
          <a:solidFill>
            <a:schemeClr val="tx2"/>
          </a:solidFill>
          <a:latin typeface="Arial" charset="0"/>
          <a:ea typeface="ＭＳ Ｐゴシック" charset="0"/>
          <a:cs typeface="PFCentroSansPro-Regular"/>
        </a:defRPr>
      </a:lvl3pPr>
      <a:lvl4pPr algn="l" rtl="0" eaLnBrk="0" fontAlgn="base" hangingPunct="0">
        <a:spcBef>
          <a:spcPct val="0"/>
        </a:spcBef>
        <a:spcAft>
          <a:spcPct val="0"/>
        </a:spcAft>
        <a:defRPr sz="2591">
          <a:solidFill>
            <a:schemeClr val="tx2"/>
          </a:solidFill>
          <a:latin typeface="Arial" charset="0"/>
          <a:ea typeface="ＭＳ Ｐゴシック" charset="0"/>
          <a:cs typeface="PFCentroSansPro-Regular"/>
        </a:defRPr>
      </a:lvl4pPr>
      <a:lvl5pPr algn="l" rtl="0" eaLnBrk="0" fontAlgn="base" hangingPunct="0">
        <a:spcBef>
          <a:spcPct val="0"/>
        </a:spcBef>
        <a:spcAft>
          <a:spcPct val="0"/>
        </a:spcAft>
        <a:defRPr sz="2591">
          <a:solidFill>
            <a:schemeClr val="tx2"/>
          </a:solidFill>
          <a:latin typeface="Arial" charset="0"/>
          <a:ea typeface="ＭＳ Ｐゴシック" charset="0"/>
          <a:cs typeface="PFCentroSansPro-Regular"/>
        </a:defRPr>
      </a:lvl5pPr>
      <a:lvl6pPr marL="493547" algn="l" rtl="0" fontAlgn="base">
        <a:spcBef>
          <a:spcPct val="0"/>
        </a:spcBef>
        <a:spcAft>
          <a:spcPct val="0"/>
        </a:spcAft>
        <a:defRPr sz="2159" b="1">
          <a:solidFill>
            <a:schemeClr val="bg1"/>
          </a:solidFill>
          <a:latin typeface="Arial" charset="0"/>
          <a:ea typeface="ＭＳ Ｐゴシック" charset="0"/>
          <a:cs typeface="ＭＳ Ｐゴシック" charset="0"/>
        </a:defRPr>
      </a:lvl6pPr>
      <a:lvl7pPr marL="987095" algn="l" rtl="0" fontAlgn="base">
        <a:spcBef>
          <a:spcPct val="0"/>
        </a:spcBef>
        <a:spcAft>
          <a:spcPct val="0"/>
        </a:spcAft>
        <a:defRPr sz="2159" b="1">
          <a:solidFill>
            <a:schemeClr val="bg1"/>
          </a:solidFill>
          <a:latin typeface="Arial" charset="0"/>
          <a:ea typeface="ＭＳ Ｐゴシック" charset="0"/>
          <a:cs typeface="ＭＳ Ｐゴシック" charset="0"/>
        </a:defRPr>
      </a:lvl7pPr>
      <a:lvl8pPr marL="1480642" algn="l" rtl="0" fontAlgn="base">
        <a:spcBef>
          <a:spcPct val="0"/>
        </a:spcBef>
        <a:spcAft>
          <a:spcPct val="0"/>
        </a:spcAft>
        <a:defRPr sz="2159" b="1">
          <a:solidFill>
            <a:schemeClr val="bg1"/>
          </a:solidFill>
          <a:latin typeface="Arial" charset="0"/>
          <a:ea typeface="ＭＳ Ｐゴシック" charset="0"/>
          <a:cs typeface="ＭＳ Ｐゴシック" charset="0"/>
        </a:defRPr>
      </a:lvl8pPr>
      <a:lvl9pPr marL="1974190" algn="l" rtl="0" fontAlgn="base">
        <a:spcBef>
          <a:spcPct val="0"/>
        </a:spcBef>
        <a:spcAft>
          <a:spcPct val="0"/>
        </a:spcAft>
        <a:defRPr sz="2159" b="1">
          <a:solidFill>
            <a:schemeClr val="bg1"/>
          </a:solidFill>
          <a:latin typeface="Arial" charset="0"/>
          <a:ea typeface="ＭＳ Ｐゴシック" charset="0"/>
          <a:cs typeface="ＭＳ Ｐゴシック" charset="0"/>
        </a:defRPr>
      </a:lvl9pPr>
    </p:titleStyle>
    <p:bodyStyle>
      <a:lvl1pPr marL="191935" indent="-191935" algn="l" rtl="0" eaLnBrk="0" fontAlgn="base" hangingPunct="0">
        <a:lnSpc>
          <a:spcPct val="120000"/>
        </a:lnSpc>
        <a:spcBef>
          <a:spcPts val="648"/>
        </a:spcBef>
        <a:spcAft>
          <a:spcPct val="0"/>
        </a:spcAft>
        <a:buSzPct val="120000"/>
        <a:buFont typeface="Arial" panose="020B0604020202020204" pitchFamily="34" charset="0"/>
        <a:buChar char="›"/>
        <a:defRPr sz="1727">
          <a:solidFill>
            <a:schemeClr val="tx1"/>
          </a:solidFill>
          <a:latin typeface="Arial" charset="0"/>
          <a:ea typeface="ＭＳ Ｐゴシック" charset="0"/>
          <a:cs typeface="PFCentroSansPro-Regular"/>
        </a:defRPr>
      </a:lvl1pPr>
      <a:lvl2pPr marL="575805" indent="-190222" algn="l" rtl="0" eaLnBrk="0" fontAlgn="base" hangingPunct="0">
        <a:lnSpc>
          <a:spcPct val="120000"/>
        </a:lnSpc>
        <a:spcBef>
          <a:spcPts val="648"/>
        </a:spcBef>
        <a:spcAft>
          <a:spcPct val="0"/>
        </a:spcAft>
        <a:buSzPct val="120000"/>
        <a:buFont typeface="Arial" panose="020B0604020202020204" pitchFamily="34" charset="0"/>
        <a:buChar char="›"/>
        <a:defRPr sz="1727">
          <a:solidFill>
            <a:schemeClr val="tx1"/>
          </a:solidFill>
          <a:latin typeface="Arial" charset="0"/>
          <a:ea typeface="ＭＳ Ｐゴシック" charset="0"/>
          <a:cs typeface="PFCentroSansPro-Regular"/>
        </a:defRPr>
      </a:lvl2pPr>
      <a:lvl3pPr marL="969958" indent="-191935" algn="l" rtl="0" eaLnBrk="0" fontAlgn="base" hangingPunct="0">
        <a:lnSpc>
          <a:spcPct val="120000"/>
        </a:lnSpc>
        <a:spcBef>
          <a:spcPts val="648"/>
        </a:spcBef>
        <a:spcAft>
          <a:spcPct val="0"/>
        </a:spcAft>
        <a:buSzPct val="120000"/>
        <a:buFont typeface="Arial" panose="020B0604020202020204" pitchFamily="34" charset="0"/>
        <a:buChar char="›"/>
        <a:defRPr sz="1727">
          <a:solidFill>
            <a:schemeClr val="tx1"/>
          </a:solidFill>
          <a:latin typeface="Arial" charset="0"/>
          <a:ea typeface="ＭＳ Ｐゴシック" charset="0"/>
          <a:cs typeface="PFCentroSansPro-Regular"/>
        </a:defRPr>
      </a:lvl3pPr>
      <a:lvl4pPr marL="1355542" indent="-191935" algn="l" rtl="0" eaLnBrk="0" fontAlgn="base" hangingPunct="0">
        <a:lnSpc>
          <a:spcPct val="120000"/>
        </a:lnSpc>
        <a:spcBef>
          <a:spcPts val="648"/>
        </a:spcBef>
        <a:spcAft>
          <a:spcPct val="0"/>
        </a:spcAft>
        <a:buSzPct val="120000"/>
        <a:buFont typeface="Arial" panose="020B0604020202020204" pitchFamily="34" charset="0"/>
        <a:buChar char="›"/>
        <a:defRPr sz="1727">
          <a:solidFill>
            <a:schemeClr val="tx1"/>
          </a:solidFill>
          <a:latin typeface="Arial" charset="0"/>
          <a:ea typeface="ＭＳ Ｐゴシック" charset="0"/>
          <a:cs typeface="PFCentroSansPro-Regular"/>
        </a:defRPr>
      </a:lvl4pPr>
      <a:lvl5pPr marL="1741126" indent="-191935" algn="l" rtl="0" eaLnBrk="0" fontAlgn="base" hangingPunct="0">
        <a:lnSpc>
          <a:spcPct val="120000"/>
        </a:lnSpc>
        <a:spcBef>
          <a:spcPts val="648"/>
        </a:spcBef>
        <a:spcAft>
          <a:spcPct val="0"/>
        </a:spcAft>
        <a:buSzPct val="120000"/>
        <a:buFont typeface="Arial" panose="020B0604020202020204" pitchFamily="34" charset="0"/>
        <a:buChar char="›"/>
        <a:defRPr sz="1727">
          <a:solidFill>
            <a:schemeClr val="tx1"/>
          </a:solidFill>
          <a:latin typeface="Arial" charset="0"/>
          <a:ea typeface="ＭＳ Ｐゴシック" charset="0"/>
          <a:cs typeface="PFCentroSansPro-Regular"/>
        </a:defRPr>
      </a:lvl5pPr>
      <a:lvl6pPr marL="2234673" indent="-191935" algn="l" rtl="0" fontAlgn="base">
        <a:spcBef>
          <a:spcPct val="20000"/>
        </a:spcBef>
        <a:spcAft>
          <a:spcPct val="0"/>
        </a:spcAft>
        <a:buSzPct val="90000"/>
        <a:buFont typeface="Arial" charset="0"/>
        <a:buChar char="●"/>
        <a:defRPr sz="1727">
          <a:solidFill>
            <a:srgbClr val="004A78"/>
          </a:solidFill>
          <a:latin typeface="+mn-lt"/>
          <a:ea typeface="+mn-ea"/>
        </a:defRPr>
      </a:lvl6pPr>
      <a:lvl7pPr marL="2728220" indent="-191935" algn="l" rtl="0" fontAlgn="base">
        <a:spcBef>
          <a:spcPct val="20000"/>
        </a:spcBef>
        <a:spcAft>
          <a:spcPct val="0"/>
        </a:spcAft>
        <a:buSzPct val="90000"/>
        <a:buFont typeface="Arial" charset="0"/>
        <a:buChar char="●"/>
        <a:defRPr sz="1727">
          <a:solidFill>
            <a:srgbClr val="004A78"/>
          </a:solidFill>
          <a:latin typeface="+mn-lt"/>
          <a:ea typeface="+mn-ea"/>
        </a:defRPr>
      </a:lvl7pPr>
      <a:lvl8pPr marL="3221768" indent="-191935" algn="l" rtl="0" fontAlgn="base">
        <a:spcBef>
          <a:spcPct val="20000"/>
        </a:spcBef>
        <a:spcAft>
          <a:spcPct val="0"/>
        </a:spcAft>
        <a:buSzPct val="90000"/>
        <a:buFont typeface="Arial" charset="0"/>
        <a:buChar char="●"/>
        <a:defRPr sz="1727">
          <a:solidFill>
            <a:srgbClr val="004A78"/>
          </a:solidFill>
          <a:latin typeface="+mn-lt"/>
          <a:ea typeface="+mn-ea"/>
        </a:defRPr>
      </a:lvl8pPr>
      <a:lvl9pPr marL="3715315" indent="-191935" algn="l" rtl="0" fontAlgn="base">
        <a:spcBef>
          <a:spcPct val="20000"/>
        </a:spcBef>
        <a:spcAft>
          <a:spcPct val="0"/>
        </a:spcAft>
        <a:buSzPct val="90000"/>
        <a:buFont typeface="Arial" charset="0"/>
        <a:buChar char="●"/>
        <a:defRPr sz="1727">
          <a:solidFill>
            <a:srgbClr val="004A78"/>
          </a:solidFill>
          <a:latin typeface="+mn-lt"/>
          <a:ea typeface="+mn-ea"/>
        </a:defRPr>
      </a:lvl9pPr>
    </p:bodyStyle>
    <p:otherStyle>
      <a:defPPr>
        <a:defRPr lang="de-DE"/>
      </a:defPPr>
      <a:lvl1pPr marL="0" algn="l" defTabSz="493547" rtl="0" eaLnBrk="1" latinLnBrk="0" hangingPunct="1">
        <a:defRPr sz="1943" kern="1200">
          <a:solidFill>
            <a:schemeClr val="tx1"/>
          </a:solidFill>
          <a:latin typeface="+mn-lt"/>
          <a:ea typeface="+mn-ea"/>
          <a:cs typeface="+mn-cs"/>
        </a:defRPr>
      </a:lvl1pPr>
      <a:lvl2pPr marL="493547" algn="l" defTabSz="493547" rtl="0" eaLnBrk="1" latinLnBrk="0" hangingPunct="1">
        <a:defRPr sz="1943" kern="1200">
          <a:solidFill>
            <a:schemeClr val="tx1"/>
          </a:solidFill>
          <a:latin typeface="+mn-lt"/>
          <a:ea typeface="+mn-ea"/>
          <a:cs typeface="+mn-cs"/>
        </a:defRPr>
      </a:lvl2pPr>
      <a:lvl3pPr marL="987095" algn="l" defTabSz="493547" rtl="0" eaLnBrk="1" latinLnBrk="0" hangingPunct="1">
        <a:defRPr sz="1943" kern="1200">
          <a:solidFill>
            <a:schemeClr val="tx1"/>
          </a:solidFill>
          <a:latin typeface="+mn-lt"/>
          <a:ea typeface="+mn-ea"/>
          <a:cs typeface="+mn-cs"/>
        </a:defRPr>
      </a:lvl3pPr>
      <a:lvl4pPr marL="1480642" algn="l" defTabSz="493547" rtl="0" eaLnBrk="1" latinLnBrk="0" hangingPunct="1">
        <a:defRPr sz="1943" kern="1200">
          <a:solidFill>
            <a:schemeClr val="tx1"/>
          </a:solidFill>
          <a:latin typeface="+mn-lt"/>
          <a:ea typeface="+mn-ea"/>
          <a:cs typeface="+mn-cs"/>
        </a:defRPr>
      </a:lvl4pPr>
      <a:lvl5pPr marL="1974190" algn="l" defTabSz="493547" rtl="0" eaLnBrk="1" latinLnBrk="0" hangingPunct="1">
        <a:defRPr sz="1943" kern="1200">
          <a:solidFill>
            <a:schemeClr val="tx1"/>
          </a:solidFill>
          <a:latin typeface="+mn-lt"/>
          <a:ea typeface="+mn-ea"/>
          <a:cs typeface="+mn-cs"/>
        </a:defRPr>
      </a:lvl5pPr>
      <a:lvl6pPr marL="2467737" algn="l" defTabSz="493547" rtl="0" eaLnBrk="1" latinLnBrk="0" hangingPunct="1">
        <a:defRPr sz="1943" kern="1200">
          <a:solidFill>
            <a:schemeClr val="tx1"/>
          </a:solidFill>
          <a:latin typeface="+mn-lt"/>
          <a:ea typeface="+mn-ea"/>
          <a:cs typeface="+mn-cs"/>
        </a:defRPr>
      </a:lvl6pPr>
      <a:lvl7pPr marL="2961284" algn="l" defTabSz="493547" rtl="0" eaLnBrk="1" latinLnBrk="0" hangingPunct="1">
        <a:defRPr sz="1943" kern="1200">
          <a:solidFill>
            <a:schemeClr val="tx1"/>
          </a:solidFill>
          <a:latin typeface="+mn-lt"/>
          <a:ea typeface="+mn-ea"/>
          <a:cs typeface="+mn-cs"/>
        </a:defRPr>
      </a:lvl7pPr>
      <a:lvl8pPr marL="3454832" algn="l" defTabSz="493547" rtl="0" eaLnBrk="1" latinLnBrk="0" hangingPunct="1">
        <a:defRPr sz="1943" kern="1200">
          <a:solidFill>
            <a:schemeClr val="tx1"/>
          </a:solidFill>
          <a:latin typeface="+mn-lt"/>
          <a:ea typeface="+mn-ea"/>
          <a:cs typeface="+mn-cs"/>
        </a:defRPr>
      </a:lvl8pPr>
      <a:lvl9pPr marL="3948379" algn="l" defTabSz="493547" rtl="0" eaLnBrk="1" latinLnBrk="0" hangingPunct="1">
        <a:defRPr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ampbellcollaboration.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17411" name="Rectangle 3"/>
          <p:cNvSpPr>
            <a:spLocks noGrp="1" noChangeArrowheads="1"/>
          </p:cNvSpPr>
          <p:nvPr>
            <p:ph type="subTitle" idx="1"/>
          </p:nvPr>
        </p:nvSpPr>
        <p:spPr>
          <a:xfrm>
            <a:off x="317501" y="3018631"/>
            <a:ext cx="9677400" cy="3352800"/>
          </a:xfrm>
        </p:spPr>
        <p:txBody>
          <a:bodyPr/>
          <a:lstStyle/>
          <a:p>
            <a:pPr eaLnBrk="1" hangingPunct="1"/>
            <a:r>
              <a:rPr lang="en-US" sz="3600" dirty="0">
                <a:solidFill>
                  <a:srgbClr val="376092"/>
                </a:solidFill>
                <a:ea typeface="ＭＳ Ｐゴシック" pitchFamily="34" charset="-128"/>
              </a:rPr>
              <a:t>Howard White</a:t>
            </a:r>
          </a:p>
          <a:p>
            <a:pPr eaLnBrk="1" hangingPunct="1"/>
            <a:r>
              <a:rPr lang="en-US" sz="2800" dirty="0">
                <a:solidFill>
                  <a:srgbClr val="376092"/>
                </a:solidFill>
                <a:ea typeface="ＭＳ Ｐゴシック" pitchFamily="34" charset="-128"/>
              </a:rPr>
              <a:t>CEO, Campbell Collaboration</a:t>
            </a:r>
          </a:p>
          <a:p>
            <a:r>
              <a:rPr lang="en-US" sz="2800" dirty="0">
                <a:solidFill>
                  <a:srgbClr val="376092"/>
                </a:solidFill>
                <a:ea typeface="ＭＳ Ｐゴシック" pitchFamily="34" charset="-128"/>
              </a:rPr>
              <a:t>Based on work by </a:t>
            </a:r>
            <a:r>
              <a:rPr lang="en-GB" altLang="en-US" sz="2800" dirty="0">
                <a:solidFill>
                  <a:schemeClr val="tx2"/>
                </a:solidFill>
              </a:rPr>
              <a:t>by Michael Grimm and Anna Luisa </a:t>
            </a:r>
            <a:r>
              <a:rPr lang="en-GB" altLang="en-US" sz="2800" dirty="0" err="1">
                <a:solidFill>
                  <a:schemeClr val="tx2"/>
                </a:solidFill>
              </a:rPr>
              <a:t>Paffhausen</a:t>
            </a:r>
            <a:r>
              <a:rPr lang="en-GB" altLang="en-US" sz="2800" dirty="0">
                <a:solidFill>
                  <a:schemeClr val="tx2"/>
                </a:solidFill>
              </a:rPr>
              <a:t>, </a:t>
            </a:r>
            <a:br>
              <a:rPr lang="en-GB" altLang="en-US" sz="2800" dirty="0">
                <a:solidFill>
                  <a:schemeClr val="tx2"/>
                </a:solidFill>
              </a:rPr>
            </a:br>
            <a:r>
              <a:rPr lang="en-GB" altLang="en-US" sz="2800" dirty="0">
                <a:solidFill>
                  <a:schemeClr val="tx2"/>
                </a:solidFill>
              </a:rPr>
              <a:t>University of Passau, Germany</a:t>
            </a:r>
            <a:br>
              <a:rPr lang="de-DE" altLang="en-US" sz="2800" dirty="0">
                <a:solidFill>
                  <a:schemeClr val="tx2"/>
                </a:solidFill>
              </a:rPr>
            </a:br>
            <a:endParaRPr lang="en-US" sz="2800" dirty="0">
              <a:solidFill>
                <a:srgbClr val="376092"/>
              </a:solidFill>
              <a:ea typeface="ＭＳ Ｐゴシック" pitchFamily="34" charset="-128"/>
            </a:endParaRPr>
          </a:p>
          <a:p>
            <a:pPr eaLnBrk="1" hangingPunct="1"/>
            <a:endParaRPr lang="en-US" dirty="0">
              <a:solidFill>
                <a:schemeClr val="tx2"/>
              </a:solidFill>
              <a:ea typeface="ＭＳ Ｐゴシック" pitchFamily="34" charset="-128"/>
            </a:endParaRPr>
          </a:p>
          <a:p>
            <a:pPr eaLnBrk="1" hangingPunct="1"/>
            <a:endParaRPr lang="en-US" dirty="0">
              <a:solidFill>
                <a:schemeClr val="tx2"/>
              </a:solidFill>
              <a:ea typeface="ＭＳ Ｐゴシック" pitchFamily="34" charset="-128"/>
            </a:endParaRPr>
          </a:p>
          <a:p>
            <a:pPr eaLnBrk="1" hangingPunct="1"/>
            <a:endParaRPr lang="en-US" dirty="0">
              <a:solidFill>
                <a:schemeClr val="tx2"/>
              </a:solidFill>
              <a:ea typeface="ＭＳ Ｐゴシック" pitchFamily="34" charset="-128"/>
            </a:endParaRPr>
          </a:p>
          <a:p>
            <a:endParaRPr lang="en-US" sz="2000" dirty="0">
              <a:solidFill>
                <a:srgbClr val="376092"/>
              </a:solidFill>
              <a:ea typeface="ＭＳ Ｐゴシック" pitchFamily="34" charset="-128"/>
            </a:endParaRPr>
          </a:p>
          <a:p>
            <a:endParaRPr lang="en-US" sz="2000" dirty="0">
              <a:solidFill>
                <a:srgbClr val="376092"/>
              </a:solidFill>
              <a:ea typeface="ＭＳ Ｐゴシック" pitchFamily="34" charset="-128"/>
            </a:endParaRPr>
          </a:p>
        </p:txBody>
      </p:sp>
      <p:pic>
        <p:nvPicPr>
          <p:cNvPr id="7" name="Picture 6"/>
          <p:cNvPicPr>
            <a:picLocks noChangeAspect="1"/>
          </p:cNvPicPr>
          <p:nvPr/>
        </p:nvPicPr>
        <p:blipFill>
          <a:blip r:embed="rId3"/>
          <a:stretch>
            <a:fillRect/>
          </a:stretch>
        </p:blipFill>
        <p:spPr>
          <a:xfrm>
            <a:off x="7708900" y="6365499"/>
            <a:ext cx="2667000" cy="853440"/>
          </a:xfrm>
          <a:prstGeom prst="rect">
            <a:avLst/>
          </a:prstGeom>
        </p:spPr>
      </p:pic>
      <p:sp>
        <p:nvSpPr>
          <p:cNvPr id="8" name="Rectangle 3"/>
          <p:cNvSpPr txBox="1">
            <a:spLocks noChangeArrowheads="1"/>
          </p:cNvSpPr>
          <p:nvPr/>
        </p:nvSpPr>
        <p:spPr bwMode="auto">
          <a:xfrm>
            <a:off x="55562" y="656431"/>
            <a:ext cx="10528300" cy="853440"/>
          </a:xfrm>
          <a:prstGeom prst="rect">
            <a:avLst/>
          </a:prstGeom>
          <a:noFill/>
          <a:ln w="9525">
            <a:noFill/>
            <a:miter lim="800000"/>
            <a:headEnd/>
            <a:tailEnd/>
          </a:ln>
        </p:spPr>
        <p:txBody>
          <a:bodyPr vert="horz" wrap="square" lIns="104306" tIns="52153" rIns="104306" bIns="52153" numCol="1" anchor="t" anchorCtr="0" compatLnSpc="1">
            <a:prstTxWarp prst="textNoShape">
              <a:avLst/>
            </a:prstTxWarp>
          </a:bodyPr>
          <a:lstStyle>
            <a:lvl1pPr marL="0" indent="0" algn="ctr" defTabSz="1042988" rtl="0" eaLnBrk="1" fontAlgn="base" hangingPunct="1">
              <a:spcBef>
                <a:spcPct val="20000"/>
              </a:spcBef>
              <a:spcAft>
                <a:spcPct val="0"/>
              </a:spcAft>
              <a:buClr>
                <a:srgbClr val="007298"/>
              </a:buClr>
              <a:buSzPct val="85000"/>
              <a:buFontTx/>
              <a:buNone/>
              <a:defRPr sz="2400">
                <a:solidFill>
                  <a:schemeClr val="tx1">
                    <a:lumMod val="65000"/>
                    <a:lumOff val="35000"/>
                  </a:schemeClr>
                </a:solidFill>
                <a:latin typeface="Calibri"/>
                <a:ea typeface="ＭＳ Ｐゴシック" charset="-128"/>
                <a:cs typeface="Calibri"/>
              </a:defRPr>
            </a:lvl1pPr>
            <a:lvl2pPr marL="847725" indent="-325438" algn="l" defTabSz="1042988" rtl="0" eaLnBrk="1" fontAlgn="base" hangingPunct="1">
              <a:spcBef>
                <a:spcPct val="20000"/>
              </a:spcBef>
              <a:spcAft>
                <a:spcPct val="0"/>
              </a:spcAft>
              <a:buClr>
                <a:srgbClr val="007298"/>
              </a:buClr>
              <a:buSzPct val="85000"/>
              <a:buChar char="–"/>
              <a:defRPr sz="2800">
                <a:solidFill>
                  <a:schemeClr val="tx1">
                    <a:lumMod val="65000"/>
                    <a:lumOff val="35000"/>
                  </a:schemeClr>
                </a:solidFill>
                <a:latin typeface="Calibri"/>
                <a:ea typeface="ＭＳ Ｐゴシック" charset="-128"/>
                <a:cs typeface="Calibri"/>
              </a:defRPr>
            </a:lvl2pPr>
            <a:lvl3pPr marL="1303338" indent="-260350" algn="l" defTabSz="1042988" rtl="0" eaLnBrk="1" fontAlgn="base" hangingPunct="1">
              <a:spcBef>
                <a:spcPct val="20000"/>
              </a:spcBef>
              <a:spcAft>
                <a:spcPct val="0"/>
              </a:spcAft>
              <a:buClr>
                <a:srgbClr val="68A22E"/>
              </a:buClr>
              <a:buSzPct val="85000"/>
              <a:buChar char="•"/>
              <a:defRPr sz="2400">
                <a:solidFill>
                  <a:schemeClr val="tx1">
                    <a:lumMod val="65000"/>
                    <a:lumOff val="35000"/>
                  </a:schemeClr>
                </a:solidFill>
                <a:latin typeface="Calibri"/>
                <a:ea typeface="ＭＳ Ｐゴシック" charset="-128"/>
                <a:cs typeface="Calibri"/>
              </a:defRPr>
            </a:lvl3pPr>
            <a:lvl4pPr marL="1825625" indent="-260350" algn="l" defTabSz="1042988" rtl="0" eaLnBrk="1" fontAlgn="base" hangingPunct="1">
              <a:spcBef>
                <a:spcPct val="20000"/>
              </a:spcBef>
              <a:spcAft>
                <a:spcPct val="0"/>
              </a:spcAft>
              <a:buClr>
                <a:srgbClr val="68A22E"/>
              </a:buClr>
              <a:buSzPct val="85000"/>
              <a:buChar char="–"/>
              <a:defRPr sz="2000">
                <a:solidFill>
                  <a:schemeClr val="tx1">
                    <a:lumMod val="65000"/>
                    <a:lumOff val="35000"/>
                  </a:schemeClr>
                </a:solidFill>
                <a:latin typeface="Calibri"/>
                <a:ea typeface="ＭＳ Ｐゴシック" charset="-128"/>
                <a:cs typeface="Calibri"/>
              </a:defRPr>
            </a:lvl4pPr>
            <a:lvl5pPr marL="2346325" indent="-260350" algn="l" defTabSz="1042988" rtl="0" eaLnBrk="1" fontAlgn="base" hangingPunct="1">
              <a:spcBef>
                <a:spcPct val="20000"/>
              </a:spcBef>
              <a:spcAft>
                <a:spcPct val="0"/>
              </a:spcAft>
              <a:buClr>
                <a:srgbClr val="007298"/>
              </a:buClr>
              <a:buSzPct val="85000"/>
              <a:buChar char="»"/>
              <a:defRPr sz="2000">
                <a:solidFill>
                  <a:schemeClr val="tx1">
                    <a:lumMod val="65000"/>
                    <a:lumOff val="35000"/>
                  </a:schemeClr>
                </a:solidFill>
                <a:latin typeface="Calibri"/>
                <a:ea typeface="ＭＳ Ｐゴシック" charset="-128"/>
                <a:cs typeface="Calibri"/>
              </a:defRPr>
            </a:lvl5pPr>
            <a:lvl6pPr marL="2803525" indent="-260350" algn="l" defTabSz="1042988" rtl="0" eaLnBrk="1" fontAlgn="base" hangingPunct="1">
              <a:spcBef>
                <a:spcPct val="20000"/>
              </a:spcBef>
              <a:spcAft>
                <a:spcPct val="0"/>
              </a:spcAft>
              <a:buClr>
                <a:srgbClr val="007298"/>
              </a:buClr>
              <a:buSzPct val="85000"/>
              <a:buChar char="»"/>
              <a:defRPr>
                <a:solidFill>
                  <a:schemeClr val="tx1"/>
                </a:solidFill>
                <a:latin typeface="+mn-lt"/>
                <a:ea typeface="ＭＳ Ｐゴシック" charset="-128"/>
              </a:defRPr>
            </a:lvl6pPr>
            <a:lvl7pPr marL="3260725" indent="-260350" algn="l" defTabSz="1042988" rtl="0" eaLnBrk="1" fontAlgn="base" hangingPunct="1">
              <a:spcBef>
                <a:spcPct val="20000"/>
              </a:spcBef>
              <a:spcAft>
                <a:spcPct val="0"/>
              </a:spcAft>
              <a:buClr>
                <a:srgbClr val="007298"/>
              </a:buClr>
              <a:buSzPct val="85000"/>
              <a:buChar char="»"/>
              <a:defRPr>
                <a:solidFill>
                  <a:schemeClr val="tx1"/>
                </a:solidFill>
                <a:latin typeface="+mn-lt"/>
                <a:ea typeface="ＭＳ Ｐゴシック" charset="-128"/>
              </a:defRPr>
            </a:lvl7pPr>
            <a:lvl8pPr marL="3717925" indent="-260350" algn="l" defTabSz="1042988" rtl="0" eaLnBrk="1" fontAlgn="base" hangingPunct="1">
              <a:spcBef>
                <a:spcPct val="20000"/>
              </a:spcBef>
              <a:spcAft>
                <a:spcPct val="0"/>
              </a:spcAft>
              <a:buClr>
                <a:srgbClr val="007298"/>
              </a:buClr>
              <a:buSzPct val="85000"/>
              <a:buChar char="»"/>
              <a:defRPr>
                <a:solidFill>
                  <a:schemeClr val="tx1"/>
                </a:solidFill>
                <a:latin typeface="+mn-lt"/>
                <a:ea typeface="ＭＳ Ｐゴシック" charset="-128"/>
              </a:defRPr>
            </a:lvl8pPr>
            <a:lvl9pPr marL="4175125" indent="-260350" algn="l" defTabSz="1042988" rtl="0" eaLnBrk="1" fontAlgn="base" hangingPunct="1">
              <a:spcBef>
                <a:spcPct val="20000"/>
              </a:spcBef>
              <a:spcAft>
                <a:spcPct val="0"/>
              </a:spcAft>
              <a:buClr>
                <a:srgbClr val="007298"/>
              </a:buClr>
              <a:buSzPct val="85000"/>
              <a:buChar char="»"/>
              <a:defRPr>
                <a:solidFill>
                  <a:schemeClr val="tx1"/>
                </a:solidFill>
                <a:latin typeface="+mn-lt"/>
                <a:ea typeface="ＭＳ Ｐゴシック" charset="-128"/>
              </a:defRPr>
            </a:lvl9pPr>
          </a:lstStyle>
          <a:p>
            <a:r>
              <a:rPr lang="en-GB" altLang="en-US" sz="4000" dirty="0">
                <a:latin typeface="Arial" panose="020B0604020202020204" pitchFamily="34" charset="0"/>
              </a:rPr>
              <a:t>Do we know how to create jobs?</a:t>
            </a:r>
          </a:p>
          <a:p>
            <a:r>
              <a:rPr lang="en-GB" altLang="en-US" sz="4000" dirty="0">
                <a:latin typeface="Arial" panose="020B0604020202020204" pitchFamily="34" charset="0"/>
              </a:rPr>
              <a:t>Findings from a systematic review</a:t>
            </a:r>
            <a:br>
              <a:rPr lang="de-DE" altLang="en-US" sz="4000" dirty="0">
                <a:latin typeface="Arial" panose="020B0604020202020204" pitchFamily="34" charset="0"/>
              </a:rPr>
            </a:br>
            <a:endParaRPr lang="en-US" sz="4000" dirty="0">
              <a:solidFill>
                <a:srgbClr val="376092"/>
              </a:solidFill>
              <a:ea typeface="ＭＳ Ｐゴシック" pitchFamily="34" charset="-128"/>
            </a:endParaRPr>
          </a:p>
        </p:txBody>
      </p:sp>
      <p:sp>
        <p:nvSpPr>
          <p:cNvPr id="3" name="Rectangle 2"/>
          <p:cNvSpPr/>
          <p:nvPr/>
        </p:nvSpPr>
        <p:spPr>
          <a:xfrm>
            <a:off x="1045662" y="6535719"/>
            <a:ext cx="6194324" cy="461665"/>
          </a:xfrm>
          <a:prstGeom prst="rect">
            <a:avLst/>
          </a:prstGeom>
        </p:spPr>
        <p:txBody>
          <a:bodyPr wrap="none">
            <a:spAutoFit/>
          </a:bodyPr>
          <a:lstStyle/>
          <a:p>
            <a:pPr eaLnBrk="1" hangingPunct="1"/>
            <a:r>
              <a:rPr lang="en-GB" altLang="en-US" sz="2400" dirty="0">
                <a:latin typeface="Georgia" panose="02040502050405020303" pitchFamily="18" charset="0"/>
              </a:rPr>
              <a:t>@</a:t>
            </a:r>
            <a:r>
              <a:rPr lang="en-GB" altLang="en-US" sz="2400" dirty="0" err="1">
                <a:latin typeface="Georgia" panose="02040502050405020303" pitchFamily="18" charset="0"/>
              </a:rPr>
              <a:t>campbellreviews</a:t>
            </a:r>
            <a:r>
              <a:rPr lang="en-GB" altLang="en-US" sz="2400" dirty="0">
                <a:latin typeface="Georgia" panose="02040502050405020303" pitchFamily="18" charset="0"/>
              </a:rPr>
              <a:t>   @</a:t>
            </a:r>
            <a:r>
              <a:rPr lang="en-GB" altLang="en-US" sz="2400" dirty="0" err="1">
                <a:latin typeface="Georgia" panose="02040502050405020303" pitchFamily="18" charset="0"/>
              </a:rPr>
              <a:t>HowardNWhite</a:t>
            </a:r>
            <a:endParaRPr lang="en-GB" altLang="en-US" sz="2400" dirty="0">
              <a:latin typeface="Georgia" panose="020405020504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500" y="6466734"/>
            <a:ext cx="654863" cy="531218"/>
          </a:xfrm>
          <a:prstGeom prst="rect">
            <a:avLst/>
          </a:prstGeom>
        </p:spPr>
      </p:pic>
    </p:spTree>
    <p:extLst>
      <p:ext uri="{BB962C8B-B14F-4D97-AF65-F5344CB8AC3E}">
        <p14:creationId xmlns:p14="http://schemas.microsoft.com/office/powerpoint/2010/main" val="220321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B9CDE-3BD1-451E-A604-58EDE787D79B}"/>
              </a:ext>
            </a:extLst>
          </p:cNvPr>
          <p:cNvSpPr>
            <a:spLocks noGrp="1"/>
          </p:cNvSpPr>
          <p:nvPr>
            <p:ph type="title"/>
          </p:nvPr>
        </p:nvSpPr>
        <p:spPr/>
        <p:txBody>
          <a:bodyPr/>
          <a:lstStyle/>
          <a:p>
            <a:r>
              <a:rPr lang="en-GB" dirty="0"/>
              <a:t>Search strategy</a:t>
            </a:r>
          </a:p>
        </p:txBody>
      </p:sp>
      <p:sp>
        <p:nvSpPr>
          <p:cNvPr id="3" name="Content Placeholder 2">
            <a:extLst>
              <a:ext uri="{FF2B5EF4-FFF2-40B4-BE49-F238E27FC236}">
                <a16:creationId xmlns:a16="http://schemas.microsoft.com/office/drawing/2014/main" id="{F20B3450-1902-42D1-8D37-A42BCF00F195}"/>
              </a:ext>
            </a:extLst>
          </p:cNvPr>
          <p:cNvSpPr>
            <a:spLocks noGrp="1"/>
          </p:cNvSpPr>
          <p:nvPr>
            <p:ph idx="1"/>
          </p:nvPr>
        </p:nvSpPr>
        <p:spPr/>
        <p:txBody>
          <a:bodyPr/>
          <a:lstStyle/>
          <a:p>
            <a:pPr marL="0" indent="0">
              <a:buNone/>
            </a:pPr>
            <a:r>
              <a:rPr lang="en-GB" b="1" dirty="0"/>
              <a:t>Hand-searches of key journals </a:t>
            </a:r>
          </a:p>
          <a:p>
            <a:pPr marL="0" indent="0">
              <a:buNone/>
            </a:pPr>
            <a:r>
              <a:rPr lang="en-GB" sz="2400" dirty="0"/>
              <a:t>Agricultural Economics; American Economic Review; American Economic Journal: Applied Economics; American Journal of Agricultural Economics; </a:t>
            </a:r>
            <a:r>
              <a:rPr lang="en-GB" sz="2400" dirty="0" err="1"/>
              <a:t>Econometrica</a:t>
            </a:r>
            <a:r>
              <a:rPr lang="en-GB" sz="2400" dirty="0"/>
              <a:t>; Economic Development and Cultural Change; ESR Review (previously Journal of Microfinance); Journal of African Economies; Journal of Development Economics; Journal of Development Effectiveness; Journal of Development Studies; Journal of </a:t>
            </a:r>
            <a:r>
              <a:rPr lang="en-GB" sz="2400" dirty="0" err="1"/>
              <a:t>Labor</a:t>
            </a:r>
            <a:r>
              <a:rPr lang="en-GB" sz="2400" dirty="0"/>
              <a:t> Economics; Journal of Political Economy; Journal of Small Business Economics; Quarterly Journal of Economics; Review of Economic Studies; World Bank Economic Review; World Development</a:t>
            </a:r>
          </a:p>
        </p:txBody>
      </p:sp>
    </p:spTree>
    <p:extLst>
      <p:ext uri="{BB962C8B-B14F-4D97-AF65-F5344CB8AC3E}">
        <p14:creationId xmlns:p14="http://schemas.microsoft.com/office/powerpoint/2010/main" val="1802507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B9CDE-3BD1-451E-A604-58EDE787D79B}"/>
              </a:ext>
            </a:extLst>
          </p:cNvPr>
          <p:cNvSpPr>
            <a:spLocks noGrp="1"/>
          </p:cNvSpPr>
          <p:nvPr>
            <p:ph type="title"/>
          </p:nvPr>
        </p:nvSpPr>
        <p:spPr/>
        <p:txBody>
          <a:bodyPr/>
          <a:lstStyle/>
          <a:p>
            <a:r>
              <a:rPr lang="en-GB" dirty="0"/>
              <a:t>Search strategy</a:t>
            </a:r>
          </a:p>
        </p:txBody>
      </p:sp>
      <p:sp>
        <p:nvSpPr>
          <p:cNvPr id="3" name="Content Placeholder 2">
            <a:extLst>
              <a:ext uri="{FF2B5EF4-FFF2-40B4-BE49-F238E27FC236}">
                <a16:creationId xmlns:a16="http://schemas.microsoft.com/office/drawing/2014/main" id="{F20B3450-1902-42D1-8D37-A42BCF00F195}"/>
              </a:ext>
            </a:extLst>
          </p:cNvPr>
          <p:cNvSpPr>
            <a:spLocks noGrp="1"/>
          </p:cNvSpPr>
          <p:nvPr>
            <p:ph idx="1"/>
          </p:nvPr>
        </p:nvSpPr>
        <p:spPr>
          <a:xfrm>
            <a:off x="534988" y="1418431"/>
            <a:ext cx="9623425" cy="5392711"/>
          </a:xfrm>
        </p:spPr>
        <p:txBody>
          <a:bodyPr/>
          <a:lstStyle/>
          <a:p>
            <a:pPr marL="0" indent="0">
              <a:buNone/>
            </a:pPr>
            <a:r>
              <a:rPr lang="en-GB" b="1" dirty="0"/>
              <a:t>Literature snowballing </a:t>
            </a:r>
          </a:p>
          <a:p>
            <a:pPr marL="0" indent="0">
              <a:buNone/>
            </a:pPr>
            <a:r>
              <a:rPr lang="en-GB" sz="3000" dirty="0"/>
              <a:t>For included studies, citation tracking was conducted (forward searching). Moreover, their references have been screened for further relevant studies (backward searching). Furthermore, the bibliographies of the World Bank’s World Development Report 2013 on jobs and the following completed reviews have been hand-searched for relevant studies: Cho and </a:t>
            </a:r>
            <a:r>
              <a:rPr lang="en-GB" sz="3000" dirty="0" err="1"/>
              <a:t>Honorati</a:t>
            </a:r>
            <a:r>
              <a:rPr lang="en-GB" sz="3000" dirty="0"/>
              <a:t> (2014); </a:t>
            </a:r>
            <a:r>
              <a:rPr lang="en-GB" sz="3000" dirty="0" err="1"/>
              <a:t>Cirera</a:t>
            </a:r>
            <a:r>
              <a:rPr lang="en-GB" sz="3000" dirty="0"/>
              <a:t> et al. (2011); </a:t>
            </a:r>
            <a:r>
              <a:rPr lang="en-GB" sz="3000" dirty="0" err="1"/>
              <a:t>Duvendack</a:t>
            </a:r>
            <a:r>
              <a:rPr lang="en-GB" sz="3000" dirty="0"/>
              <a:t> et al. (2011); Hagen-</a:t>
            </a:r>
            <a:r>
              <a:rPr lang="en-GB" sz="3000" dirty="0" err="1"/>
              <a:t>Zanker</a:t>
            </a:r>
            <a:r>
              <a:rPr lang="en-GB" sz="3000" dirty="0"/>
              <a:t> et al. (2011); McKenzie and Woodruff (2012); </a:t>
            </a:r>
            <a:r>
              <a:rPr lang="en-GB" sz="3000" dirty="0" err="1"/>
              <a:t>Nataraj</a:t>
            </a:r>
            <a:r>
              <a:rPr lang="en-GB" sz="3000" dirty="0"/>
              <a:t> et al. (2012); Stewart et al. (2012); Stewart et al. (2010).</a:t>
            </a:r>
          </a:p>
        </p:txBody>
      </p:sp>
    </p:spTree>
    <p:extLst>
      <p:ext uri="{BB962C8B-B14F-4D97-AF65-F5344CB8AC3E}">
        <p14:creationId xmlns:p14="http://schemas.microsoft.com/office/powerpoint/2010/main" val="383296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a:extLst>
              <a:ext uri="{FF2B5EF4-FFF2-40B4-BE49-F238E27FC236}">
                <a16:creationId xmlns:a16="http://schemas.microsoft.com/office/drawing/2014/main" id="{0143DB29-FE6F-4BB1-B6E1-1D04F49D02A5}"/>
              </a:ext>
            </a:extLst>
          </p:cNvPr>
          <p:cNvSpPr>
            <a:spLocks noGrp="1" noChangeArrowheads="1"/>
          </p:cNvSpPr>
          <p:nvPr>
            <p:ph type="sldNum" sz="quarter" idx="10"/>
          </p:nvPr>
        </p:nvSpPr>
        <p:spPr>
          <a:noFill/>
        </p:spPr>
        <p:txBody>
          <a:bodyPr/>
          <a:lstStyle>
            <a:lvl1pPr algn="l" eaLnBrk="0" hangingPunct="0">
              <a:lnSpc>
                <a:spcPct val="120000"/>
              </a:lnSpc>
              <a:spcBef>
                <a:spcPts val="648"/>
              </a:spcBef>
              <a:buSzPct val="120000"/>
              <a:buFont typeface="Arial" panose="020B0604020202020204" pitchFamily="34" charset="0"/>
              <a:buChar char="›"/>
              <a:defRPr sz="1727">
                <a:solidFill>
                  <a:schemeClr val="tx1"/>
                </a:solidFill>
                <a:latin typeface="Arial" panose="020B0604020202020204" pitchFamily="34" charset="0"/>
                <a:ea typeface="ＭＳ Ｐゴシック" panose="020B0600070205080204" pitchFamily="34" charset="-128"/>
                <a:cs typeface="PFCentroSansPro-Regular"/>
              </a:defRPr>
            </a:lvl1pPr>
            <a:lvl2pPr marL="802015" indent="-308467" algn="l" eaLnBrk="0" hangingPunct="0">
              <a:lnSpc>
                <a:spcPct val="120000"/>
              </a:lnSpc>
              <a:spcBef>
                <a:spcPts val="648"/>
              </a:spcBef>
              <a:buSzPct val="120000"/>
              <a:buFont typeface="Arial" panose="020B0604020202020204" pitchFamily="34" charset="0"/>
              <a:buChar char="›"/>
              <a:defRPr sz="1727">
                <a:solidFill>
                  <a:schemeClr val="tx1"/>
                </a:solidFill>
                <a:latin typeface="Arial" panose="020B0604020202020204" pitchFamily="34" charset="0"/>
                <a:ea typeface="ＭＳ Ｐゴシック" panose="020B0600070205080204" pitchFamily="34" charset="-128"/>
                <a:cs typeface="PFCentroSansPro-Regular"/>
              </a:defRPr>
            </a:lvl2pPr>
            <a:lvl3pPr marL="1233869" indent="-246774" algn="l" eaLnBrk="0" hangingPunct="0">
              <a:lnSpc>
                <a:spcPct val="120000"/>
              </a:lnSpc>
              <a:spcBef>
                <a:spcPts val="648"/>
              </a:spcBef>
              <a:buSzPct val="120000"/>
              <a:buFont typeface="Arial" panose="020B0604020202020204" pitchFamily="34" charset="0"/>
              <a:buChar char="›"/>
              <a:defRPr sz="1727">
                <a:solidFill>
                  <a:schemeClr val="tx1"/>
                </a:solidFill>
                <a:latin typeface="Arial" panose="020B0604020202020204" pitchFamily="34" charset="0"/>
                <a:ea typeface="ＭＳ Ｐゴシック" panose="020B0600070205080204" pitchFamily="34" charset="-128"/>
                <a:cs typeface="PFCentroSansPro-Regular"/>
              </a:defRPr>
            </a:lvl3pPr>
            <a:lvl4pPr marL="1727416" indent="-246774" algn="l" eaLnBrk="0" hangingPunct="0">
              <a:lnSpc>
                <a:spcPct val="120000"/>
              </a:lnSpc>
              <a:spcBef>
                <a:spcPts val="648"/>
              </a:spcBef>
              <a:buSzPct val="120000"/>
              <a:buFont typeface="Arial" panose="020B0604020202020204" pitchFamily="34" charset="0"/>
              <a:buChar char="›"/>
              <a:defRPr sz="1727">
                <a:solidFill>
                  <a:schemeClr val="tx1"/>
                </a:solidFill>
                <a:latin typeface="Arial" panose="020B0604020202020204" pitchFamily="34" charset="0"/>
                <a:ea typeface="ＭＳ Ｐゴシック" panose="020B0600070205080204" pitchFamily="34" charset="-128"/>
                <a:cs typeface="PFCentroSansPro-Regular"/>
              </a:defRPr>
            </a:lvl4pPr>
            <a:lvl5pPr marL="2220963" indent="-246774" algn="l" eaLnBrk="0" hangingPunct="0">
              <a:lnSpc>
                <a:spcPct val="120000"/>
              </a:lnSpc>
              <a:spcBef>
                <a:spcPts val="648"/>
              </a:spcBef>
              <a:buSzPct val="120000"/>
              <a:buFont typeface="Arial" panose="020B0604020202020204" pitchFamily="34" charset="0"/>
              <a:buChar char="›"/>
              <a:defRPr sz="1727">
                <a:solidFill>
                  <a:schemeClr val="tx1"/>
                </a:solidFill>
                <a:latin typeface="Arial" panose="020B0604020202020204" pitchFamily="34" charset="0"/>
                <a:ea typeface="ＭＳ Ｐゴシック" panose="020B0600070205080204" pitchFamily="34" charset="-128"/>
                <a:cs typeface="PFCentroSansPro-Regular"/>
              </a:defRPr>
            </a:lvl5pPr>
            <a:lvl6pPr marL="2714511" indent="-246774" eaLnBrk="0" fontAlgn="base" hangingPunct="0">
              <a:lnSpc>
                <a:spcPct val="120000"/>
              </a:lnSpc>
              <a:spcBef>
                <a:spcPts val="648"/>
              </a:spcBef>
              <a:spcAft>
                <a:spcPct val="0"/>
              </a:spcAft>
              <a:buSzPct val="120000"/>
              <a:buFont typeface="Arial" panose="020B0604020202020204" pitchFamily="34" charset="0"/>
              <a:buChar char="›"/>
              <a:defRPr sz="1727">
                <a:solidFill>
                  <a:schemeClr val="tx1"/>
                </a:solidFill>
                <a:latin typeface="Arial" panose="020B0604020202020204" pitchFamily="34" charset="0"/>
                <a:ea typeface="ＭＳ Ｐゴシック" panose="020B0600070205080204" pitchFamily="34" charset="-128"/>
                <a:cs typeface="PFCentroSansPro-Regular"/>
              </a:defRPr>
            </a:lvl6pPr>
            <a:lvl7pPr marL="3208058" indent="-246774" eaLnBrk="0" fontAlgn="base" hangingPunct="0">
              <a:lnSpc>
                <a:spcPct val="120000"/>
              </a:lnSpc>
              <a:spcBef>
                <a:spcPts val="648"/>
              </a:spcBef>
              <a:spcAft>
                <a:spcPct val="0"/>
              </a:spcAft>
              <a:buSzPct val="120000"/>
              <a:buFont typeface="Arial" panose="020B0604020202020204" pitchFamily="34" charset="0"/>
              <a:buChar char="›"/>
              <a:defRPr sz="1727">
                <a:solidFill>
                  <a:schemeClr val="tx1"/>
                </a:solidFill>
                <a:latin typeface="Arial" panose="020B0604020202020204" pitchFamily="34" charset="0"/>
                <a:ea typeface="ＭＳ Ｐゴシック" panose="020B0600070205080204" pitchFamily="34" charset="-128"/>
                <a:cs typeface="PFCentroSansPro-Regular"/>
              </a:defRPr>
            </a:lvl7pPr>
            <a:lvl8pPr marL="3701606" indent="-246774" eaLnBrk="0" fontAlgn="base" hangingPunct="0">
              <a:lnSpc>
                <a:spcPct val="120000"/>
              </a:lnSpc>
              <a:spcBef>
                <a:spcPts val="648"/>
              </a:spcBef>
              <a:spcAft>
                <a:spcPct val="0"/>
              </a:spcAft>
              <a:buSzPct val="120000"/>
              <a:buFont typeface="Arial" panose="020B0604020202020204" pitchFamily="34" charset="0"/>
              <a:buChar char="›"/>
              <a:defRPr sz="1727">
                <a:solidFill>
                  <a:schemeClr val="tx1"/>
                </a:solidFill>
                <a:latin typeface="Arial" panose="020B0604020202020204" pitchFamily="34" charset="0"/>
                <a:ea typeface="ＭＳ Ｐゴシック" panose="020B0600070205080204" pitchFamily="34" charset="-128"/>
                <a:cs typeface="PFCentroSansPro-Regular"/>
              </a:defRPr>
            </a:lvl8pPr>
            <a:lvl9pPr marL="4195153" indent="-246774" eaLnBrk="0" fontAlgn="base" hangingPunct="0">
              <a:lnSpc>
                <a:spcPct val="120000"/>
              </a:lnSpc>
              <a:spcBef>
                <a:spcPts val="648"/>
              </a:spcBef>
              <a:spcAft>
                <a:spcPct val="0"/>
              </a:spcAft>
              <a:buSzPct val="120000"/>
              <a:buFont typeface="Arial" panose="020B0604020202020204" pitchFamily="34" charset="0"/>
              <a:buChar char="›"/>
              <a:defRPr sz="1727">
                <a:solidFill>
                  <a:schemeClr val="tx1"/>
                </a:solidFill>
                <a:latin typeface="Arial" panose="020B0604020202020204" pitchFamily="34" charset="0"/>
                <a:ea typeface="ＭＳ Ｐゴシック" panose="020B0600070205080204" pitchFamily="34" charset="-128"/>
                <a:cs typeface="PFCentroSansPro-Regular"/>
              </a:defRPr>
            </a:lvl9pPr>
          </a:lstStyle>
          <a:p>
            <a:pPr algn="r" eaLnBrk="1" hangingPunct="1">
              <a:lnSpc>
                <a:spcPct val="100000"/>
              </a:lnSpc>
              <a:spcBef>
                <a:spcPct val="0"/>
              </a:spcBef>
              <a:buSzTx/>
              <a:buFontTx/>
              <a:buNone/>
            </a:pPr>
            <a:fld id="{FE8A7763-438F-4A06-9D18-75277B226108}" type="slidenum">
              <a:rPr lang="de-DE" altLang="en-US" sz="1080"/>
              <a:pPr algn="r" eaLnBrk="1" hangingPunct="1">
                <a:lnSpc>
                  <a:spcPct val="100000"/>
                </a:lnSpc>
                <a:spcBef>
                  <a:spcPct val="0"/>
                </a:spcBef>
                <a:buSzTx/>
                <a:buFontTx/>
                <a:buNone/>
              </a:pPr>
              <a:t>12</a:t>
            </a:fld>
            <a:endParaRPr lang="de-DE" altLang="en-US" sz="1080"/>
          </a:p>
        </p:txBody>
      </p:sp>
      <p:sp>
        <p:nvSpPr>
          <p:cNvPr id="5124" name="Rectangle 2">
            <a:extLst>
              <a:ext uri="{FF2B5EF4-FFF2-40B4-BE49-F238E27FC236}">
                <a16:creationId xmlns:a16="http://schemas.microsoft.com/office/drawing/2014/main" id="{543EB775-41BD-4917-A5D8-87A192D50B6E}"/>
              </a:ext>
            </a:extLst>
          </p:cNvPr>
          <p:cNvSpPr>
            <a:spLocks noChangeArrowheads="1"/>
          </p:cNvSpPr>
          <p:nvPr/>
        </p:nvSpPr>
        <p:spPr bwMode="black">
          <a:xfrm>
            <a:off x="2144272" y="311276"/>
            <a:ext cx="8474176" cy="954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a:lnSpc>
                <a:spcPct val="100000"/>
              </a:lnSpc>
              <a:spcBef>
                <a:spcPct val="0"/>
              </a:spcBef>
              <a:buSzTx/>
              <a:buFontTx/>
              <a:buNone/>
            </a:pPr>
            <a:r>
              <a:rPr lang="en-US" altLang="en-US" sz="2591" dirty="0">
                <a:solidFill>
                  <a:schemeClr val="tx2"/>
                </a:solidFill>
              </a:rPr>
              <a:t>Search results and intervention categories</a:t>
            </a:r>
            <a:endParaRPr lang="de-DE" altLang="en-US" sz="2591" dirty="0">
              <a:solidFill>
                <a:schemeClr val="tx2"/>
              </a:solidFill>
            </a:endParaRPr>
          </a:p>
        </p:txBody>
      </p:sp>
      <p:grpSp>
        <p:nvGrpSpPr>
          <p:cNvPr id="5137" name="Gruppieren 4">
            <a:extLst>
              <a:ext uri="{FF2B5EF4-FFF2-40B4-BE49-F238E27FC236}">
                <a16:creationId xmlns:a16="http://schemas.microsoft.com/office/drawing/2014/main" id="{046B5977-02A5-4DB1-92D1-4475B5DF72A8}"/>
              </a:ext>
            </a:extLst>
          </p:cNvPr>
          <p:cNvGrpSpPr>
            <a:grpSpLocks/>
          </p:cNvGrpSpPr>
          <p:nvPr/>
        </p:nvGrpSpPr>
        <p:grpSpPr bwMode="auto">
          <a:xfrm>
            <a:off x="726604" y="1069580"/>
            <a:ext cx="778014" cy="1072767"/>
            <a:chOff x="0" y="5736"/>
            <a:chExt cx="866999" cy="1238567"/>
          </a:xfrm>
          <a:solidFill>
            <a:srgbClr val="FF9900">
              <a:alpha val="45000"/>
            </a:srgbClr>
          </a:solidFill>
        </p:grpSpPr>
        <p:sp>
          <p:nvSpPr>
            <p:cNvPr id="27" name="Eingekerbter Richtungspfeil 26">
              <a:extLst>
                <a:ext uri="{FF2B5EF4-FFF2-40B4-BE49-F238E27FC236}">
                  <a16:creationId xmlns:a16="http://schemas.microsoft.com/office/drawing/2014/main" id="{C654F3AA-2174-4646-B89F-60F6D2138216}"/>
                </a:ext>
              </a:extLst>
            </p:cNvPr>
            <p:cNvSpPr/>
            <p:nvPr/>
          </p:nvSpPr>
          <p:spPr>
            <a:xfrm rot="5400000">
              <a:off x="-185784" y="191521"/>
              <a:ext cx="1238567" cy="866998"/>
            </a:xfrm>
            <a:prstGeom prst="chevron">
              <a:avLst/>
            </a:prstGeom>
            <a:grpFill/>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8" name="Eingekerbter Richtungspfeil 4">
              <a:extLst>
                <a:ext uri="{FF2B5EF4-FFF2-40B4-BE49-F238E27FC236}">
                  <a16:creationId xmlns:a16="http://schemas.microsoft.com/office/drawing/2014/main" id="{A05D4EF2-EC1A-4468-B08E-ACD031DE1411}"/>
                </a:ext>
              </a:extLst>
            </p:cNvPr>
            <p:cNvSpPr/>
            <p:nvPr/>
          </p:nvSpPr>
          <p:spPr>
            <a:xfrm>
              <a:off x="0" y="439038"/>
              <a:ext cx="866998" cy="371966"/>
            </a:xfrm>
            <a:prstGeom prst="rect">
              <a:avLst/>
            </a:prstGeom>
            <a:noFill/>
          </p:spPr>
          <p:style>
            <a:lnRef idx="0">
              <a:scrgbClr r="0" g="0" b="0"/>
            </a:lnRef>
            <a:fillRef idx="0">
              <a:scrgbClr r="0" g="0" b="0"/>
            </a:fillRef>
            <a:effectRef idx="0">
              <a:scrgbClr r="0" g="0" b="0"/>
            </a:effectRef>
            <a:fontRef idx="minor">
              <a:schemeClr val="lt1"/>
            </a:fontRef>
          </p:style>
          <p:txBody>
            <a:bodyPr lIns="10968" tIns="10968" rIns="10968" bIns="10968" anchor="ctr"/>
            <a:lstStyle/>
            <a:p>
              <a:pPr defTabSz="767740">
                <a:lnSpc>
                  <a:spcPct val="90000"/>
                </a:lnSpc>
                <a:spcAft>
                  <a:spcPct val="35000"/>
                </a:spcAft>
                <a:defRPr/>
              </a:pPr>
              <a:r>
                <a:rPr lang="en-US" sz="1403" dirty="0" err="1">
                  <a:solidFill>
                    <a:srgbClr val="FFFFFF"/>
                  </a:solidFill>
                  <a:latin typeface="Calibri" charset="0"/>
                  <a:ea typeface="ＭＳ Ｐゴシック" charset="0"/>
                  <a:cs typeface="ＭＳ Ｐゴシック" charset="0"/>
                </a:rPr>
                <a:t>Identifi-cation</a:t>
              </a:r>
              <a:endParaRPr lang="en-US" sz="1403" dirty="0">
                <a:solidFill>
                  <a:srgbClr val="FFFFFF"/>
                </a:solidFill>
                <a:latin typeface="Calibri" charset="0"/>
                <a:ea typeface="ＭＳ Ｐゴシック" charset="0"/>
                <a:cs typeface="ＭＳ Ｐゴシック" charset="0"/>
              </a:endParaRPr>
            </a:p>
          </p:txBody>
        </p:sp>
      </p:grpSp>
      <p:grpSp>
        <p:nvGrpSpPr>
          <p:cNvPr id="14342" name="Gruppieren 5">
            <a:extLst>
              <a:ext uri="{FF2B5EF4-FFF2-40B4-BE49-F238E27FC236}">
                <a16:creationId xmlns:a16="http://schemas.microsoft.com/office/drawing/2014/main" id="{1220931E-BE6E-4616-9AA5-1F7B5BFE0AF3}"/>
              </a:ext>
            </a:extLst>
          </p:cNvPr>
          <p:cNvGrpSpPr>
            <a:grpSpLocks/>
          </p:cNvGrpSpPr>
          <p:nvPr/>
        </p:nvGrpSpPr>
        <p:grpSpPr bwMode="auto">
          <a:xfrm>
            <a:off x="1568022" y="1069580"/>
            <a:ext cx="8753508" cy="697471"/>
            <a:chOff x="852050" y="5737"/>
            <a:chExt cx="3478784" cy="805492"/>
          </a:xfrm>
          <a:solidFill>
            <a:srgbClr val="FF9900">
              <a:alpha val="25000"/>
            </a:srgbClr>
          </a:solidFill>
        </p:grpSpPr>
        <p:sp>
          <p:nvSpPr>
            <p:cNvPr id="25" name="Auf der gleichen Seite des Rechtecks liegende Ecken abrunden 24">
              <a:extLst>
                <a:ext uri="{FF2B5EF4-FFF2-40B4-BE49-F238E27FC236}">
                  <a16:creationId xmlns:a16="http://schemas.microsoft.com/office/drawing/2014/main" id="{A02E0E07-E5F1-4F1D-B12D-B96BC1D911B2}"/>
                </a:ext>
              </a:extLst>
            </p:cNvPr>
            <p:cNvSpPr/>
            <p:nvPr/>
          </p:nvSpPr>
          <p:spPr>
            <a:xfrm rot="5400000">
              <a:off x="2188696" y="-1330908"/>
              <a:ext cx="805492" cy="3478784"/>
            </a:xfrm>
            <a:prstGeom prst="round2SameRect">
              <a:avLst/>
            </a:prstGeom>
            <a:grpFill/>
            <a:ln>
              <a:noFill/>
            </a:ln>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Auf der gleichen Seite des Rechtecks liegende Ecken abrunden 6">
              <a:extLst>
                <a:ext uri="{FF2B5EF4-FFF2-40B4-BE49-F238E27FC236}">
                  <a16:creationId xmlns:a16="http://schemas.microsoft.com/office/drawing/2014/main" id="{5A3ECA31-620A-4C1D-A6AF-72A28D1C6903}"/>
                </a:ext>
              </a:extLst>
            </p:cNvPr>
            <p:cNvSpPr/>
            <p:nvPr/>
          </p:nvSpPr>
          <p:spPr>
            <a:xfrm>
              <a:off x="852050" y="45319"/>
              <a:ext cx="3438602" cy="726328"/>
            </a:xfrm>
            <a:prstGeom prst="rect">
              <a:avLst/>
            </a:prstGeom>
            <a:no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360834" tIns="32217" rIns="32217" bIns="32217" spcCol="1270" anchor="ctr"/>
            <a:lstStyle/>
            <a:p>
              <a:pPr marL="308467" lvl="1" indent="-308467" defTabSz="2255237" fontAlgn="auto">
                <a:lnSpc>
                  <a:spcPct val="90000"/>
                </a:lnSpc>
                <a:spcAft>
                  <a:spcPct val="15000"/>
                </a:spcAft>
                <a:buFontTx/>
                <a:buChar char="••"/>
                <a:defRPr/>
              </a:pPr>
              <a:endParaRPr lang="en-US" sz="5074" dirty="0"/>
            </a:p>
          </p:txBody>
        </p:sp>
      </p:grpSp>
      <p:grpSp>
        <p:nvGrpSpPr>
          <p:cNvPr id="5143" name="Gruppieren 6">
            <a:extLst>
              <a:ext uri="{FF2B5EF4-FFF2-40B4-BE49-F238E27FC236}">
                <a16:creationId xmlns:a16="http://schemas.microsoft.com/office/drawing/2014/main" id="{65F9C0F7-986D-4A3E-8B25-DBB3E16677FB}"/>
              </a:ext>
            </a:extLst>
          </p:cNvPr>
          <p:cNvGrpSpPr>
            <a:grpSpLocks/>
          </p:cNvGrpSpPr>
          <p:nvPr/>
        </p:nvGrpSpPr>
        <p:grpSpPr bwMode="auto">
          <a:xfrm>
            <a:off x="726604" y="2013822"/>
            <a:ext cx="778013" cy="1072767"/>
            <a:chOff x="0" y="1097710"/>
            <a:chExt cx="866998" cy="1238567"/>
          </a:xfrm>
          <a:solidFill>
            <a:srgbClr val="FF9900">
              <a:alpha val="70000"/>
            </a:srgbClr>
          </a:solidFill>
        </p:grpSpPr>
        <p:sp>
          <p:nvSpPr>
            <p:cNvPr id="23" name="Eingekerbter Richtungspfeil 22">
              <a:extLst>
                <a:ext uri="{FF2B5EF4-FFF2-40B4-BE49-F238E27FC236}">
                  <a16:creationId xmlns:a16="http://schemas.microsoft.com/office/drawing/2014/main" id="{9251318D-D7E9-4DE9-91FD-F0BCD68D14AD}"/>
                </a:ext>
              </a:extLst>
            </p:cNvPr>
            <p:cNvSpPr/>
            <p:nvPr/>
          </p:nvSpPr>
          <p:spPr>
            <a:xfrm rot="5400000">
              <a:off x="-185784" y="1283495"/>
              <a:ext cx="1238567" cy="866998"/>
            </a:xfrm>
            <a:prstGeom prst="chevron">
              <a:avLst/>
            </a:prstGeom>
            <a:grpFill/>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 name="Eingekerbter Richtungspfeil 8">
              <a:extLst>
                <a:ext uri="{FF2B5EF4-FFF2-40B4-BE49-F238E27FC236}">
                  <a16:creationId xmlns:a16="http://schemas.microsoft.com/office/drawing/2014/main" id="{AC63F3A3-709A-48D9-9F28-E2AA495A2DA1}"/>
                </a:ext>
              </a:extLst>
            </p:cNvPr>
            <p:cNvSpPr/>
            <p:nvPr/>
          </p:nvSpPr>
          <p:spPr>
            <a:xfrm>
              <a:off x="0" y="1531010"/>
              <a:ext cx="866998" cy="371966"/>
            </a:xfrm>
            <a:prstGeom prst="rect">
              <a:avLst/>
            </a:prstGeom>
            <a:noFill/>
          </p:spPr>
          <p:style>
            <a:lnRef idx="0">
              <a:scrgbClr r="0" g="0" b="0"/>
            </a:lnRef>
            <a:fillRef idx="0">
              <a:scrgbClr r="0" g="0" b="0"/>
            </a:fillRef>
            <a:effectRef idx="0">
              <a:scrgbClr r="0" g="0" b="0"/>
            </a:effectRef>
            <a:fontRef idx="minor">
              <a:schemeClr val="lt1"/>
            </a:fontRef>
          </p:style>
          <p:txBody>
            <a:bodyPr lIns="10968" tIns="10968" rIns="10968" bIns="10968" anchor="ctr"/>
            <a:lstStyle/>
            <a:p>
              <a:pPr defTabSz="767740">
                <a:lnSpc>
                  <a:spcPct val="90000"/>
                </a:lnSpc>
                <a:spcAft>
                  <a:spcPct val="35000"/>
                </a:spcAft>
                <a:defRPr/>
              </a:pPr>
              <a:r>
                <a:rPr lang="en-US" sz="1403" dirty="0">
                  <a:solidFill>
                    <a:srgbClr val="FFFFFF"/>
                  </a:solidFill>
                  <a:latin typeface="Calibri" charset="0"/>
                  <a:ea typeface="ＭＳ Ｐゴシック" charset="0"/>
                  <a:cs typeface="ＭＳ Ｐゴシック" charset="0"/>
                </a:rPr>
                <a:t>Screening</a:t>
              </a:r>
            </a:p>
          </p:txBody>
        </p:sp>
      </p:grpSp>
      <p:grpSp>
        <p:nvGrpSpPr>
          <p:cNvPr id="14344" name="Gruppieren 7">
            <a:extLst>
              <a:ext uri="{FF2B5EF4-FFF2-40B4-BE49-F238E27FC236}">
                <a16:creationId xmlns:a16="http://schemas.microsoft.com/office/drawing/2014/main" id="{11B1D055-36B0-45B3-B05A-8B413D27F7B6}"/>
              </a:ext>
            </a:extLst>
          </p:cNvPr>
          <p:cNvGrpSpPr>
            <a:grpSpLocks/>
          </p:cNvGrpSpPr>
          <p:nvPr/>
        </p:nvGrpSpPr>
        <p:grpSpPr bwMode="auto">
          <a:xfrm>
            <a:off x="1588935" y="2005253"/>
            <a:ext cx="4146424" cy="697471"/>
            <a:chOff x="866997" y="1097373"/>
            <a:chExt cx="5120010" cy="804939"/>
          </a:xfrm>
          <a:solidFill>
            <a:srgbClr val="FF9900">
              <a:alpha val="45000"/>
            </a:srgbClr>
          </a:solidFill>
        </p:grpSpPr>
        <p:sp>
          <p:nvSpPr>
            <p:cNvPr id="21" name="Auf der gleichen Seite des Rechtecks liegende Ecken abrunden 20">
              <a:extLst>
                <a:ext uri="{FF2B5EF4-FFF2-40B4-BE49-F238E27FC236}">
                  <a16:creationId xmlns:a16="http://schemas.microsoft.com/office/drawing/2014/main" id="{13A0EFF6-4DFA-464C-8EA6-D235952E05B0}"/>
                </a:ext>
              </a:extLst>
            </p:cNvPr>
            <p:cNvSpPr/>
            <p:nvPr/>
          </p:nvSpPr>
          <p:spPr>
            <a:xfrm rot="5400000">
              <a:off x="3024532" y="-1060162"/>
              <a:ext cx="804939" cy="5120010"/>
            </a:xfrm>
            <a:prstGeom prst="round2SameRect">
              <a:avLst/>
            </a:prstGeom>
            <a:grpFill/>
            <a:ln>
              <a:noFill/>
            </a:ln>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Auf der gleichen Seite des Rechtecks liegende Ecken abrunden 10">
              <a:extLst>
                <a:ext uri="{FF2B5EF4-FFF2-40B4-BE49-F238E27FC236}">
                  <a16:creationId xmlns:a16="http://schemas.microsoft.com/office/drawing/2014/main" id="{0ADBFE2E-54D7-4BC7-AA79-71A99D654C7E}"/>
                </a:ext>
              </a:extLst>
            </p:cNvPr>
            <p:cNvSpPr/>
            <p:nvPr/>
          </p:nvSpPr>
          <p:spPr>
            <a:xfrm>
              <a:off x="866997" y="1136928"/>
              <a:ext cx="5080303" cy="725830"/>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360834" tIns="32217" rIns="32217" bIns="32217" spcCol="1270" anchor="ctr"/>
            <a:lstStyle/>
            <a:p>
              <a:pPr marL="308467" lvl="1" indent="-308467" defTabSz="2255237" fontAlgn="auto">
                <a:lnSpc>
                  <a:spcPct val="90000"/>
                </a:lnSpc>
                <a:spcAft>
                  <a:spcPct val="15000"/>
                </a:spcAft>
                <a:buFontTx/>
                <a:buChar char="••"/>
                <a:defRPr/>
              </a:pPr>
              <a:endParaRPr lang="en-US" sz="5074" dirty="0"/>
            </a:p>
          </p:txBody>
        </p:sp>
      </p:grpSp>
      <p:grpSp>
        <p:nvGrpSpPr>
          <p:cNvPr id="5149" name="Gruppieren 8">
            <a:extLst>
              <a:ext uri="{FF2B5EF4-FFF2-40B4-BE49-F238E27FC236}">
                <a16:creationId xmlns:a16="http://schemas.microsoft.com/office/drawing/2014/main" id="{DFFE9DF6-9EA6-4DA1-8BAA-A14E26884FCC}"/>
              </a:ext>
            </a:extLst>
          </p:cNvPr>
          <p:cNvGrpSpPr>
            <a:grpSpLocks/>
          </p:cNvGrpSpPr>
          <p:nvPr/>
        </p:nvGrpSpPr>
        <p:grpSpPr bwMode="auto">
          <a:xfrm>
            <a:off x="726604" y="2959777"/>
            <a:ext cx="778013" cy="1071053"/>
            <a:chOff x="0" y="2189684"/>
            <a:chExt cx="866998" cy="1238567"/>
          </a:xfrm>
          <a:solidFill>
            <a:srgbClr val="FF9900"/>
          </a:solidFill>
        </p:grpSpPr>
        <p:sp>
          <p:nvSpPr>
            <p:cNvPr id="19" name="Eingekerbter Richtungspfeil 18">
              <a:extLst>
                <a:ext uri="{FF2B5EF4-FFF2-40B4-BE49-F238E27FC236}">
                  <a16:creationId xmlns:a16="http://schemas.microsoft.com/office/drawing/2014/main" id="{DF053D68-2F59-4F11-A1D9-F1A1093F5D1A}"/>
                </a:ext>
              </a:extLst>
            </p:cNvPr>
            <p:cNvSpPr/>
            <p:nvPr/>
          </p:nvSpPr>
          <p:spPr>
            <a:xfrm rot="5400000">
              <a:off x="-185785" y="2375469"/>
              <a:ext cx="1238567" cy="866998"/>
            </a:xfrm>
            <a:prstGeom prst="chevron">
              <a:avLst/>
            </a:prstGeom>
            <a:grpFill/>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0" name="Eingekerbter Richtungspfeil 12">
              <a:extLst>
                <a:ext uri="{FF2B5EF4-FFF2-40B4-BE49-F238E27FC236}">
                  <a16:creationId xmlns:a16="http://schemas.microsoft.com/office/drawing/2014/main" id="{ADAE9A00-6C8B-47E9-9745-9CBA72059CF1}"/>
                </a:ext>
              </a:extLst>
            </p:cNvPr>
            <p:cNvSpPr/>
            <p:nvPr/>
          </p:nvSpPr>
          <p:spPr>
            <a:xfrm>
              <a:off x="0" y="2623677"/>
              <a:ext cx="866998" cy="370580"/>
            </a:xfrm>
            <a:prstGeom prst="rect">
              <a:avLst/>
            </a:prstGeom>
            <a:noFill/>
          </p:spPr>
          <p:style>
            <a:lnRef idx="0">
              <a:scrgbClr r="0" g="0" b="0"/>
            </a:lnRef>
            <a:fillRef idx="0">
              <a:scrgbClr r="0" g="0" b="0"/>
            </a:fillRef>
            <a:effectRef idx="0">
              <a:scrgbClr r="0" g="0" b="0"/>
            </a:effectRef>
            <a:fontRef idx="minor">
              <a:schemeClr val="lt1"/>
            </a:fontRef>
          </p:style>
          <p:txBody>
            <a:bodyPr lIns="10968" tIns="10968" rIns="10968" bIns="10968" anchor="ctr"/>
            <a:lstStyle/>
            <a:p>
              <a:pPr defTabSz="767740">
                <a:lnSpc>
                  <a:spcPct val="90000"/>
                </a:lnSpc>
                <a:spcAft>
                  <a:spcPct val="35000"/>
                </a:spcAft>
                <a:defRPr/>
              </a:pPr>
              <a:r>
                <a:rPr lang="en-US" sz="1403" dirty="0">
                  <a:solidFill>
                    <a:srgbClr val="FFFFFF"/>
                  </a:solidFill>
                  <a:latin typeface="Calibri" charset="0"/>
                  <a:ea typeface="ＭＳ Ｐゴシック" charset="0"/>
                  <a:cs typeface="ＭＳ Ｐゴシック" charset="0"/>
                </a:rPr>
                <a:t>Eligibility</a:t>
              </a:r>
            </a:p>
          </p:txBody>
        </p:sp>
      </p:grpSp>
      <p:grpSp>
        <p:nvGrpSpPr>
          <p:cNvPr id="14346" name="Gruppieren 9">
            <a:extLst>
              <a:ext uri="{FF2B5EF4-FFF2-40B4-BE49-F238E27FC236}">
                <a16:creationId xmlns:a16="http://schemas.microsoft.com/office/drawing/2014/main" id="{04E856C8-44DD-44D3-8D3F-18507B7D7CC2}"/>
              </a:ext>
            </a:extLst>
          </p:cNvPr>
          <p:cNvGrpSpPr>
            <a:grpSpLocks/>
          </p:cNvGrpSpPr>
          <p:nvPr/>
        </p:nvGrpSpPr>
        <p:grpSpPr bwMode="auto">
          <a:xfrm>
            <a:off x="1568371" y="2959777"/>
            <a:ext cx="2845549" cy="695756"/>
            <a:chOff x="866997" y="2188839"/>
            <a:chExt cx="5120010" cy="805068"/>
          </a:xfrm>
          <a:solidFill>
            <a:srgbClr val="FF9900"/>
          </a:solidFill>
        </p:grpSpPr>
        <p:sp>
          <p:nvSpPr>
            <p:cNvPr id="3" name="Auf der gleichen Seite des Rechtecks liegende Ecken abrunden 16">
              <a:extLst>
                <a:ext uri="{FF2B5EF4-FFF2-40B4-BE49-F238E27FC236}">
                  <a16:creationId xmlns:a16="http://schemas.microsoft.com/office/drawing/2014/main" id="{5037E3EE-C949-4D65-9158-DAC2ECA32D33}"/>
                </a:ext>
              </a:extLst>
            </p:cNvPr>
            <p:cNvSpPr/>
            <p:nvPr/>
          </p:nvSpPr>
          <p:spPr>
            <a:xfrm rot="5400000">
              <a:off x="3024468" y="31368"/>
              <a:ext cx="805068" cy="5120010"/>
            </a:xfrm>
            <a:prstGeom prst="round2SameRect">
              <a:avLst/>
            </a:prstGeom>
            <a:grpFill/>
            <a:ln>
              <a:noFill/>
            </a:ln>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 name="Auf der gleichen Seite des Rechtecks liegende Ecken abrunden 14">
              <a:extLst>
                <a:ext uri="{FF2B5EF4-FFF2-40B4-BE49-F238E27FC236}">
                  <a16:creationId xmlns:a16="http://schemas.microsoft.com/office/drawing/2014/main" id="{71380918-9E21-46B6-BB43-7A092DFEA8AC}"/>
                </a:ext>
              </a:extLst>
            </p:cNvPr>
            <p:cNvSpPr/>
            <p:nvPr/>
          </p:nvSpPr>
          <p:spPr>
            <a:xfrm>
              <a:off x="866997" y="2228498"/>
              <a:ext cx="5081722" cy="725751"/>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360834" tIns="32217" rIns="32217" bIns="32217" spcCol="1270" anchor="ctr"/>
            <a:lstStyle/>
            <a:p>
              <a:pPr marL="308467" lvl="1" indent="-308467" defTabSz="2255237" fontAlgn="auto">
                <a:lnSpc>
                  <a:spcPct val="90000"/>
                </a:lnSpc>
                <a:spcAft>
                  <a:spcPct val="15000"/>
                </a:spcAft>
                <a:buFontTx/>
                <a:buChar char="••"/>
                <a:defRPr/>
              </a:pPr>
              <a:endParaRPr lang="en-US" sz="5074" dirty="0"/>
            </a:p>
          </p:txBody>
        </p:sp>
      </p:grpSp>
      <p:grpSp>
        <p:nvGrpSpPr>
          <p:cNvPr id="5155" name="Gruppieren 10">
            <a:extLst>
              <a:ext uri="{FF2B5EF4-FFF2-40B4-BE49-F238E27FC236}">
                <a16:creationId xmlns:a16="http://schemas.microsoft.com/office/drawing/2014/main" id="{014B6661-CC31-4FA5-897E-29A7B8D83A76}"/>
              </a:ext>
            </a:extLst>
          </p:cNvPr>
          <p:cNvGrpSpPr>
            <a:grpSpLocks/>
          </p:cNvGrpSpPr>
          <p:nvPr/>
        </p:nvGrpSpPr>
        <p:grpSpPr bwMode="auto">
          <a:xfrm>
            <a:off x="726604" y="3904016"/>
            <a:ext cx="778013" cy="1273376"/>
            <a:chOff x="0" y="3281658"/>
            <a:chExt cx="866998" cy="1238567"/>
          </a:xfrm>
          <a:solidFill>
            <a:srgbClr val="FF6600"/>
          </a:solidFill>
        </p:grpSpPr>
        <p:sp>
          <p:nvSpPr>
            <p:cNvPr id="5" name="Eingekerbter Richtungspfeil 14">
              <a:extLst>
                <a:ext uri="{FF2B5EF4-FFF2-40B4-BE49-F238E27FC236}">
                  <a16:creationId xmlns:a16="http://schemas.microsoft.com/office/drawing/2014/main" id="{384E07C5-5F29-41CC-88CC-1E8A635FBF45}"/>
                </a:ext>
              </a:extLst>
            </p:cNvPr>
            <p:cNvSpPr/>
            <p:nvPr/>
          </p:nvSpPr>
          <p:spPr>
            <a:xfrm rot="5400000">
              <a:off x="-185784" y="3467442"/>
              <a:ext cx="1238567" cy="866998"/>
            </a:xfrm>
            <a:prstGeom prst="chevron">
              <a:avLst/>
            </a:prstGeom>
            <a:grpFill/>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6" name="Eingekerbter Richtungspfeil 16">
              <a:extLst>
                <a:ext uri="{FF2B5EF4-FFF2-40B4-BE49-F238E27FC236}">
                  <a16:creationId xmlns:a16="http://schemas.microsoft.com/office/drawing/2014/main" id="{5D93DCEE-232C-4204-B646-25E3A9111D03}"/>
                </a:ext>
              </a:extLst>
            </p:cNvPr>
            <p:cNvSpPr/>
            <p:nvPr/>
          </p:nvSpPr>
          <p:spPr>
            <a:xfrm>
              <a:off x="0" y="3715652"/>
              <a:ext cx="866998" cy="370578"/>
            </a:xfrm>
            <a:prstGeom prst="rect">
              <a:avLst/>
            </a:prstGeom>
            <a:noFill/>
          </p:spPr>
          <p:style>
            <a:lnRef idx="0">
              <a:scrgbClr r="0" g="0" b="0"/>
            </a:lnRef>
            <a:fillRef idx="0">
              <a:scrgbClr r="0" g="0" b="0"/>
            </a:fillRef>
            <a:effectRef idx="0">
              <a:scrgbClr r="0" g="0" b="0"/>
            </a:effectRef>
            <a:fontRef idx="minor">
              <a:schemeClr val="lt1"/>
            </a:fontRef>
          </p:style>
          <p:txBody>
            <a:bodyPr lIns="10968" tIns="10968" rIns="10968" bIns="10968" anchor="ctr"/>
            <a:lstStyle/>
            <a:p>
              <a:pPr defTabSz="767740">
                <a:lnSpc>
                  <a:spcPct val="90000"/>
                </a:lnSpc>
                <a:spcAft>
                  <a:spcPct val="35000"/>
                </a:spcAft>
                <a:defRPr/>
              </a:pPr>
              <a:r>
                <a:rPr lang="en-US" sz="1403" dirty="0">
                  <a:solidFill>
                    <a:srgbClr val="FFFFFF"/>
                  </a:solidFill>
                  <a:latin typeface="Calibri" charset="0"/>
                  <a:ea typeface="ＭＳ Ｐゴシック" charset="0"/>
                  <a:cs typeface="ＭＳ Ｐゴシック" charset="0"/>
                </a:rPr>
                <a:t>Included</a:t>
              </a:r>
            </a:p>
          </p:txBody>
        </p:sp>
      </p:grpSp>
      <p:grpSp>
        <p:nvGrpSpPr>
          <p:cNvPr id="14348" name="Gruppieren 11">
            <a:extLst>
              <a:ext uri="{FF2B5EF4-FFF2-40B4-BE49-F238E27FC236}">
                <a16:creationId xmlns:a16="http://schemas.microsoft.com/office/drawing/2014/main" id="{D8BA45F2-E76C-4D57-BA5C-14C9527A7267}"/>
              </a:ext>
            </a:extLst>
          </p:cNvPr>
          <p:cNvGrpSpPr>
            <a:grpSpLocks/>
          </p:cNvGrpSpPr>
          <p:nvPr/>
        </p:nvGrpSpPr>
        <p:grpSpPr bwMode="auto">
          <a:xfrm>
            <a:off x="1582349" y="3904017"/>
            <a:ext cx="2131985" cy="921963"/>
            <a:chOff x="866997" y="3281658"/>
            <a:chExt cx="5120010" cy="805068"/>
          </a:xfrm>
          <a:solidFill>
            <a:srgbClr val="FF6600"/>
          </a:solidFill>
        </p:grpSpPr>
        <p:sp>
          <p:nvSpPr>
            <p:cNvPr id="13" name="Auf der gleichen Seite des Rechtecks liegende Ecken abrunden 12">
              <a:extLst>
                <a:ext uri="{FF2B5EF4-FFF2-40B4-BE49-F238E27FC236}">
                  <a16:creationId xmlns:a16="http://schemas.microsoft.com/office/drawing/2014/main" id="{69043E3D-2027-45D0-93B0-CF74F70CF55B}"/>
                </a:ext>
              </a:extLst>
            </p:cNvPr>
            <p:cNvSpPr/>
            <p:nvPr/>
          </p:nvSpPr>
          <p:spPr>
            <a:xfrm rot="5400000">
              <a:off x="3024468" y="1124187"/>
              <a:ext cx="805068" cy="5120010"/>
            </a:xfrm>
            <a:prstGeom prst="round2SameRect">
              <a:avLst/>
            </a:prstGeom>
            <a:grpFill/>
            <a:ln>
              <a:noFill/>
            </a:ln>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Auf der gleichen Seite des Rechtecks liegende Ecken abrunden 18">
              <a:extLst>
                <a:ext uri="{FF2B5EF4-FFF2-40B4-BE49-F238E27FC236}">
                  <a16:creationId xmlns:a16="http://schemas.microsoft.com/office/drawing/2014/main" id="{5002E042-C5F9-49F6-825F-88AFAF79BB49}"/>
                </a:ext>
              </a:extLst>
            </p:cNvPr>
            <p:cNvSpPr/>
            <p:nvPr/>
          </p:nvSpPr>
          <p:spPr>
            <a:xfrm>
              <a:off x="866997" y="3321317"/>
              <a:ext cx="5081577" cy="725751"/>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360834" tIns="32217" rIns="32217" bIns="32217" spcCol="1270" anchor="ctr"/>
            <a:lstStyle/>
            <a:p>
              <a:pPr marL="308467" lvl="1" indent="-308467" defTabSz="2255237" fontAlgn="auto">
                <a:lnSpc>
                  <a:spcPct val="90000"/>
                </a:lnSpc>
                <a:spcAft>
                  <a:spcPct val="15000"/>
                </a:spcAft>
                <a:buFontTx/>
                <a:buChar char="••"/>
                <a:defRPr/>
              </a:pPr>
              <a:endParaRPr lang="en-US" sz="5074" dirty="0"/>
            </a:p>
          </p:txBody>
        </p:sp>
      </p:grpSp>
      <p:sp>
        <p:nvSpPr>
          <p:cNvPr id="5133" name="Textfeld 28">
            <a:extLst>
              <a:ext uri="{FF2B5EF4-FFF2-40B4-BE49-F238E27FC236}">
                <a16:creationId xmlns:a16="http://schemas.microsoft.com/office/drawing/2014/main" id="{1985BAED-DF89-4AF8-99A6-57A828EBE803}"/>
              </a:ext>
            </a:extLst>
          </p:cNvPr>
          <p:cNvSpPr txBox="1">
            <a:spLocks noChangeArrowheads="1"/>
          </p:cNvSpPr>
          <p:nvPr/>
        </p:nvSpPr>
        <p:spPr bwMode="auto">
          <a:xfrm>
            <a:off x="2298054" y="1114801"/>
            <a:ext cx="2971531" cy="557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lvl="1" algn="r" eaLnBrk="1" hangingPunct="1">
              <a:lnSpc>
                <a:spcPct val="100000"/>
              </a:lnSpc>
              <a:spcBef>
                <a:spcPct val="0"/>
              </a:spcBef>
              <a:buSzTx/>
              <a:buFontTx/>
              <a:buNone/>
            </a:pPr>
            <a:r>
              <a:rPr lang="en-US" altLang="en-US" sz="1511">
                <a:latin typeface="Calibri" panose="020F0502020204030204" pitchFamily="34" charset="0"/>
              </a:rPr>
              <a:t>2,275 record identified through database searching</a:t>
            </a:r>
          </a:p>
        </p:txBody>
      </p:sp>
      <p:sp>
        <p:nvSpPr>
          <p:cNvPr id="5134" name="Textfeld 29">
            <a:extLst>
              <a:ext uri="{FF2B5EF4-FFF2-40B4-BE49-F238E27FC236}">
                <a16:creationId xmlns:a16="http://schemas.microsoft.com/office/drawing/2014/main" id="{6E7D032A-2E7C-437F-9243-5D9ECAB11267}"/>
              </a:ext>
            </a:extLst>
          </p:cNvPr>
          <p:cNvSpPr txBox="1">
            <a:spLocks noChangeArrowheads="1"/>
          </p:cNvSpPr>
          <p:nvPr/>
        </p:nvSpPr>
        <p:spPr bwMode="auto">
          <a:xfrm>
            <a:off x="1501190" y="2048760"/>
            <a:ext cx="3110340" cy="557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algn="r" eaLnBrk="1" hangingPunct="1">
              <a:lnSpc>
                <a:spcPct val="100000"/>
              </a:lnSpc>
              <a:spcBef>
                <a:spcPct val="0"/>
              </a:spcBef>
              <a:buSzTx/>
              <a:buFontTx/>
              <a:buNone/>
            </a:pPr>
            <a:r>
              <a:rPr lang="en-US" altLang="en-US" sz="1511">
                <a:latin typeface="Calibri" panose="020F0502020204030204" pitchFamily="34" charset="0"/>
              </a:rPr>
              <a:t>1,924 records screened </a:t>
            </a:r>
            <a:br>
              <a:rPr lang="en-US" altLang="en-US" sz="1511">
                <a:latin typeface="Calibri" panose="020F0502020204030204" pitchFamily="34" charset="0"/>
              </a:rPr>
            </a:br>
            <a:r>
              <a:rPr lang="en-US" altLang="en-US" sz="1511">
                <a:latin typeface="Calibri" panose="020F0502020204030204" pitchFamily="34" charset="0"/>
              </a:rPr>
              <a:t>after duplicates removed</a:t>
            </a:r>
          </a:p>
        </p:txBody>
      </p:sp>
      <p:sp>
        <p:nvSpPr>
          <p:cNvPr id="5135" name="Textfeld 30">
            <a:extLst>
              <a:ext uri="{FF2B5EF4-FFF2-40B4-BE49-F238E27FC236}">
                <a16:creationId xmlns:a16="http://schemas.microsoft.com/office/drawing/2014/main" id="{C0845F69-84D6-4BA8-8D5A-FB9CBD6E5872}"/>
              </a:ext>
            </a:extLst>
          </p:cNvPr>
          <p:cNvSpPr txBox="1">
            <a:spLocks noChangeArrowheads="1"/>
          </p:cNvSpPr>
          <p:nvPr/>
        </p:nvSpPr>
        <p:spPr bwMode="auto">
          <a:xfrm>
            <a:off x="1490907" y="2982718"/>
            <a:ext cx="2534542" cy="557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algn="r" eaLnBrk="1" hangingPunct="1">
              <a:lnSpc>
                <a:spcPct val="100000"/>
              </a:lnSpc>
              <a:spcBef>
                <a:spcPct val="0"/>
              </a:spcBef>
              <a:buSzTx/>
              <a:buFontTx/>
              <a:buNone/>
            </a:pPr>
            <a:r>
              <a:rPr lang="en-US" altLang="en-US" sz="1511">
                <a:latin typeface="Calibri" panose="020F0502020204030204" pitchFamily="34" charset="0"/>
              </a:rPr>
              <a:t>139 studies assessed </a:t>
            </a:r>
            <a:br>
              <a:rPr lang="en-US" altLang="en-US" sz="1511">
                <a:latin typeface="Calibri" panose="020F0502020204030204" pitchFamily="34" charset="0"/>
              </a:rPr>
            </a:br>
            <a:r>
              <a:rPr lang="en-US" altLang="en-US" sz="1511">
                <a:latin typeface="Calibri" panose="020F0502020204030204" pitchFamily="34" charset="0"/>
              </a:rPr>
              <a:t>for eligibility</a:t>
            </a:r>
          </a:p>
        </p:txBody>
      </p:sp>
      <p:sp>
        <p:nvSpPr>
          <p:cNvPr id="5136" name="Textfeld 31">
            <a:extLst>
              <a:ext uri="{FF2B5EF4-FFF2-40B4-BE49-F238E27FC236}">
                <a16:creationId xmlns:a16="http://schemas.microsoft.com/office/drawing/2014/main" id="{1497AE97-99A4-4746-8E67-F6AC1FFA52A9}"/>
              </a:ext>
            </a:extLst>
          </p:cNvPr>
          <p:cNvSpPr txBox="1">
            <a:spLocks noChangeArrowheads="1"/>
          </p:cNvSpPr>
          <p:nvPr/>
        </p:nvSpPr>
        <p:spPr bwMode="auto">
          <a:xfrm>
            <a:off x="1382946" y="3919529"/>
            <a:ext cx="2176381" cy="78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algn="r" eaLnBrk="1" hangingPunct="1">
              <a:lnSpc>
                <a:spcPct val="100000"/>
              </a:lnSpc>
              <a:spcBef>
                <a:spcPct val="0"/>
              </a:spcBef>
              <a:buSzTx/>
              <a:buFontTx/>
              <a:buNone/>
            </a:pPr>
            <a:r>
              <a:rPr lang="en-US" altLang="en-US" sz="1511">
                <a:latin typeface="Calibri" panose="020F0502020204030204" pitchFamily="34" charset="0"/>
              </a:rPr>
              <a:t>55 studies included</a:t>
            </a:r>
          </a:p>
          <a:p>
            <a:pPr algn="r" eaLnBrk="1" hangingPunct="1">
              <a:lnSpc>
                <a:spcPct val="100000"/>
              </a:lnSpc>
              <a:spcBef>
                <a:spcPct val="0"/>
              </a:spcBef>
              <a:buSzTx/>
              <a:buFontTx/>
              <a:buNone/>
            </a:pPr>
            <a:r>
              <a:rPr lang="en-US" altLang="en-US" sz="1511">
                <a:latin typeface="Calibri" panose="020F0502020204030204" pitchFamily="34" charset="0"/>
              </a:rPr>
              <a:t>Incl. </a:t>
            </a:r>
            <a:r>
              <a:rPr lang="de-DE" altLang="en-US" sz="1511">
                <a:latin typeface="Calibri" panose="020F0502020204030204" pitchFamily="34" charset="0"/>
              </a:rPr>
              <a:t>27 RCT studies</a:t>
            </a:r>
          </a:p>
          <a:p>
            <a:pPr algn="r" eaLnBrk="1" hangingPunct="1">
              <a:lnSpc>
                <a:spcPct val="100000"/>
              </a:lnSpc>
              <a:spcBef>
                <a:spcPct val="0"/>
              </a:spcBef>
              <a:buSzTx/>
              <a:buFontTx/>
              <a:buNone/>
            </a:pPr>
            <a:r>
              <a:rPr lang="de-DE" altLang="en-US" sz="1511">
                <a:latin typeface="Calibri" panose="020F0502020204030204" pitchFamily="34" charset="0"/>
              </a:rPr>
              <a:t>93 impact estimates</a:t>
            </a:r>
            <a:endParaRPr lang="en-US" altLang="en-US" sz="1511">
              <a:latin typeface="Calibri" panose="020F0502020204030204" pitchFamily="34" charset="0"/>
            </a:endParaRPr>
          </a:p>
        </p:txBody>
      </p:sp>
      <p:sp>
        <p:nvSpPr>
          <p:cNvPr id="34" name="Auf der gleichen Seite des Rechtecks liegende Ecken abrunden 17">
            <a:extLst>
              <a:ext uri="{FF2B5EF4-FFF2-40B4-BE49-F238E27FC236}">
                <a16:creationId xmlns:a16="http://schemas.microsoft.com/office/drawing/2014/main" id="{DD144154-7A2E-48C0-A364-B923F0EAFBE0}"/>
              </a:ext>
            </a:extLst>
          </p:cNvPr>
          <p:cNvSpPr/>
          <p:nvPr/>
        </p:nvSpPr>
        <p:spPr>
          <a:xfrm rot="5400000">
            <a:off x="5570845" y="2638352"/>
            <a:ext cx="546693" cy="3482398"/>
          </a:xfrm>
          <a:prstGeom prst="roundRect">
            <a:avLst/>
          </a:prstGeom>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vert="vert270" anchor="ctr"/>
          <a:lstStyle/>
          <a:p>
            <a:pPr algn="r" fontAlgn="auto">
              <a:spcBef>
                <a:spcPts val="0"/>
              </a:spcBef>
              <a:spcAft>
                <a:spcPts val="0"/>
              </a:spcAft>
              <a:defRPr/>
            </a:pPr>
            <a:r>
              <a:rPr lang="en-US" sz="1511" i="1" dirty="0">
                <a:solidFill>
                  <a:schemeClr val="tx1"/>
                </a:solidFill>
                <a:latin typeface="Calibri"/>
                <a:cs typeface="Calibri"/>
              </a:rPr>
              <a:t>20</a:t>
            </a:r>
            <a:r>
              <a:rPr lang="en-US" sz="1511" i="1" dirty="0">
                <a:latin typeface="Calibri"/>
                <a:cs typeface="Calibri"/>
              </a:rPr>
              <a:t> additional records identified </a:t>
            </a:r>
            <a:br>
              <a:rPr lang="en-US" sz="1511" i="1" dirty="0">
                <a:latin typeface="Calibri"/>
                <a:cs typeface="Calibri"/>
              </a:rPr>
            </a:br>
            <a:r>
              <a:rPr lang="en-US" sz="1511" i="1" dirty="0">
                <a:latin typeface="Calibri"/>
                <a:cs typeface="Calibri"/>
              </a:rPr>
              <a:t>through other sources</a:t>
            </a:r>
          </a:p>
        </p:txBody>
      </p:sp>
      <p:sp>
        <p:nvSpPr>
          <p:cNvPr id="35" name="Auf der gleichen Seite des Rechtecks liegende Ecken abrunden 4">
            <a:extLst>
              <a:ext uri="{FF2B5EF4-FFF2-40B4-BE49-F238E27FC236}">
                <a16:creationId xmlns:a16="http://schemas.microsoft.com/office/drawing/2014/main" id="{BE0BD504-6BD4-4F1A-8123-9C00902C3D88}"/>
              </a:ext>
            </a:extLst>
          </p:cNvPr>
          <p:cNvSpPr/>
          <p:nvPr/>
        </p:nvSpPr>
        <p:spPr>
          <a:xfrm>
            <a:off x="5710001" y="1362621"/>
            <a:ext cx="1797657" cy="628922"/>
          </a:xfrm>
          <a:prstGeom prst="round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8901" tIns="15080" rIns="15080" bIns="15080" spcCol="1270" anchor="ctr"/>
          <a:lstStyle/>
          <a:p>
            <a:pPr marL="246774" lvl="1" indent="-246774" defTabSz="1055643" fontAlgn="auto">
              <a:lnSpc>
                <a:spcPct val="90000"/>
              </a:lnSpc>
              <a:spcAft>
                <a:spcPct val="15000"/>
              </a:spcAft>
              <a:buFontTx/>
              <a:buChar char="••"/>
              <a:defRPr/>
            </a:pPr>
            <a:endParaRPr lang="en-US" sz="2375" dirty="0"/>
          </a:p>
        </p:txBody>
      </p:sp>
      <p:grpSp>
        <p:nvGrpSpPr>
          <p:cNvPr id="5139" name="Gruppieren 35">
            <a:extLst>
              <a:ext uri="{FF2B5EF4-FFF2-40B4-BE49-F238E27FC236}">
                <a16:creationId xmlns:a16="http://schemas.microsoft.com/office/drawing/2014/main" id="{B00588D7-A847-45C6-827B-892426F2F450}"/>
              </a:ext>
            </a:extLst>
          </p:cNvPr>
          <p:cNvGrpSpPr>
            <a:grpSpLocks/>
          </p:cNvGrpSpPr>
          <p:nvPr/>
        </p:nvGrpSpPr>
        <p:grpSpPr bwMode="auto">
          <a:xfrm>
            <a:off x="6045884" y="2306862"/>
            <a:ext cx="3974038" cy="695756"/>
            <a:chOff x="866997" y="5740"/>
            <a:chExt cx="4866001" cy="805492"/>
          </a:xfrm>
        </p:grpSpPr>
        <p:sp>
          <p:nvSpPr>
            <p:cNvPr id="37" name="Auf der gleichen Seite des Rechtecks liegende Ecken abrunden 17">
              <a:extLst>
                <a:ext uri="{FF2B5EF4-FFF2-40B4-BE49-F238E27FC236}">
                  <a16:creationId xmlns:a16="http://schemas.microsoft.com/office/drawing/2014/main" id="{21264C8D-CC47-4662-868F-59FA7685C632}"/>
                </a:ext>
              </a:extLst>
            </p:cNvPr>
            <p:cNvSpPr/>
            <p:nvPr/>
          </p:nvSpPr>
          <p:spPr>
            <a:xfrm rot="5400000">
              <a:off x="2773457" y="-1900720"/>
              <a:ext cx="805492" cy="4618411"/>
            </a:xfrm>
            <a:prstGeom prst="roundRect">
              <a:avLst/>
            </a:prstGeom>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vert="vert270"/>
            <a:lstStyle/>
            <a:p>
              <a:pPr algn="r" fontAlgn="auto">
                <a:spcBef>
                  <a:spcPts val="0"/>
                </a:spcBef>
                <a:spcAft>
                  <a:spcPts val="0"/>
                </a:spcAft>
                <a:defRPr/>
              </a:pPr>
              <a:r>
                <a:rPr lang="en-US" sz="1511" i="1" dirty="0">
                  <a:solidFill>
                    <a:schemeClr val="tx1"/>
                  </a:solidFill>
                  <a:latin typeface="Calibri"/>
                  <a:cs typeface="Calibri"/>
                </a:rPr>
                <a:t>1,785 </a:t>
              </a:r>
              <a:r>
                <a:rPr lang="en-US" sz="1511" i="1" dirty="0">
                  <a:latin typeface="Calibri"/>
                  <a:cs typeface="Calibri"/>
                </a:rPr>
                <a:t>records excluded</a:t>
              </a:r>
            </a:p>
            <a:p>
              <a:pPr algn="r" fontAlgn="auto">
                <a:spcBef>
                  <a:spcPts val="0"/>
                </a:spcBef>
                <a:spcAft>
                  <a:spcPts val="0"/>
                </a:spcAft>
                <a:defRPr/>
              </a:pPr>
              <a:r>
                <a:rPr lang="en-US" sz="1511" i="1" dirty="0">
                  <a:latin typeface="Calibri"/>
                  <a:cs typeface="Calibri"/>
                </a:rPr>
                <a:t> </a:t>
              </a:r>
              <a:r>
                <a:rPr lang="en-US" sz="1080" i="1" dirty="0">
                  <a:latin typeface="Calibri"/>
                  <a:cs typeface="Calibri"/>
                </a:rPr>
                <a:t>(mostly because not related to our research question)</a:t>
              </a:r>
            </a:p>
            <a:p>
              <a:pPr algn="r" fontAlgn="auto">
                <a:spcBef>
                  <a:spcPts val="0"/>
                </a:spcBef>
                <a:spcAft>
                  <a:spcPts val="0"/>
                </a:spcAft>
                <a:defRPr/>
              </a:pPr>
              <a:endParaRPr lang="en-US" sz="1511" i="1" dirty="0">
                <a:latin typeface="Calibri"/>
                <a:cs typeface="Calibri"/>
              </a:endParaRPr>
            </a:p>
          </p:txBody>
        </p:sp>
        <p:sp>
          <p:nvSpPr>
            <p:cNvPr id="7" name="Auf der gleichen Seite des Rechtecks liegende Ecken abrunden 4">
              <a:extLst>
                <a:ext uri="{FF2B5EF4-FFF2-40B4-BE49-F238E27FC236}">
                  <a16:creationId xmlns:a16="http://schemas.microsoft.com/office/drawing/2014/main" id="{5A37ED55-6B09-4E65-8845-F8F858BE41E8}"/>
                </a:ext>
              </a:extLst>
            </p:cNvPr>
            <p:cNvSpPr/>
            <p:nvPr/>
          </p:nvSpPr>
          <p:spPr>
            <a:xfrm>
              <a:off x="866997" y="45419"/>
              <a:ext cx="4866001" cy="726133"/>
            </a:xfrm>
            <a:prstGeom prst="round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8901" tIns="15080" rIns="15080" bIns="15080" spcCol="1270" anchor="ctr"/>
            <a:lstStyle/>
            <a:p>
              <a:pPr marL="246774" lvl="1" indent="-246774" defTabSz="1055643" fontAlgn="auto">
                <a:lnSpc>
                  <a:spcPct val="90000"/>
                </a:lnSpc>
                <a:spcAft>
                  <a:spcPct val="15000"/>
                </a:spcAft>
                <a:buFontTx/>
                <a:buChar char="••"/>
                <a:defRPr/>
              </a:pPr>
              <a:endParaRPr lang="en-US" sz="2375" dirty="0"/>
            </a:p>
          </p:txBody>
        </p:sp>
      </p:grpSp>
      <p:grpSp>
        <p:nvGrpSpPr>
          <p:cNvPr id="5140" name="Gruppieren 38">
            <a:extLst>
              <a:ext uri="{FF2B5EF4-FFF2-40B4-BE49-F238E27FC236}">
                <a16:creationId xmlns:a16="http://schemas.microsoft.com/office/drawing/2014/main" id="{605DB230-27B4-4B7A-9EA4-5E5163F12E3E}"/>
              </a:ext>
            </a:extLst>
          </p:cNvPr>
          <p:cNvGrpSpPr>
            <a:grpSpLocks/>
          </p:cNvGrpSpPr>
          <p:nvPr/>
        </p:nvGrpSpPr>
        <p:grpSpPr bwMode="auto">
          <a:xfrm>
            <a:off x="4568687" y="3240821"/>
            <a:ext cx="2539683" cy="695756"/>
            <a:chOff x="549677" y="5739"/>
            <a:chExt cx="5182831" cy="805492"/>
          </a:xfrm>
        </p:grpSpPr>
        <p:sp>
          <p:nvSpPr>
            <p:cNvPr id="40" name="Auf der gleichen Seite des Rechtecks liegende Ecken abrunden 17">
              <a:extLst>
                <a:ext uri="{FF2B5EF4-FFF2-40B4-BE49-F238E27FC236}">
                  <a16:creationId xmlns:a16="http://schemas.microsoft.com/office/drawing/2014/main" id="{902EE7A1-5220-43FA-80F2-012B540F1D6E}"/>
                </a:ext>
              </a:extLst>
            </p:cNvPr>
            <p:cNvSpPr/>
            <p:nvPr/>
          </p:nvSpPr>
          <p:spPr>
            <a:xfrm rot="5400000">
              <a:off x="2598924" y="-2043508"/>
              <a:ext cx="805492" cy="4903986"/>
            </a:xfrm>
            <a:prstGeom prst="roundRect">
              <a:avLst/>
            </a:prstGeom>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vert="vert270" anchor="ctr"/>
            <a:lstStyle/>
            <a:p>
              <a:pPr marL="191935" algn="r" fontAlgn="auto">
                <a:spcBef>
                  <a:spcPts val="0"/>
                </a:spcBef>
                <a:spcAft>
                  <a:spcPts val="0"/>
                </a:spcAft>
                <a:defRPr/>
              </a:pPr>
              <a:r>
                <a:rPr lang="en-US" sz="1511" i="1" dirty="0">
                  <a:solidFill>
                    <a:schemeClr val="tx1"/>
                  </a:solidFill>
                  <a:latin typeface="Calibri"/>
                  <a:cs typeface="Calibri"/>
                </a:rPr>
                <a:t>84 studies excluded</a:t>
              </a:r>
            </a:p>
            <a:p>
              <a:pPr marL="191935" algn="r" fontAlgn="auto">
                <a:spcBef>
                  <a:spcPts val="0"/>
                </a:spcBef>
                <a:spcAft>
                  <a:spcPts val="0"/>
                </a:spcAft>
                <a:defRPr/>
              </a:pPr>
              <a:r>
                <a:rPr lang="en-US" sz="1511" i="1" dirty="0">
                  <a:solidFill>
                    <a:schemeClr val="tx1"/>
                  </a:solidFill>
                  <a:latin typeface="Calibri"/>
                  <a:cs typeface="Calibri"/>
                </a:rPr>
                <a:t>5 not obtained</a:t>
              </a:r>
            </a:p>
            <a:p>
              <a:pPr marL="191935" algn="r" fontAlgn="auto">
                <a:spcBef>
                  <a:spcPts val="0"/>
                </a:spcBef>
                <a:spcAft>
                  <a:spcPts val="0"/>
                </a:spcAft>
                <a:defRPr/>
              </a:pPr>
              <a:r>
                <a:rPr lang="en-US" sz="1511" i="1" dirty="0">
                  <a:solidFill>
                    <a:schemeClr val="tx1"/>
                  </a:solidFill>
                  <a:latin typeface="Calibri"/>
                  <a:cs typeface="Calibri"/>
                </a:rPr>
                <a:t>15 studies ongoing</a:t>
              </a:r>
            </a:p>
          </p:txBody>
        </p:sp>
        <p:sp>
          <p:nvSpPr>
            <p:cNvPr id="41" name="Auf der gleichen Seite des Rechtecks liegende Ecken abrunden 4">
              <a:extLst>
                <a:ext uri="{FF2B5EF4-FFF2-40B4-BE49-F238E27FC236}">
                  <a16:creationId xmlns:a16="http://schemas.microsoft.com/office/drawing/2014/main" id="{3772E42D-8348-44C3-823C-F291EE73FB3E}"/>
                </a:ext>
              </a:extLst>
            </p:cNvPr>
            <p:cNvSpPr/>
            <p:nvPr/>
          </p:nvSpPr>
          <p:spPr>
            <a:xfrm>
              <a:off x="867922" y="45418"/>
              <a:ext cx="4864586" cy="726133"/>
            </a:xfrm>
            <a:prstGeom prst="round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8901" tIns="15080" rIns="15080" bIns="15080" spcCol="1270" anchor="ctr"/>
            <a:lstStyle/>
            <a:p>
              <a:pPr marL="246774" lvl="1" indent="-246774" defTabSz="1055643" fontAlgn="auto">
                <a:lnSpc>
                  <a:spcPct val="90000"/>
                </a:lnSpc>
                <a:spcAft>
                  <a:spcPct val="15000"/>
                </a:spcAft>
                <a:buFontTx/>
                <a:buChar char="••"/>
                <a:defRPr/>
              </a:pPr>
              <a:endParaRPr lang="en-US" sz="1511" dirty="0"/>
            </a:p>
          </p:txBody>
        </p:sp>
      </p:grpSp>
      <p:sp>
        <p:nvSpPr>
          <p:cNvPr id="38" name="Auf der gleichen Seite des Rechtecks liegende Ecken abrunden 4">
            <a:extLst>
              <a:ext uri="{FF2B5EF4-FFF2-40B4-BE49-F238E27FC236}">
                <a16:creationId xmlns:a16="http://schemas.microsoft.com/office/drawing/2014/main" id="{8E0D58EE-A6F2-41EB-AD70-417F3867FA0A}"/>
              </a:ext>
            </a:extLst>
          </p:cNvPr>
          <p:cNvSpPr/>
          <p:nvPr/>
        </p:nvSpPr>
        <p:spPr>
          <a:xfrm>
            <a:off x="1504616" y="4825980"/>
            <a:ext cx="3139473" cy="627209"/>
          </a:xfrm>
          <a:prstGeom prst="round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8901" tIns="15080" rIns="15080" bIns="15080" spcCol="1270" anchor="ctr"/>
          <a:lstStyle/>
          <a:p>
            <a:pPr marL="246774" lvl="1" indent="-246774" defTabSz="1055643" fontAlgn="auto">
              <a:lnSpc>
                <a:spcPct val="90000"/>
              </a:lnSpc>
              <a:spcAft>
                <a:spcPct val="15000"/>
              </a:spcAft>
              <a:buFontTx/>
              <a:buChar char="••"/>
              <a:defRPr/>
            </a:pPr>
            <a:endParaRPr lang="en-US" sz="2375" dirty="0"/>
          </a:p>
        </p:txBody>
      </p:sp>
      <p:sp>
        <p:nvSpPr>
          <p:cNvPr id="5142" name="Eingebuchteter Richtungspfeil 5152">
            <a:extLst>
              <a:ext uri="{FF2B5EF4-FFF2-40B4-BE49-F238E27FC236}">
                <a16:creationId xmlns:a16="http://schemas.microsoft.com/office/drawing/2014/main" id="{E6ECED46-25E8-4CFA-8ED2-068505B5D37E}"/>
              </a:ext>
            </a:extLst>
          </p:cNvPr>
          <p:cNvSpPr>
            <a:spLocks noChangeArrowheads="1"/>
          </p:cNvSpPr>
          <p:nvPr/>
        </p:nvSpPr>
        <p:spPr bwMode="auto">
          <a:xfrm flipH="1">
            <a:off x="3636441" y="4075385"/>
            <a:ext cx="954524" cy="577513"/>
          </a:xfrm>
          <a:prstGeom prst="chevron">
            <a:avLst>
              <a:gd name="adj" fmla="val 50120"/>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algn="ctr" eaLnBrk="1" hangingPunct="1">
              <a:lnSpc>
                <a:spcPct val="100000"/>
              </a:lnSpc>
              <a:spcBef>
                <a:spcPct val="0"/>
              </a:spcBef>
              <a:buSzTx/>
              <a:buFontTx/>
              <a:buNone/>
            </a:pPr>
            <a:endParaRPr lang="en-US" altLang="en-US" sz="1727">
              <a:solidFill>
                <a:srgbClr val="FFFFFF"/>
              </a:solidFill>
            </a:endParaRPr>
          </a:p>
        </p:txBody>
      </p:sp>
      <p:sp>
        <p:nvSpPr>
          <p:cNvPr id="8" name="Rechteck 5151">
            <a:extLst>
              <a:ext uri="{FF2B5EF4-FFF2-40B4-BE49-F238E27FC236}">
                <a16:creationId xmlns:a16="http://schemas.microsoft.com/office/drawing/2014/main" id="{4641890B-9A83-43B9-9CD7-CC5635C9F9E6}"/>
              </a:ext>
            </a:extLst>
          </p:cNvPr>
          <p:cNvSpPr>
            <a:spLocks noChangeArrowheads="1"/>
          </p:cNvSpPr>
          <p:nvPr/>
        </p:nvSpPr>
        <p:spPr bwMode="auto">
          <a:xfrm>
            <a:off x="1149884" y="5177285"/>
            <a:ext cx="3461646" cy="779727"/>
          </a:xfrm>
          <a:prstGeom prst="rect">
            <a:avLst/>
          </a:prstGeom>
          <a:solidFill>
            <a:srgbClr val="7C9BC8">
              <a:alpha val="4509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eaLnBrk="1" hangingPunct="1">
              <a:lnSpc>
                <a:spcPct val="90000"/>
              </a:lnSpc>
              <a:spcBef>
                <a:spcPct val="0"/>
              </a:spcBef>
              <a:spcAft>
                <a:spcPct val="15000"/>
              </a:spcAft>
              <a:buSzTx/>
              <a:buFontTx/>
              <a:buNone/>
            </a:pPr>
            <a:r>
              <a:rPr lang="de-DE" altLang="en-US" sz="1727">
                <a:latin typeface="Calibri" panose="020F0502020204030204" pitchFamily="34" charset="0"/>
              </a:rPr>
              <a:t>A</a:t>
            </a:r>
            <a:r>
              <a:rPr lang="en-US" altLang="en-US" sz="1727">
                <a:latin typeface="Calibri" panose="020F0502020204030204" pitchFamily="34" charset="0"/>
              </a:rPr>
              <a:t>ccess to finance and insu</a:t>
            </a:r>
            <a:r>
              <a:rPr lang="de-DE" altLang="en-US" sz="1727">
                <a:latin typeface="Calibri" panose="020F0502020204030204" pitchFamily="34" charset="0"/>
              </a:rPr>
              <a:t>rance</a:t>
            </a:r>
          </a:p>
          <a:p>
            <a:pPr eaLnBrk="1" hangingPunct="1">
              <a:lnSpc>
                <a:spcPct val="90000"/>
              </a:lnSpc>
              <a:spcBef>
                <a:spcPct val="0"/>
              </a:spcBef>
              <a:spcAft>
                <a:spcPct val="15000"/>
              </a:spcAft>
              <a:buSzTx/>
              <a:buFontTx/>
              <a:buChar char="•"/>
            </a:pPr>
            <a:r>
              <a:rPr lang="en-US" altLang="en-US" sz="1511">
                <a:latin typeface="Calibri" panose="020F0502020204030204" pitchFamily="34" charset="0"/>
              </a:rPr>
              <a:t>26 studies / 13 </a:t>
            </a:r>
            <a:r>
              <a:rPr lang="de-DE" altLang="en-US" sz="1511">
                <a:latin typeface="Calibri" panose="020F0502020204030204" pitchFamily="34" charset="0"/>
              </a:rPr>
              <a:t>RCTs</a:t>
            </a:r>
          </a:p>
        </p:txBody>
      </p:sp>
      <p:sp>
        <p:nvSpPr>
          <p:cNvPr id="5144" name="Rechteck 65">
            <a:extLst>
              <a:ext uri="{FF2B5EF4-FFF2-40B4-BE49-F238E27FC236}">
                <a16:creationId xmlns:a16="http://schemas.microsoft.com/office/drawing/2014/main" id="{528C7442-EB28-4E46-B558-D3AF2483DB44}"/>
              </a:ext>
            </a:extLst>
          </p:cNvPr>
          <p:cNvSpPr>
            <a:spLocks noChangeArrowheads="1"/>
          </p:cNvSpPr>
          <p:nvPr/>
        </p:nvSpPr>
        <p:spPr bwMode="auto">
          <a:xfrm>
            <a:off x="1149884" y="6109530"/>
            <a:ext cx="3461646" cy="779727"/>
          </a:xfrm>
          <a:prstGeom prst="rect">
            <a:avLst/>
          </a:prstGeom>
          <a:solidFill>
            <a:srgbClr val="7C9BC8">
              <a:alpha val="4509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285750" indent="-28575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lvl="1" eaLnBrk="1" hangingPunct="1">
              <a:lnSpc>
                <a:spcPct val="90000"/>
              </a:lnSpc>
              <a:spcBef>
                <a:spcPct val="0"/>
              </a:spcBef>
              <a:spcAft>
                <a:spcPct val="15000"/>
              </a:spcAft>
              <a:buSzTx/>
              <a:buFontTx/>
              <a:buNone/>
            </a:pPr>
            <a:r>
              <a:rPr lang="en-US" altLang="en-US" sz="1727">
                <a:latin typeface="Calibri" panose="020F0502020204030204" pitchFamily="34" charset="0"/>
              </a:rPr>
              <a:t>Business development services</a:t>
            </a:r>
            <a:endParaRPr lang="de-DE" altLang="en-US" sz="1727">
              <a:latin typeface="Calibri" panose="020F0502020204030204" pitchFamily="34" charset="0"/>
            </a:endParaRPr>
          </a:p>
          <a:p>
            <a:pPr lvl="1" eaLnBrk="1" hangingPunct="1">
              <a:lnSpc>
                <a:spcPct val="90000"/>
              </a:lnSpc>
              <a:spcBef>
                <a:spcPct val="0"/>
              </a:spcBef>
              <a:spcAft>
                <a:spcPct val="15000"/>
              </a:spcAft>
              <a:buSzTx/>
              <a:buFontTx/>
              <a:buNone/>
            </a:pPr>
            <a:r>
              <a:rPr lang="en-US" altLang="en-US" sz="1727">
                <a:latin typeface="Calibri" panose="020F0502020204030204" pitchFamily="34" charset="0"/>
              </a:rPr>
              <a:t>and targe</a:t>
            </a:r>
            <a:r>
              <a:rPr lang="de-DE" altLang="en-US" sz="1727">
                <a:latin typeface="Calibri" panose="020F0502020204030204" pitchFamily="34" charset="0"/>
              </a:rPr>
              <a:t>ted subsidies</a:t>
            </a:r>
          </a:p>
          <a:p>
            <a:pPr lvl="1" eaLnBrk="1" hangingPunct="1">
              <a:lnSpc>
                <a:spcPct val="90000"/>
              </a:lnSpc>
              <a:spcBef>
                <a:spcPct val="0"/>
              </a:spcBef>
              <a:spcAft>
                <a:spcPct val="15000"/>
              </a:spcAft>
              <a:buSzTx/>
              <a:buFontTx/>
              <a:buChar char="•"/>
            </a:pPr>
            <a:r>
              <a:rPr lang="de-DE" altLang="en-US" sz="1511">
                <a:latin typeface="Calibri" panose="020F0502020204030204" pitchFamily="34" charset="0"/>
              </a:rPr>
              <a:t>10 studies / 1 RCT</a:t>
            </a:r>
          </a:p>
        </p:txBody>
      </p:sp>
      <p:sp>
        <p:nvSpPr>
          <p:cNvPr id="5145" name="Rechteck 66">
            <a:extLst>
              <a:ext uri="{FF2B5EF4-FFF2-40B4-BE49-F238E27FC236}">
                <a16:creationId xmlns:a16="http://schemas.microsoft.com/office/drawing/2014/main" id="{4CB35D78-9A19-4287-BEF6-3EC0D427BED6}"/>
              </a:ext>
            </a:extLst>
          </p:cNvPr>
          <p:cNvSpPr>
            <a:spLocks noChangeArrowheads="1"/>
          </p:cNvSpPr>
          <p:nvPr/>
        </p:nvSpPr>
        <p:spPr bwMode="auto">
          <a:xfrm>
            <a:off x="4837736" y="6109530"/>
            <a:ext cx="3463359" cy="779727"/>
          </a:xfrm>
          <a:prstGeom prst="rect">
            <a:avLst/>
          </a:prstGeom>
          <a:solidFill>
            <a:srgbClr val="7C9BC8">
              <a:alpha val="4509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827088" indent="-28575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235075"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43063"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eaLnBrk="1" hangingPunct="1">
              <a:lnSpc>
                <a:spcPct val="100000"/>
              </a:lnSpc>
              <a:spcBef>
                <a:spcPct val="0"/>
              </a:spcBef>
              <a:buSzTx/>
              <a:buFontTx/>
              <a:buNone/>
            </a:pPr>
            <a:r>
              <a:rPr lang="en-US" altLang="en-US" sz="1727">
                <a:latin typeface="Calibri" panose="020F0502020204030204" pitchFamily="34" charset="0"/>
              </a:rPr>
              <a:t>Improvements of business</a:t>
            </a:r>
            <a:r>
              <a:rPr lang="de-DE" altLang="en-US" sz="1727">
                <a:latin typeface="Calibri" panose="020F0502020204030204" pitchFamily="34" charset="0"/>
              </a:rPr>
              <a:t> </a:t>
            </a:r>
            <a:r>
              <a:rPr lang="en-US" altLang="en-US" sz="1727">
                <a:latin typeface="Calibri" panose="020F0502020204030204" pitchFamily="34" charset="0"/>
              </a:rPr>
              <a:t>environ-ment: Incentives to formalise</a:t>
            </a:r>
          </a:p>
          <a:p>
            <a:pPr eaLnBrk="1" hangingPunct="1">
              <a:lnSpc>
                <a:spcPct val="100000"/>
              </a:lnSpc>
              <a:spcBef>
                <a:spcPct val="0"/>
              </a:spcBef>
              <a:buSzTx/>
              <a:buFontTx/>
              <a:buChar char="•"/>
            </a:pPr>
            <a:r>
              <a:rPr lang="en-US" altLang="en-US" sz="1511">
                <a:latin typeface="Calibri" panose="020F0502020204030204" pitchFamily="34" charset="0"/>
              </a:rPr>
              <a:t>5 studies / 1 RCT</a:t>
            </a:r>
            <a:endParaRPr lang="de-DE" altLang="en-US" sz="1511">
              <a:latin typeface="Calibri" panose="020F0502020204030204" pitchFamily="34" charset="0"/>
            </a:endParaRPr>
          </a:p>
        </p:txBody>
      </p:sp>
      <p:sp>
        <p:nvSpPr>
          <p:cNvPr id="5146" name="Rechteck 67">
            <a:extLst>
              <a:ext uri="{FF2B5EF4-FFF2-40B4-BE49-F238E27FC236}">
                <a16:creationId xmlns:a16="http://schemas.microsoft.com/office/drawing/2014/main" id="{91DDF6A2-6D41-4323-A7C2-D14DB937DC78}"/>
              </a:ext>
            </a:extLst>
          </p:cNvPr>
          <p:cNvSpPr>
            <a:spLocks noChangeArrowheads="1"/>
          </p:cNvSpPr>
          <p:nvPr/>
        </p:nvSpPr>
        <p:spPr bwMode="auto">
          <a:xfrm>
            <a:off x="4837736" y="5177285"/>
            <a:ext cx="3463359" cy="779727"/>
          </a:xfrm>
          <a:prstGeom prst="rect">
            <a:avLst/>
          </a:prstGeom>
          <a:solidFill>
            <a:srgbClr val="7C9BC8">
              <a:alpha val="4509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285750" indent="-28575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defTabSz="20891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defTabSz="208915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lvl="1" eaLnBrk="1" hangingPunct="1">
              <a:lnSpc>
                <a:spcPct val="90000"/>
              </a:lnSpc>
              <a:spcBef>
                <a:spcPct val="0"/>
              </a:spcBef>
              <a:spcAft>
                <a:spcPct val="15000"/>
              </a:spcAft>
              <a:buSzTx/>
              <a:buFontTx/>
              <a:buNone/>
            </a:pPr>
            <a:r>
              <a:rPr lang="en-US" altLang="en-US" sz="1727">
                <a:latin typeface="Calibri" panose="020F0502020204030204" pitchFamily="34" charset="0"/>
              </a:rPr>
              <a:t>Entrepreneurship training</a:t>
            </a:r>
          </a:p>
          <a:p>
            <a:pPr lvl="1" eaLnBrk="1" hangingPunct="1">
              <a:lnSpc>
                <a:spcPct val="90000"/>
              </a:lnSpc>
              <a:spcBef>
                <a:spcPct val="0"/>
              </a:spcBef>
              <a:spcAft>
                <a:spcPct val="15000"/>
              </a:spcAft>
              <a:buSzTx/>
              <a:buFontTx/>
              <a:buChar char="•"/>
            </a:pPr>
            <a:r>
              <a:rPr lang="en-US" altLang="en-US" sz="1511">
                <a:latin typeface="Calibri" panose="020F0502020204030204" pitchFamily="34" charset="0"/>
              </a:rPr>
              <a:t>20 studies / 16 RCTs</a:t>
            </a:r>
            <a:endParaRPr lang="de-DE" altLang="en-US" sz="1511">
              <a:latin typeface="Calibri" panose="020F0502020204030204" pitchFamily="34" charset="0"/>
            </a:endParaRPr>
          </a:p>
          <a:p>
            <a:pPr lvl="1" eaLnBrk="1" hangingPunct="1">
              <a:lnSpc>
                <a:spcPct val="90000"/>
              </a:lnSpc>
              <a:spcBef>
                <a:spcPct val="0"/>
              </a:spcBef>
              <a:spcAft>
                <a:spcPct val="15000"/>
              </a:spcAft>
              <a:buSzTx/>
              <a:buFontTx/>
              <a:buNone/>
            </a:pPr>
            <a:endParaRPr lang="en-US" altLang="en-US" sz="1511">
              <a:latin typeface="Calibri" panose="020F0502020204030204" pitchFamily="34" charset="0"/>
            </a:endParaRPr>
          </a:p>
        </p:txBody>
      </p:sp>
      <p:sp>
        <p:nvSpPr>
          <p:cNvPr id="5147" name="Rechteck 5152">
            <a:extLst>
              <a:ext uri="{FF2B5EF4-FFF2-40B4-BE49-F238E27FC236}">
                <a16:creationId xmlns:a16="http://schemas.microsoft.com/office/drawing/2014/main" id="{AC960377-C7B4-47B1-B63A-51B53DE036D4}"/>
              </a:ext>
            </a:extLst>
          </p:cNvPr>
          <p:cNvSpPr>
            <a:spLocks noChangeArrowheads="1"/>
          </p:cNvSpPr>
          <p:nvPr/>
        </p:nvSpPr>
        <p:spPr bwMode="auto">
          <a:xfrm>
            <a:off x="682047" y="4975070"/>
            <a:ext cx="7852109" cy="2070133"/>
          </a:xfrm>
          <a:prstGeom prst="rect">
            <a:avLst/>
          </a:prstGeom>
          <a:noFill/>
          <a:ln w="5715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algn="ctr" eaLnBrk="1" hangingPunct="1">
              <a:lnSpc>
                <a:spcPct val="100000"/>
              </a:lnSpc>
              <a:spcBef>
                <a:spcPct val="0"/>
              </a:spcBef>
              <a:buSzTx/>
              <a:buFontTx/>
              <a:buNone/>
            </a:pPr>
            <a:endParaRPr lang="en-US" altLang="en-US" sz="1727">
              <a:solidFill>
                <a:srgbClr val="FFFFFF"/>
              </a:solidFill>
            </a:endParaRPr>
          </a:p>
        </p:txBody>
      </p:sp>
      <p:cxnSp>
        <p:nvCxnSpPr>
          <p:cNvPr id="5148" name="Gerade Verbindung mit Pfeil 5156">
            <a:extLst>
              <a:ext uri="{FF2B5EF4-FFF2-40B4-BE49-F238E27FC236}">
                <a16:creationId xmlns:a16="http://schemas.microsoft.com/office/drawing/2014/main" id="{EED6E6F4-4EC9-4332-830B-9AA8E4FEF522}"/>
              </a:ext>
            </a:extLst>
          </p:cNvPr>
          <p:cNvCxnSpPr>
            <a:cxnSpLocks noChangeShapeType="1"/>
          </p:cNvCxnSpPr>
          <p:nvPr/>
        </p:nvCxnSpPr>
        <p:spPr bwMode="auto">
          <a:xfrm>
            <a:off x="5346700" y="1604251"/>
            <a:ext cx="0" cy="538097"/>
          </a:xfrm>
          <a:prstGeom prst="straightConnector1">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 name="Gerade Verbindung mit Pfeil 5160">
            <a:extLst>
              <a:ext uri="{FF2B5EF4-FFF2-40B4-BE49-F238E27FC236}">
                <a16:creationId xmlns:a16="http://schemas.microsoft.com/office/drawing/2014/main" id="{7440A1F7-8607-4425-BF75-12FB6274482B}"/>
              </a:ext>
            </a:extLst>
          </p:cNvPr>
          <p:cNvCxnSpPr>
            <a:cxnSpLocks noChangeShapeType="1"/>
          </p:cNvCxnSpPr>
          <p:nvPr/>
        </p:nvCxnSpPr>
        <p:spPr bwMode="auto">
          <a:xfrm flipH="1">
            <a:off x="4025449" y="2620466"/>
            <a:ext cx="2642504" cy="575798"/>
          </a:xfrm>
          <a:prstGeom prst="straightConnector1">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50" name="Gerade Verbindung mit Pfeil 78">
            <a:extLst>
              <a:ext uri="{FF2B5EF4-FFF2-40B4-BE49-F238E27FC236}">
                <a16:creationId xmlns:a16="http://schemas.microsoft.com/office/drawing/2014/main" id="{6D110BB4-FD42-44F2-BE6F-35F0854F7E09}"/>
              </a:ext>
            </a:extLst>
          </p:cNvPr>
          <p:cNvCxnSpPr>
            <a:cxnSpLocks noChangeShapeType="1"/>
          </p:cNvCxnSpPr>
          <p:nvPr/>
        </p:nvCxnSpPr>
        <p:spPr bwMode="auto">
          <a:xfrm>
            <a:off x="5428958" y="2231459"/>
            <a:ext cx="1312683" cy="267335"/>
          </a:xfrm>
          <a:prstGeom prst="straightConnector1">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51" name="Gerade Verbindung mit Pfeil 79">
            <a:extLst>
              <a:ext uri="{FF2B5EF4-FFF2-40B4-BE49-F238E27FC236}">
                <a16:creationId xmlns:a16="http://schemas.microsoft.com/office/drawing/2014/main" id="{CDAA5F52-3888-42B1-8AEE-3F6A69842B19}"/>
              </a:ext>
            </a:extLst>
          </p:cNvPr>
          <p:cNvCxnSpPr>
            <a:cxnSpLocks noChangeShapeType="1"/>
          </p:cNvCxnSpPr>
          <p:nvPr/>
        </p:nvCxnSpPr>
        <p:spPr bwMode="auto">
          <a:xfrm>
            <a:off x="4102565" y="3335073"/>
            <a:ext cx="778013" cy="209070"/>
          </a:xfrm>
          <a:prstGeom prst="straightConnector1">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52" name="Gerade Verbindung mit Pfeil 85">
            <a:extLst>
              <a:ext uri="{FF2B5EF4-FFF2-40B4-BE49-F238E27FC236}">
                <a16:creationId xmlns:a16="http://schemas.microsoft.com/office/drawing/2014/main" id="{80A77370-2EB1-4024-A892-7238D873849E}"/>
              </a:ext>
            </a:extLst>
          </p:cNvPr>
          <p:cNvCxnSpPr>
            <a:cxnSpLocks noChangeShapeType="1"/>
          </p:cNvCxnSpPr>
          <p:nvPr/>
        </p:nvCxnSpPr>
        <p:spPr bwMode="auto">
          <a:xfrm flipH="1">
            <a:off x="3559326" y="3617832"/>
            <a:ext cx="1343530" cy="538097"/>
          </a:xfrm>
          <a:prstGeom prst="straightConnector1">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53" name="Textfeld 5171">
            <a:extLst>
              <a:ext uri="{FF2B5EF4-FFF2-40B4-BE49-F238E27FC236}">
                <a16:creationId xmlns:a16="http://schemas.microsoft.com/office/drawing/2014/main" id="{AC11745B-F9A2-4D09-BF1C-356D041369FC}"/>
              </a:ext>
            </a:extLst>
          </p:cNvPr>
          <p:cNvSpPr txBox="1">
            <a:spLocks noChangeArrowheads="1"/>
          </p:cNvSpPr>
          <p:nvPr/>
        </p:nvSpPr>
        <p:spPr bwMode="auto">
          <a:xfrm rot="-5400000">
            <a:off x="-495255" y="5817371"/>
            <a:ext cx="2721333" cy="35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algn="ctr" eaLnBrk="1" hangingPunct="1">
              <a:lnSpc>
                <a:spcPct val="100000"/>
              </a:lnSpc>
              <a:spcBef>
                <a:spcPct val="0"/>
              </a:spcBef>
              <a:buSzTx/>
              <a:buFontTx/>
              <a:buNone/>
            </a:pPr>
            <a:r>
              <a:rPr lang="de-DE" altLang="en-US" sz="1727">
                <a:solidFill>
                  <a:schemeClr val="tx2"/>
                </a:solidFill>
              </a:rPr>
              <a:t>Intervention types</a:t>
            </a:r>
          </a:p>
        </p:txBody>
      </p:sp>
      <p:sp>
        <p:nvSpPr>
          <p:cNvPr id="5154" name="Textfeld 5172">
            <a:extLst>
              <a:ext uri="{FF2B5EF4-FFF2-40B4-BE49-F238E27FC236}">
                <a16:creationId xmlns:a16="http://schemas.microsoft.com/office/drawing/2014/main" id="{EF120447-FC15-48BF-8E9B-9D6076694FB3}"/>
              </a:ext>
            </a:extLst>
          </p:cNvPr>
          <p:cNvSpPr txBox="1">
            <a:spLocks noChangeArrowheads="1"/>
          </p:cNvSpPr>
          <p:nvPr/>
        </p:nvSpPr>
        <p:spPr bwMode="auto">
          <a:xfrm>
            <a:off x="9156224" y="5062469"/>
            <a:ext cx="1165306" cy="181947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algn="ctr" eaLnBrk="1" hangingPunct="1">
              <a:lnSpc>
                <a:spcPct val="100000"/>
              </a:lnSpc>
              <a:spcBef>
                <a:spcPct val="0"/>
              </a:spcBef>
              <a:buSzTx/>
              <a:buFontTx/>
              <a:buNone/>
            </a:pPr>
            <a:r>
              <a:rPr lang="de-DE" altLang="en-US" sz="1403">
                <a:solidFill>
                  <a:schemeClr val="tx2"/>
                </a:solidFill>
                <a:latin typeface="Calibri" panose="020F0502020204030204" pitchFamily="34" charset="0"/>
              </a:rPr>
              <a:t>Not adding up to 55 because some studies cover more than one intervention type</a:t>
            </a:r>
          </a:p>
        </p:txBody>
      </p:sp>
      <p:sp>
        <p:nvSpPr>
          <p:cNvPr id="10" name="Geschweifte Klammer rechts 5173">
            <a:extLst>
              <a:ext uri="{FF2B5EF4-FFF2-40B4-BE49-F238E27FC236}">
                <a16:creationId xmlns:a16="http://schemas.microsoft.com/office/drawing/2014/main" id="{BE0C3DAF-8664-4EE5-B22D-B92F1E5B6CBF}"/>
              </a:ext>
            </a:extLst>
          </p:cNvPr>
          <p:cNvSpPr>
            <a:spLocks/>
          </p:cNvSpPr>
          <p:nvPr/>
        </p:nvSpPr>
        <p:spPr bwMode="auto">
          <a:xfrm>
            <a:off x="8534156" y="4975070"/>
            <a:ext cx="622069" cy="2070133"/>
          </a:xfrm>
          <a:prstGeom prst="rightBrace">
            <a:avLst>
              <a:gd name="adj1" fmla="val 8335"/>
              <a:gd name="adj2" fmla="val 50000"/>
            </a:avLst>
          </a:pr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anchor="ctr"/>
          <a:lstStyle>
            <a:lvl1pPr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1pPr>
            <a:lvl2pPr marL="742950" indent="-28575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2pPr>
            <a:lvl3pPr marL="11430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3pPr>
            <a:lvl4pPr marL="16002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4pPr>
            <a:lvl5pPr marL="2057400" indent="-228600" algn="l"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5pPr>
            <a:lvl6pPr marL="25146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6pPr>
            <a:lvl7pPr marL="29718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7pPr>
            <a:lvl8pPr marL="34290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8pPr>
            <a:lvl9pPr marL="3886200" indent="-228600" eaLnBrk="0" fontAlgn="base" hangingPunct="0">
              <a:lnSpc>
                <a:spcPct val="120000"/>
              </a:lnSpc>
              <a:spcBef>
                <a:spcPts val="600"/>
              </a:spcBef>
              <a:spcAft>
                <a:spcPct val="0"/>
              </a:spcAft>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PFCentroSansPro-Regular"/>
              </a:defRPr>
            </a:lvl9pPr>
          </a:lstStyle>
          <a:p>
            <a:pPr algn="ctr" eaLnBrk="1" hangingPunct="1">
              <a:lnSpc>
                <a:spcPct val="100000"/>
              </a:lnSpc>
              <a:spcBef>
                <a:spcPct val="0"/>
              </a:spcBef>
              <a:buSzTx/>
              <a:buFontTx/>
              <a:buNone/>
            </a:pPr>
            <a:endParaRPr lang="en-US" altLang="en-US" sz="1727">
              <a:solidFill>
                <a:srgbClr val="FFFFFF"/>
              </a:solidFill>
            </a:endParaRPr>
          </a:p>
        </p:txBody>
      </p:sp>
    </p:spTree>
    <p:extLst>
      <p:ext uri="{BB962C8B-B14F-4D97-AF65-F5344CB8AC3E}">
        <p14:creationId xmlns:p14="http://schemas.microsoft.com/office/powerpoint/2010/main" val="200010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a:extLst>
              <a:ext uri="{FF2B5EF4-FFF2-40B4-BE49-F238E27FC236}">
                <a16:creationId xmlns:a16="http://schemas.microsoft.com/office/drawing/2014/main" id="{2B51DFD6-8AAF-4AEE-BCDB-32007C2284C5}"/>
              </a:ext>
            </a:extLst>
          </p:cNvPr>
          <p:cNvSpPr>
            <a:spLocks noGrp="1" noChangeArrowheads="1"/>
          </p:cNvSpPr>
          <p:nvPr>
            <p:ph type="title"/>
          </p:nvPr>
        </p:nvSpPr>
        <p:spPr>
          <a:xfrm>
            <a:off x="837994" y="462935"/>
            <a:ext cx="8474176" cy="596363"/>
          </a:xfrm>
        </p:spPr>
        <p:txBody>
          <a:bodyPr/>
          <a:lstStyle/>
          <a:p>
            <a:r>
              <a:rPr lang="de-DE" altLang="en-US">
                <a:latin typeface="Arial" panose="020B0604020202020204" pitchFamily="34" charset="0"/>
                <a:ea typeface="ＭＳ Ｐゴシック" panose="020B0600070205080204" pitchFamily="34" charset="-128"/>
              </a:rPr>
              <a:t>Key findings on employment</a:t>
            </a:r>
          </a:p>
        </p:txBody>
      </p:sp>
      <p:grpSp>
        <p:nvGrpSpPr>
          <p:cNvPr id="26" name="Gruppierung 25">
            <a:extLst>
              <a:ext uri="{FF2B5EF4-FFF2-40B4-BE49-F238E27FC236}">
                <a16:creationId xmlns:a16="http://schemas.microsoft.com/office/drawing/2014/main" id="{AC6C8838-F817-4C1F-817C-EE931F4E7286}"/>
              </a:ext>
            </a:extLst>
          </p:cNvPr>
          <p:cNvGrpSpPr/>
          <p:nvPr/>
        </p:nvGrpSpPr>
        <p:grpSpPr>
          <a:xfrm>
            <a:off x="2919689" y="904558"/>
            <a:ext cx="7479573" cy="6355645"/>
            <a:chOff x="2360712" y="750188"/>
            <a:chExt cx="6928821" cy="5887652"/>
          </a:xfrm>
          <a:solidFill>
            <a:srgbClr val="FF9900">
              <a:alpha val="5000"/>
            </a:srgbClr>
          </a:solidFill>
        </p:grpSpPr>
        <p:sp>
          <p:nvSpPr>
            <p:cNvPr id="10" name="Textfeld 9">
              <a:extLst>
                <a:ext uri="{FF2B5EF4-FFF2-40B4-BE49-F238E27FC236}">
                  <a16:creationId xmlns:a16="http://schemas.microsoft.com/office/drawing/2014/main" id="{195037F5-87D9-47EE-9707-F8F4D2EE0FDA}"/>
                </a:ext>
              </a:extLst>
            </p:cNvPr>
            <p:cNvSpPr txBox="1"/>
            <p:nvPr/>
          </p:nvSpPr>
          <p:spPr>
            <a:xfrm>
              <a:off x="2361630" y="750188"/>
              <a:ext cx="6927903" cy="1410125"/>
            </a:xfrm>
            <a:prstGeom prst="rect">
              <a:avLst/>
            </a:prstGeom>
            <a:grpFill/>
            <a:ln w="19050" cmpd="sng">
              <a:solidFill>
                <a:schemeClr val="tx2"/>
              </a:solidFill>
            </a:ln>
          </p:spPr>
          <p:txBody>
            <a:bodyPr>
              <a:spAutoFit/>
            </a:bodyPr>
            <a:lstStyle/>
            <a:p>
              <a:pPr marL="370161" indent="-370161" defTabSz="2255237">
                <a:lnSpc>
                  <a:spcPct val="90000"/>
                </a:lnSpc>
                <a:spcAft>
                  <a:spcPct val="15000"/>
                </a:spcAft>
                <a:defRPr/>
              </a:pPr>
              <a:r>
                <a:rPr lang="de-DE" sz="1727" b="0" dirty="0">
                  <a:solidFill>
                    <a:srgbClr val="000000"/>
                  </a:solidFill>
                  <a:latin typeface="Arial"/>
                  <a:ea typeface="ＭＳ Ｐゴシック" charset="0"/>
                  <a:cs typeface="ＭＳ Ｐゴシック" charset="0"/>
                </a:rPr>
                <a:t>26 </a:t>
              </a:r>
              <a:r>
                <a:rPr lang="de-DE" sz="1727" b="0" dirty="0" err="1">
                  <a:solidFill>
                    <a:srgbClr val="000000"/>
                  </a:solidFill>
                  <a:latin typeface="Arial"/>
                  <a:ea typeface="ＭＳ Ｐゴシック" charset="0"/>
                  <a:cs typeface="ＭＳ Ｐゴシック" charset="0"/>
                </a:rPr>
                <a:t>studies</a:t>
              </a:r>
              <a:r>
                <a:rPr lang="de-DE" sz="1727" b="0" dirty="0">
                  <a:solidFill>
                    <a:srgbClr val="000000"/>
                  </a:solidFill>
                  <a:latin typeface="Arial"/>
                  <a:ea typeface="ＭＳ Ｐゴシック" charset="0"/>
                  <a:cs typeface="ＭＳ Ｐゴシック" charset="0"/>
                </a:rPr>
                <a:t>, 40 Treatment </a:t>
              </a:r>
              <a:r>
                <a:rPr lang="de-DE" sz="1727" b="0" dirty="0" err="1">
                  <a:solidFill>
                    <a:srgbClr val="000000"/>
                  </a:solidFill>
                  <a:latin typeface="Arial"/>
                  <a:ea typeface="ＭＳ Ｐゴシック" charset="0"/>
                  <a:cs typeface="ＭＳ Ｐゴシック" charset="0"/>
                </a:rPr>
                <a:t>effects</a:t>
              </a:r>
              <a:r>
                <a:rPr lang="de-DE" sz="1727" b="0" dirty="0">
                  <a:solidFill>
                    <a:srgbClr val="000000"/>
                  </a:solidFill>
                  <a:latin typeface="Arial"/>
                  <a:ea typeface="ＭＳ Ｐゴシック" charset="0"/>
                  <a:cs typeface="ＭＳ Ｐゴシック" charset="0"/>
                </a:rPr>
                <a:t>: 13 positive, 2 negative, 25 </a:t>
              </a:r>
              <a:r>
                <a:rPr lang="de-DE" sz="1727" b="0" dirty="0" err="1">
                  <a:solidFill>
                    <a:srgbClr val="000000"/>
                  </a:solidFill>
                  <a:latin typeface="Arial"/>
                  <a:ea typeface="ＭＳ Ｐゴシック" charset="0"/>
                  <a:cs typeface="ＭＳ Ｐゴシック" charset="0"/>
                </a:rPr>
                <a:t>insignificant</a:t>
              </a:r>
              <a:endParaRPr lang="de-DE" sz="1727" b="0" dirty="0">
                <a:solidFill>
                  <a:srgbClr val="000000"/>
                </a:solidFill>
                <a:latin typeface="Arial"/>
                <a:ea typeface="ＭＳ Ｐゴシック" charset="0"/>
                <a:cs typeface="ＭＳ Ｐゴシック" charset="0"/>
              </a:endParaRPr>
            </a:p>
            <a:p>
              <a:pPr marL="308467" indent="-308467" defTabSz="2255237">
                <a:lnSpc>
                  <a:spcPct val="90000"/>
                </a:lnSpc>
                <a:spcAft>
                  <a:spcPct val="15000"/>
                </a:spcAft>
                <a:buFont typeface="Arial"/>
                <a:buChar char="•"/>
                <a:defRPr/>
              </a:pPr>
              <a:r>
                <a:rPr lang="de-DE" sz="1511" b="0" dirty="0" err="1">
                  <a:solidFill>
                    <a:srgbClr val="000000"/>
                  </a:solidFill>
                  <a:latin typeface="Arial"/>
                  <a:ea typeface="ＭＳ Ｐゴシック" charset="0"/>
                  <a:cs typeface="ＭＳ Ｐゴシック" charset="0"/>
                </a:rPr>
                <a:t>No</a:t>
              </a:r>
              <a:r>
                <a:rPr lang="de-DE" sz="1511" b="0" dirty="0">
                  <a:solidFill>
                    <a:srgbClr val="000000"/>
                  </a:solidFill>
                  <a:latin typeface="Arial"/>
                  <a:ea typeface="ＭＳ Ｐゴシック" charset="0"/>
                  <a:cs typeface="ＭＳ Ｐゴシック" charset="0"/>
                </a:rPr>
                <a:t> large </a:t>
              </a:r>
              <a:r>
                <a:rPr lang="de-DE" sz="1511" b="0" dirty="0" err="1">
                  <a:solidFill>
                    <a:srgbClr val="000000"/>
                  </a:solidFill>
                  <a:latin typeface="Arial"/>
                  <a:ea typeface="ＭＳ Ｐゴシック" charset="0"/>
                  <a:cs typeface="ＭＳ Ｐゴシック" charset="0"/>
                </a:rPr>
                <a:t>employment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effects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particularly</a:t>
              </a:r>
              <a:r>
                <a:rPr lang="de-DE" sz="1511" b="0" dirty="0">
                  <a:solidFill>
                    <a:srgbClr val="000000"/>
                  </a:solidFill>
                  <a:latin typeface="Arial"/>
                  <a:ea typeface="ＭＳ Ｐゴシック" charset="0"/>
                  <a:cs typeface="ＭＳ Ｐゴシック" charset="0"/>
                </a:rPr>
                <a:t> not in </a:t>
              </a:r>
              <a:r>
                <a:rPr lang="de-DE" sz="1511" b="0" dirty="0" err="1">
                  <a:solidFill>
                    <a:srgbClr val="000000"/>
                  </a:solidFill>
                  <a:latin typeface="Arial"/>
                  <a:ea typeface="ＭＳ Ｐゴシック" charset="0"/>
                  <a:cs typeface="ＭＳ Ｐゴシック" charset="0"/>
                </a:rPr>
                <a:t>micro</a:t>
              </a:r>
              <a:r>
                <a:rPr lang="de-DE" sz="1511" b="0" dirty="0">
                  <a:solidFill>
                    <a:srgbClr val="000000"/>
                  </a:solidFill>
                  <a:latin typeface="Arial"/>
                  <a:ea typeface="ＭＳ Ｐゴシック" charset="0"/>
                  <a:cs typeface="ＭＳ Ｐゴシック" charset="0"/>
                </a:rPr>
                <a:t>-enterprise.</a:t>
              </a:r>
            </a:p>
            <a:p>
              <a:pPr marL="308467" indent="-308467" defTabSz="2255237">
                <a:lnSpc>
                  <a:spcPct val="90000"/>
                </a:lnSpc>
                <a:spcAft>
                  <a:spcPct val="15000"/>
                </a:spcAft>
                <a:buFont typeface="Arial"/>
                <a:buChar char="•"/>
                <a:defRPr/>
              </a:pPr>
              <a:r>
                <a:rPr lang="de-DE" sz="1511" b="0" dirty="0">
                  <a:solidFill>
                    <a:srgbClr val="000000"/>
                  </a:solidFill>
                  <a:latin typeface="Arial"/>
                  <a:ea typeface="ＭＳ Ｐゴシック" charset="0"/>
                  <a:cs typeface="ＭＳ Ｐゴシック" charset="0"/>
                </a:rPr>
                <a:t>More </a:t>
              </a:r>
              <a:r>
                <a:rPr lang="de-DE" sz="1511" b="0" dirty="0" err="1">
                  <a:solidFill>
                    <a:srgbClr val="000000"/>
                  </a:solidFill>
                  <a:latin typeface="Arial"/>
                  <a:ea typeface="ＭＳ Ｐゴシック" charset="0"/>
                  <a:cs typeface="ＭＳ Ｐゴシック" charset="0"/>
                </a:rPr>
                <a:t>business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creation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than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hiring</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of</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new</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workers</a:t>
              </a:r>
              <a:endParaRPr lang="de-DE" sz="1511" b="0" dirty="0">
                <a:solidFill>
                  <a:srgbClr val="000000"/>
                </a:solidFill>
                <a:latin typeface="Arial"/>
                <a:ea typeface="ＭＳ Ｐゴシック" charset="0"/>
                <a:cs typeface="ＭＳ Ｐゴシック" charset="0"/>
              </a:endParaRPr>
            </a:p>
            <a:p>
              <a:pPr marL="308467" indent="-308467" defTabSz="2255237">
                <a:lnSpc>
                  <a:spcPct val="90000"/>
                </a:lnSpc>
                <a:spcAft>
                  <a:spcPct val="15000"/>
                </a:spcAft>
                <a:buFont typeface="Arial"/>
                <a:buChar char="•"/>
                <a:defRPr/>
              </a:pPr>
              <a:r>
                <a:rPr lang="de-DE" sz="1511" b="0" dirty="0" err="1">
                  <a:solidFill>
                    <a:srgbClr val="000000"/>
                  </a:solidFill>
                  <a:latin typeface="Arial"/>
                  <a:ea typeface="ＭＳ Ｐゴシック" charset="0"/>
                  <a:cs typeface="ＭＳ Ｐゴシック" charset="0"/>
                </a:rPr>
                <a:t>Interventions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mostly</a:t>
              </a:r>
              <a:r>
                <a:rPr lang="de-DE" sz="1511" b="0" dirty="0">
                  <a:solidFill>
                    <a:srgbClr val="000000"/>
                  </a:solidFill>
                  <a:latin typeface="Arial"/>
                  <a:ea typeface="ＭＳ Ｐゴシック" charset="0"/>
                  <a:cs typeface="ＭＳ Ｐゴシック" charset="0"/>
                </a:rPr>
                <a:t> do not </a:t>
              </a:r>
              <a:r>
                <a:rPr lang="de-DE" sz="1511" b="0" dirty="0" err="1">
                  <a:solidFill>
                    <a:srgbClr val="000000"/>
                  </a:solidFill>
                  <a:latin typeface="Arial"/>
                  <a:ea typeface="ＭＳ Ｐゴシック" charset="0"/>
                  <a:cs typeface="ＭＳ Ｐゴシック" charset="0"/>
                </a:rPr>
                <a:t>have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job</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creation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as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major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objective</a:t>
              </a:r>
              <a:r>
                <a:rPr lang="de-DE" sz="1511" b="0" dirty="0">
                  <a:solidFill>
                    <a:srgbClr val="000000"/>
                  </a:solidFill>
                  <a:latin typeface="Arial"/>
                  <a:ea typeface="ＭＳ Ｐゴシック" charset="0"/>
                  <a:cs typeface="ＭＳ Ｐゴシック" charset="0"/>
                </a:rPr>
                <a:t> (but </a:t>
              </a:r>
              <a:r>
                <a:rPr lang="de-DE" sz="1511" b="0" dirty="0" err="1">
                  <a:solidFill>
                    <a:srgbClr val="000000"/>
                  </a:solidFill>
                  <a:latin typeface="Arial"/>
                  <a:ea typeface="ＭＳ Ｐゴシック" charset="0"/>
                  <a:cs typeface="ＭＳ Ｐゴシック" charset="0"/>
                </a:rPr>
                <a:t>rather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income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stabilisiation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higher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family</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income</a:t>
              </a:r>
              <a:r>
                <a:rPr lang="de-DE" sz="1511" b="0" dirty="0">
                  <a:solidFill>
                    <a:srgbClr val="000000"/>
                  </a:solidFill>
                  <a:latin typeface="Arial"/>
                  <a:ea typeface="ＭＳ Ｐゴシック" charset="0"/>
                  <a:cs typeface="ＭＳ Ｐゴシック" charset="0"/>
                </a:rPr>
                <a:t>).</a:t>
              </a:r>
            </a:p>
            <a:p>
              <a:pPr marL="308467" indent="-308467" defTabSz="2255237">
                <a:lnSpc>
                  <a:spcPct val="90000"/>
                </a:lnSpc>
                <a:spcAft>
                  <a:spcPct val="15000"/>
                </a:spcAft>
                <a:buFont typeface="Arial"/>
                <a:buChar char="•"/>
                <a:defRPr/>
              </a:pPr>
              <a:r>
                <a:rPr lang="de-DE" sz="1511" b="0" dirty="0" err="1">
                  <a:solidFill>
                    <a:srgbClr val="000000"/>
                  </a:solidFill>
                  <a:latin typeface="Arial"/>
                  <a:ea typeface="ＭＳ Ｐゴシック" charset="0"/>
                  <a:cs typeface="ＭＳ Ｐゴシック" charset="0"/>
                </a:rPr>
                <a:t>Employment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effects</a:t>
              </a:r>
              <a:r>
                <a:rPr lang="de-DE" sz="1511" b="0" dirty="0">
                  <a:solidFill>
                    <a:srgbClr val="000000"/>
                  </a:solidFill>
                  <a:latin typeface="Arial"/>
                  <a:ea typeface="ＭＳ Ｐゴシック" charset="0"/>
                  <a:cs typeface="ＭＳ Ｐゴシック" charset="0"/>
                </a:rPr>
                <a:t> larger </a:t>
              </a:r>
              <a:r>
                <a:rPr lang="de-DE" sz="1511" b="0" dirty="0" err="1">
                  <a:solidFill>
                    <a:srgbClr val="000000"/>
                  </a:solidFill>
                  <a:latin typeface="Arial"/>
                  <a:ea typeface="ＭＳ Ｐゴシック" charset="0"/>
                  <a:cs typeface="ＭＳ Ｐゴシック" charset="0"/>
                </a:rPr>
                <a:t>if</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owner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is</a:t>
              </a:r>
              <a:r>
                <a:rPr lang="de-DE" sz="1511" b="0" dirty="0">
                  <a:solidFill>
                    <a:srgbClr val="000000"/>
                  </a:solidFill>
                  <a:latin typeface="Arial"/>
                  <a:ea typeface="ＭＳ Ｐゴシック" charset="0"/>
                  <a:cs typeface="ＭＳ Ｐゴシック" charset="0"/>
                </a:rPr>
                <a:t> male.</a:t>
              </a:r>
            </a:p>
          </p:txBody>
        </p:sp>
        <p:sp>
          <p:nvSpPr>
            <p:cNvPr id="11" name="Textfeld 10">
              <a:extLst>
                <a:ext uri="{FF2B5EF4-FFF2-40B4-BE49-F238E27FC236}">
                  <a16:creationId xmlns:a16="http://schemas.microsoft.com/office/drawing/2014/main" id="{DDB71324-4C96-480B-9060-4EF56C2471CE}"/>
                </a:ext>
              </a:extLst>
            </p:cNvPr>
            <p:cNvSpPr txBox="1"/>
            <p:nvPr/>
          </p:nvSpPr>
          <p:spPr>
            <a:xfrm>
              <a:off x="2361630" y="2262356"/>
              <a:ext cx="6927903" cy="1377812"/>
            </a:xfrm>
            <a:prstGeom prst="rect">
              <a:avLst/>
            </a:prstGeom>
            <a:grpFill/>
            <a:ln w="19050" cmpd="sng">
              <a:solidFill>
                <a:schemeClr val="tx2"/>
              </a:solidFill>
            </a:ln>
          </p:spPr>
          <p:txBody>
            <a:bodyPr>
              <a:spAutoFit/>
            </a:bodyPr>
            <a:lstStyle/>
            <a:p>
              <a:pPr marL="308467" lvl="1" indent="-308467" defTabSz="2255237">
                <a:lnSpc>
                  <a:spcPct val="90000"/>
                </a:lnSpc>
                <a:spcAft>
                  <a:spcPct val="15000"/>
                </a:spcAft>
                <a:defRPr/>
              </a:pPr>
              <a:r>
                <a:rPr lang="de-DE" sz="1727" b="0" dirty="0">
                  <a:solidFill>
                    <a:srgbClr val="000000"/>
                  </a:solidFill>
                  <a:latin typeface="Arial"/>
                  <a:ea typeface="ＭＳ Ｐゴシック" charset="0"/>
                  <a:cs typeface="ＭＳ Ｐゴシック" charset="0"/>
                </a:rPr>
                <a:t>20 </a:t>
              </a:r>
              <a:r>
                <a:rPr lang="de-DE" sz="1727" b="0" dirty="0" err="1">
                  <a:solidFill>
                    <a:srgbClr val="000000"/>
                  </a:solidFill>
                  <a:latin typeface="Arial"/>
                  <a:ea typeface="ＭＳ Ｐゴシック" charset="0"/>
                  <a:cs typeface="ＭＳ Ｐゴシック" charset="0"/>
                </a:rPr>
                <a:t>studies</a:t>
              </a:r>
              <a:r>
                <a:rPr lang="de-DE" sz="1727" b="0" dirty="0">
                  <a:solidFill>
                    <a:srgbClr val="000000"/>
                  </a:solidFill>
                  <a:latin typeface="Arial"/>
                  <a:ea typeface="ＭＳ Ｐゴシック" charset="0"/>
                  <a:cs typeface="ＭＳ Ｐゴシック" charset="0"/>
                </a:rPr>
                <a:t>, 31 </a:t>
              </a:r>
              <a:r>
                <a:rPr lang="de-DE" sz="1727" b="0" dirty="0" err="1">
                  <a:solidFill>
                    <a:srgbClr val="000000"/>
                  </a:solidFill>
                  <a:latin typeface="Arial"/>
                  <a:ea typeface="ＭＳ Ｐゴシック" charset="0"/>
                  <a:cs typeface="ＭＳ Ｐゴシック" charset="0"/>
                </a:rPr>
                <a:t>treatment</a:t>
              </a:r>
              <a:r>
                <a:rPr lang="de-DE" sz="1727" b="0" dirty="0">
                  <a:solidFill>
                    <a:srgbClr val="000000"/>
                  </a:solidFill>
                  <a:latin typeface="Arial"/>
                  <a:ea typeface="ＭＳ Ｐゴシック" charset="0"/>
                  <a:cs typeface="ＭＳ Ｐゴシック" charset="0"/>
                </a:rPr>
                <a:t> </a:t>
              </a:r>
              <a:r>
                <a:rPr lang="de-DE" sz="1727" b="0" dirty="0" err="1">
                  <a:solidFill>
                    <a:srgbClr val="000000"/>
                  </a:solidFill>
                  <a:latin typeface="Arial"/>
                  <a:ea typeface="ＭＳ Ｐゴシック" charset="0"/>
                  <a:cs typeface="ＭＳ Ｐゴシック" charset="0"/>
                </a:rPr>
                <a:t>effects</a:t>
              </a:r>
              <a:r>
                <a:rPr lang="de-DE" sz="1727" b="0" dirty="0">
                  <a:solidFill>
                    <a:srgbClr val="000000"/>
                  </a:solidFill>
                  <a:latin typeface="Arial"/>
                  <a:ea typeface="ＭＳ Ｐゴシック" charset="0"/>
                  <a:cs typeface="ＭＳ Ｐゴシック" charset="0"/>
                </a:rPr>
                <a:t>: 9 positive, 1 negative, 21 </a:t>
              </a:r>
              <a:r>
                <a:rPr lang="de-DE" sz="1727" b="0" dirty="0" err="1">
                  <a:solidFill>
                    <a:srgbClr val="000000"/>
                  </a:solidFill>
                  <a:latin typeface="Arial"/>
                  <a:ea typeface="ＭＳ Ｐゴシック" charset="0"/>
                  <a:cs typeface="ＭＳ Ｐゴシック" charset="0"/>
                </a:rPr>
                <a:t>insignificant</a:t>
              </a:r>
              <a:endParaRPr lang="de-DE" sz="1727" b="0" dirty="0">
                <a:solidFill>
                  <a:srgbClr val="000000"/>
                </a:solidFill>
                <a:latin typeface="Arial"/>
                <a:ea typeface="ＭＳ Ｐゴシック" charset="0"/>
                <a:cs typeface="ＭＳ Ｐゴシック" charset="0"/>
              </a:endParaRPr>
            </a:p>
            <a:p>
              <a:pPr marL="308467" lvl="1" indent="-308467" defTabSz="2255237">
                <a:lnSpc>
                  <a:spcPct val="90000"/>
                </a:lnSpc>
                <a:spcAft>
                  <a:spcPct val="15000"/>
                </a:spcAft>
                <a:buFont typeface="Arial"/>
                <a:buChar char="•"/>
                <a:defRPr/>
              </a:pPr>
              <a:r>
                <a:rPr lang="de-DE" sz="1511" b="0" dirty="0" err="1">
                  <a:solidFill>
                    <a:srgbClr val="000000"/>
                  </a:solidFill>
                  <a:latin typeface="Arial"/>
                  <a:ea typeface="ＭＳ Ｐゴシック" charset="0"/>
                  <a:cs typeface="ＭＳ Ｐゴシック" charset="0"/>
                </a:rPr>
                <a:t>Successful</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training</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does</a:t>
              </a:r>
              <a:r>
                <a:rPr lang="de-DE" sz="1511" b="0" dirty="0">
                  <a:solidFill>
                    <a:srgbClr val="000000"/>
                  </a:solidFill>
                  <a:latin typeface="Arial"/>
                  <a:ea typeface="ＭＳ Ｐゴシック" charset="0"/>
                  <a:cs typeface="ＭＳ Ｐゴシック" charset="0"/>
                </a:rPr>
                <a:t> not </a:t>
              </a:r>
              <a:r>
                <a:rPr lang="de-DE" sz="1511" b="0" dirty="0" err="1">
                  <a:solidFill>
                    <a:srgbClr val="000000"/>
                  </a:solidFill>
                  <a:latin typeface="Arial"/>
                  <a:ea typeface="ＭＳ Ｐゴシック" charset="0"/>
                  <a:cs typeface="ＭＳ Ｐゴシック" charset="0"/>
                </a:rPr>
                <a:t>necessarily</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lead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to</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employment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generation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it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can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even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lead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to</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closing</a:t>
              </a:r>
              <a:r>
                <a:rPr lang="de-DE" sz="1511" b="0" dirty="0">
                  <a:solidFill>
                    <a:srgbClr val="000000"/>
                  </a:solidFill>
                  <a:latin typeface="Arial"/>
                  <a:ea typeface="ＭＳ Ｐゴシック" charset="0"/>
                  <a:cs typeface="ＭＳ Ｐゴシック" charset="0"/>
                </a:rPr>
                <a:t> down </a:t>
              </a:r>
              <a:r>
                <a:rPr lang="de-DE" sz="1511" b="0" dirty="0" err="1">
                  <a:solidFill>
                    <a:srgbClr val="000000"/>
                  </a:solidFill>
                  <a:latin typeface="Arial"/>
                  <a:ea typeface="ＭＳ Ｐゴシック" charset="0"/>
                  <a:cs typeface="ＭＳ Ｐゴシック" charset="0"/>
                </a:rPr>
                <a:t>unsuccessful</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enterprise</a:t>
              </a:r>
              <a:r>
                <a:rPr lang="de-DE" sz="1511" b="0" dirty="0">
                  <a:solidFill>
                    <a:srgbClr val="000000"/>
                  </a:solidFill>
                  <a:latin typeface="Arial"/>
                  <a:ea typeface="ＭＳ Ｐゴシック" charset="0"/>
                  <a:cs typeface="ＭＳ Ｐゴシック" charset="0"/>
                </a:rPr>
                <a:t>.</a:t>
              </a:r>
            </a:p>
            <a:p>
              <a:pPr marL="308467" lvl="1" indent="-308467" defTabSz="2255237">
                <a:lnSpc>
                  <a:spcPct val="90000"/>
                </a:lnSpc>
                <a:spcAft>
                  <a:spcPct val="15000"/>
                </a:spcAft>
                <a:buFont typeface="Arial"/>
                <a:buChar char="•"/>
                <a:defRPr/>
              </a:pPr>
              <a:r>
                <a:rPr lang="de-DE" sz="1511" b="0" dirty="0">
                  <a:solidFill>
                    <a:srgbClr val="000000"/>
                  </a:solidFill>
                  <a:latin typeface="Arial"/>
                  <a:ea typeface="ＭＳ Ｐゴシック" charset="0"/>
                  <a:cs typeface="ＭＳ Ｐゴシック" charset="0"/>
                </a:rPr>
                <a:t>Training </a:t>
              </a:r>
              <a:r>
                <a:rPr lang="de-DE" sz="1511" b="0" dirty="0" err="1">
                  <a:solidFill>
                    <a:srgbClr val="000000"/>
                  </a:solidFill>
                  <a:latin typeface="Arial"/>
                  <a:ea typeface="ＭＳ Ｐゴシック" charset="0"/>
                  <a:cs typeface="ＭＳ Ｐゴシック" charset="0"/>
                </a:rPr>
                <a:t>should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be</a:t>
              </a:r>
              <a:r>
                <a:rPr lang="de-DE" sz="1511" b="0" dirty="0">
                  <a:solidFill>
                    <a:srgbClr val="000000"/>
                  </a:solidFill>
                  <a:latin typeface="Arial"/>
                  <a:ea typeface="ＭＳ Ｐゴシック" charset="0"/>
                  <a:cs typeface="ＭＳ Ｐゴシック" charset="0"/>
                </a:rPr>
                <a:t> substantial (</a:t>
              </a:r>
              <a:r>
                <a:rPr lang="de-DE" sz="1511" b="0" dirty="0" err="1">
                  <a:solidFill>
                    <a:srgbClr val="000000"/>
                  </a:solidFill>
                  <a:latin typeface="Arial"/>
                  <a:ea typeface="ＭＳ Ｐゴシック" charset="0"/>
                  <a:cs typeface="ＭＳ Ｐゴシック" charset="0"/>
                </a:rPr>
                <a:t>about</a:t>
              </a:r>
              <a:r>
                <a:rPr lang="de-DE" sz="1511" b="0" dirty="0">
                  <a:solidFill>
                    <a:srgbClr val="000000"/>
                  </a:solidFill>
                  <a:latin typeface="Arial"/>
                  <a:ea typeface="ＭＳ Ｐゴシック" charset="0"/>
                  <a:cs typeface="ＭＳ Ｐゴシック" charset="0"/>
                </a:rPr>
                <a:t> 1 </a:t>
              </a:r>
              <a:r>
                <a:rPr lang="de-DE" sz="1511" b="0" dirty="0" err="1">
                  <a:solidFill>
                    <a:srgbClr val="000000"/>
                  </a:solidFill>
                  <a:latin typeface="Arial"/>
                  <a:ea typeface="ＭＳ Ｐゴシック" charset="0"/>
                  <a:cs typeface="ＭＳ Ｐゴシック" charset="0"/>
                </a:rPr>
                <a:t>year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once</a:t>
              </a:r>
              <a:r>
                <a:rPr lang="de-DE" sz="1511" b="0" dirty="0">
                  <a:solidFill>
                    <a:srgbClr val="000000"/>
                  </a:solidFill>
                  <a:latin typeface="Arial"/>
                  <a:ea typeface="ＭＳ Ｐゴシック" charset="0"/>
                  <a:cs typeface="ＭＳ Ｐゴシック" charset="0"/>
                </a:rPr>
                <a:t> a </a:t>
              </a:r>
              <a:r>
                <a:rPr lang="de-DE" sz="1511" b="0" dirty="0" err="1">
                  <a:solidFill>
                    <a:srgbClr val="000000"/>
                  </a:solidFill>
                  <a:latin typeface="Arial"/>
                  <a:ea typeface="ＭＳ Ｐゴシック" charset="0"/>
                  <a:cs typeface="ＭＳ Ｐゴシック" charset="0"/>
                </a:rPr>
                <a:t>week</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and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specific</a:t>
              </a:r>
              <a:r>
                <a:rPr lang="de-DE" sz="1511" b="0" dirty="0">
                  <a:solidFill>
                    <a:srgbClr val="000000"/>
                  </a:solidFill>
                  <a:latin typeface="Arial"/>
                  <a:ea typeface="ＭＳ Ｐゴシック" charset="0"/>
                  <a:cs typeface="ＭＳ Ｐゴシック" charset="0"/>
                </a:rPr>
                <a:t>.</a:t>
              </a:r>
            </a:p>
            <a:p>
              <a:pPr marL="308467" lvl="1" indent="-308467" defTabSz="2255237">
                <a:lnSpc>
                  <a:spcPct val="90000"/>
                </a:lnSpc>
                <a:spcAft>
                  <a:spcPct val="15000"/>
                </a:spcAft>
                <a:buFont typeface="Arial"/>
                <a:buChar char="•"/>
                <a:defRPr/>
              </a:pPr>
              <a:r>
                <a:rPr lang="de-DE" sz="1511" b="0" dirty="0">
                  <a:solidFill>
                    <a:srgbClr val="000000"/>
                  </a:solidFill>
                  <a:latin typeface="Arial"/>
                  <a:ea typeface="ＭＳ Ｐゴシック" charset="0"/>
                  <a:cs typeface="ＭＳ Ｐゴシック" charset="0"/>
                </a:rPr>
                <a:t>Tackling </a:t>
              </a:r>
              <a:r>
                <a:rPr lang="de-DE" sz="1511" b="0" dirty="0" err="1">
                  <a:solidFill>
                    <a:srgbClr val="000000"/>
                  </a:solidFill>
                  <a:latin typeface="Arial"/>
                  <a:ea typeface="ＭＳ Ｐゴシック" charset="0"/>
                  <a:cs typeface="ＭＳ Ｐゴシック" charset="0"/>
                </a:rPr>
                <a:t>finance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impediments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at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the</a:t>
              </a:r>
              <a:r>
                <a:rPr lang="de-DE" sz="1511" b="0" dirty="0">
                  <a:solidFill>
                    <a:srgbClr val="000000"/>
                  </a:solidFill>
                  <a:latin typeface="Arial"/>
                  <a:ea typeface="ＭＳ Ｐゴシック" charset="0"/>
                  <a:cs typeface="ＭＳ Ｐゴシック" charset="0"/>
                </a:rPr>
                <a:t> same time </a:t>
              </a:r>
              <a:r>
                <a:rPr lang="de-DE" sz="1511" b="0" dirty="0" err="1">
                  <a:solidFill>
                    <a:srgbClr val="000000"/>
                  </a:solidFill>
                  <a:latin typeface="Arial"/>
                  <a:ea typeface="ＭＳ Ｐゴシック" charset="0"/>
                  <a:cs typeface="ＭＳ Ｐゴシック" charset="0"/>
                </a:rPr>
                <a:t>seems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to</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make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employment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effects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more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likely</a:t>
              </a:r>
              <a:r>
                <a:rPr lang="de-DE" sz="1511" b="0" dirty="0">
                  <a:solidFill>
                    <a:srgbClr val="000000"/>
                  </a:solidFill>
                  <a:latin typeface="Arial"/>
                  <a:ea typeface="ＭＳ Ｐゴシック" charset="0"/>
                  <a:cs typeface="ＭＳ Ｐゴシック" charset="0"/>
                </a:rPr>
                <a:t>.</a:t>
              </a:r>
            </a:p>
          </p:txBody>
        </p:sp>
        <p:sp>
          <p:nvSpPr>
            <p:cNvPr id="12" name="Textfeld 11">
              <a:extLst>
                <a:ext uri="{FF2B5EF4-FFF2-40B4-BE49-F238E27FC236}">
                  <a16:creationId xmlns:a16="http://schemas.microsoft.com/office/drawing/2014/main" id="{C69024FF-2C1E-46C8-B660-2DD28E832254}"/>
                </a:ext>
              </a:extLst>
            </p:cNvPr>
            <p:cNvSpPr txBox="1"/>
            <p:nvPr/>
          </p:nvSpPr>
          <p:spPr>
            <a:xfrm>
              <a:off x="2361630" y="3774524"/>
              <a:ext cx="6927903" cy="1377812"/>
            </a:xfrm>
            <a:prstGeom prst="rect">
              <a:avLst/>
            </a:prstGeom>
            <a:grpFill/>
            <a:ln w="19050" cmpd="sng">
              <a:solidFill>
                <a:schemeClr val="tx2"/>
              </a:solidFill>
            </a:ln>
          </p:spPr>
          <p:txBody>
            <a:bodyPr>
              <a:spAutoFit/>
            </a:bodyPr>
            <a:lstStyle/>
            <a:p>
              <a:pPr marL="308467" lvl="1" indent="-308467" defTabSz="2255237">
                <a:lnSpc>
                  <a:spcPct val="90000"/>
                </a:lnSpc>
                <a:spcAft>
                  <a:spcPct val="15000"/>
                </a:spcAft>
                <a:defRPr/>
              </a:pPr>
              <a:r>
                <a:rPr lang="de-DE" sz="1727" b="0" dirty="0">
                  <a:solidFill>
                    <a:srgbClr val="000000"/>
                  </a:solidFill>
                  <a:latin typeface="Arial"/>
                  <a:ea typeface="ＭＳ Ｐゴシック" charset="0"/>
                  <a:cs typeface="ＭＳ Ｐゴシック" charset="0"/>
                </a:rPr>
                <a:t>10 </a:t>
              </a:r>
              <a:r>
                <a:rPr lang="de-DE" sz="1727" b="0" dirty="0" err="1">
                  <a:solidFill>
                    <a:srgbClr val="000000"/>
                  </a:solidFill>
                  <a:latin typeface="Arial"/>
                  <a:ea typeface="ＭＳ Ｐゴシック" charset="0"/>
                  <a:cs typeface="ＭＳ Ｐゴシック" charset="0"/>
                </a:rPr>
                <a:t>studies</a:t>
              </a:r>
              <a:r>
                <a:rPr lang="de-DE" sz="1727" b="0" dirty="0">
                  <a:solidFill>
                    <a:srgbClr val="000000"/>
                  </a:solidFill>
                  <a:latin typeface="Arial"/>
                  <a:ea typeface="ＭＳ Ｐゴシック" charset="0"/>
                  <a:cs typeface="ＭＳ Ｐゴシック" charset="0"/>
                </a:rPr>
                <a:t>, 7 positive </a:t>
              </a:r>
              <a:r>
                <a:rPr lang="de-DE" sz="1727" b="0" dirty="0" err="1">
                  <a:solidFill>
                    <a:srgbClr val="000000"/>
                  </a:solidFill>
                  <a:latin typeface="Arial"/>
                  <a:ea typeface="ＭＳ Ｐゴシック" charset="0"/>
                  <a:cs typeface="ＭＳ Ｐゴシック" charset="0"/>
                </a:rPr>
                <a:t>or</a:t>
              </a:r>
              <a:r>
                <a:rPr lang="de-DE" sz="1727" b="0" dirty="0">
                  <a:solidFill>
                    <a:srgbClr val="000000"/>
                  </a:solidFill>
                  <a:latin typeface="Arial"/>
                  <a:ea typeface="ＭＳ Ｐゴシック" charset="0"/>
                  <a:cs typeface="ＭＳ Ｐゴシック" charset="0"/>
                </a:rPr>
                <a:t> </a:t>
              </a:r>
              <a:r>
                <a:rPr lang="de-DE" sz="1727" b="0" dirty="0" err="1">
                  <a:solidFill>
                    <a:srgbClr val="000000"/>
                  </a:solidFill>
                  <a:latin typeface="Arial"/>
                  <a:ea typeface="ＭＳ Ｐゴシック" charset="0"/>
                  <a:cs typeface="ＭＳ Ｐゴシック" charset="0"/>
                </a:rPr>
                <a:t>mixed</a:t>
              </a:r>
              <a:r>
                <a:rPr lang="de-DE" sz="1727" b="0" dirty="0">
                  <a:solidFill>
                    <a:srgbClr val="000000"/>
                  </a:solidFill>
                  <a:latin typeface="Arial"/>
                  <a:ea typeface="ＭＳ Ｐゴシック" charset="0"/>
                  <a:cs typeface="ＭＳ Ｐゴシック" charset="0"/>
                </a:rPr>
                <a:t>, 1 negative (</a:t>
              </a:r>
              <a:r>
                <a:rPr lang="de-DE" sz="1727" b="0" dirty="0" err="1">
                  <a:solidFill>
                    <a:srgbClr val="000000"/>
                  </a:solidFill>
                  <a:latin typeface="Arial"/>
                  <a:ea typeface="ＭＳ Ｐゴシック" charset="0"/>
                  <a:cs typeface="ＭＳ Ｐゴシック" charset="0"/>
                </a:rPr>
                <a:t>minimum</a:t>
              </a:r>
              <a:r>
                <a:rPr lang="de-DE" sz="1727" b="0" dirty="0">
                  <a:solidFill>
                    <a:srgbClr val="000000"/>
                  </a:solidFill>
                  <a:latin typeface="Arial"/>
                  <a:ea typeface="ＭＳ Ｐゴシック" charset="0"/>
                  <a:cs typeface="ＭＳ Ｐゴシック" charset="0"/>
                </a:rPr>
                <a:t> wage), 1 </a:t>
              </a:r>
              <a:r>
                <a:rPr lang="de-DE" sz="1727" b="0" dirty="0" err="1">
                  <a:solidFill>
                    <a:srgbClr val="000000"/>
                  </a:solidFill>
                  <a:latin typeface="Arial"/>
                  <a:ea typeface="ＭＳ Ｐゴシック" charset="0"/>
                  <a:cs typeface="ＭＳ Ｐゴシック" charset="0"/>
                </a:rPr>
                <a:t>insignificant</a:t>
              </a:r>
              <a:r>
                <a:rPr lang="de-DE" sz="1727" b="0" dirty="0">
                  <a:solidFill>
                    <a:srgbClr val="000000"/>
                  </a:solidFill>
                  <a:latin typeface="Arial"/>
                  <a:ea typeface="ＭＳ Ｐゴシック" charset="0"/>
                  <a:cs typeface="ＭＳ Ｐゴシック" charset="0"/>
                </a:rPr>
                <a:t> </a:t>
              </a:r>
            </a:p>
            <a:p>
              <a:pPr marL="308467" lvl="1" indent="-308467" defTabSz="2255237">
                <a:lnSpc>
                  <a:spcPct val="90000"/>
                </a:lnSpc>
                <a:spcAft>
                  <a:spcPct val="15000"/>
                </a:spcAft>
                <a:buFont typeface="Arial"/>
                <a:buChar char="•"/>
                <a:defRPr/>
              </a:pPr>
              <a:r>
                <a:rPr lang="de-DE" sz="1511" b="0" dirty="0" err="1">
                  <a:solidFill>
                    <a:srgbClr val="000000"/>
                  </a:solidFill>
                  <a:latin typeface="Arial"/>
                  <a:ea typeface="ＭＳ Ｐゴシック" charset="0"/>
                  <a:cs typeface="ＭＳ Ｐゴシック" charset="0"/>
                </a:rPr>
                <a:t>Targeted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subsidies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for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hiring</a:t>
              </a:r>
              <a:r>
                <a:rPr lang="de-DE" sz="1511" b="0" dirty="0">
                  <a:solidFill>
                    <a:srgbClr val="000000"/>
                  </a:solidFill>
                  <a:latin typeface="Arial"/>
                  <a:ea typeface="ＭＳ Ｐゴシック" charset="0"/>
                  <a:cs typeface="ＭＳ Ｐゴシック" charset="0"/>
                </a:rPr>
                <a:t> a </a:t>
              </a:r>
              <a:r>
                <a:rPr lang="de-DE" sz="1511" b="0" dirty="0" err="1">
                  <a:solidFill>
                    <a:srgbClr val="000000"/>
                  </a:solidFill>
                  <a:latin typeface="Arial"/>
                  <a:ea typeface="ＭＳ Ｐゴシック" charset="0"/>
                  <a:cs typeface="ＭＳ Ｐゴシック" charset="0"/>
                </a:rPr>
                <a:t>worker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or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for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innovations</a:t>
              </a:r>
              <a:r>
                <a:rPr lang="de-DE" sz="1511" b="0" dirty="0">
                  <a:solidFill>
                    <a:srgbClr val="000000"/>
                  </a:solidFill>
                  <a:latin typeface="Arial"/>
                  <a:ea typeface="ＭＳ Ｐゴシック" charset="0"/>
                  <a:cs typeface="ＭＳ Ｐゴシック" charset="0"/>
                </a:rPr>
                <a:t>/R&amp;D </a:t>
              </a:r>
              <a:r>
                <a:rPr lang="de-DE" sz="1511" b="0" dirty="0" err="1">
                  <a:solidFill>
                    <a:srgbClr val="000000"/>
                  </a:solidFill>
                  <a:latin typeface="Arial"/>
                  <a:ea typeface="ＭＳ Ｐゴシック" charset="0"/>
                  <a:cs typeface="ＭＳ Ｐゴシック" charset="0"/>
                </a:rPr>
                <a:t>can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contribute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to</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employment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generation</a:t>
              </a:r>
              <a:endParaRPr lang="de-DE" sz="1511" b="0" dirty="0">
                <a:solidFill>
                  <a:srgbClr val="000000"/>
                </a:solidFill>
                <a:latin typeface="Arial"/>
                <a:ea typeface="ＭＳ Ｐゴシック" charset="0"/>
                <a:cs typeface="ＭＳ Ｐゴシック" charset="0"/>
              </a:endParaRPr>
            </a:p>
            <a:p>
              <a:pPr marL="308467" lvl="1" indent="-308467" defTabSz="2255237">
                <a:lnSpc>
                  <a:spcPct val="90000"/>
                </a:lnSpc>
                <a:spcAft>
                  <a:spcPct val="15000"/>
                </a:spcAft>
                <a:buFont typeface="Arial"/>
                <a:buChar char="•"/>
                <a:defRPr/>
              </a:pPr>
              <a:r>
                <a:rPr lang="de-DE" sz="1511" b="0" dirty="0" err="1">
                  <a:solidFill>
                    <a:srgbClr val="000000"/>
                  </a:solidFill>
                  <a:latin typeface="Arial"/>
                  <a:ea typeface="ＭＳ Ｐゴシック" charset="0"/>
                  <a:cs typeface="ＭＳ Ｐゴシック" charset="0"/>
                </a:rPr>
                <a:t>Subsidies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and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services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should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be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demand</a:t>
              </a:r>
              <a:r>
                <a:rPr lang="de-DE" sz="1511" b="0" dirty="0">
                  <a:solidFill>
                    <a:srgbClr val="000000"/>
                  </a:solidFill>
                  <a:latin typeface="Arial"/>
                  <a:ea typeface="ＭＳ Ｐゴシック" charset="0"/>
                  <a:cs typeface="ＭＳ Ｐゴシック" charset="0"/>
                </a:rPr>
                <a:t> (not </a:t>
              </a:r>
              <a:r>
                <a:rPr lang="de-DE" sz="1511" b="0" dirty="0" err="1">
                  <a:solidFill>
                    <a:srgbClr val="000000"/>
                  </a:solidFill>
                  <a:latin typeface="Arial"/>
                  <a:ea typeface="ＭＳ Ｐゴシック" charset="0"/>
                  <a:cs typeface="ＭＳ Ｐゴシック" charset="0"/>
                </a:rPr>
                <a:t>supply</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driven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tailor</a:t>
              </a:r>
              <a:r>
                <a:rPr lang="de-DE" sz="1511" b="0" dirty="0">
                  <a:solidFill>
                    <a:srgbClr val="000000"/>
                  </a:solidFill>
                  <a:latin typeface="Arial"/>
                  <a:ea typeface="ＭＳ Ｐゴシック" charset="0"/>
                  <a:cs typeface="ＭＳ Ｐゴシック" charset="0"/>
                </a:rPr>
                <a:t>-made </a:t>
              </a:r>
              <a:r>
                <a:rPr lang="de-DE" sz="1511" b="0" dirty="0" err="1">
                  <a:solidFill>
                    <a:srgbClr val="000000"/>
                  </a:solidFill>
                  <a:latin typeface="Arial"/>
                  <a:ea typeface="ＭＳ Ｐゴシック" charset="0"/>
                  <a:cs typeface="ＭＳ Ｐゴシック" charset="0"/>
                </a:rPr>
                <a:t>and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focussed</a:t>
              </a:r>
              <a:r>
                <a:rPr lang="de-DE" sz="1511" b="0" dirty="0">
                  <a:solidFill>
                    <a:srgbClr val="000000"/>
                  </a:solidFill>
                  <a:latin typeface="Arial"/>
                  <a:ea typeface="ＭＳ Ｐゴシック" charset="0"/>
                  <a:cs typeface="ＭＳ Ｐゴシック" charset="0"/>
                </a:rPr>
                <a:t>.</a:t>
              </a:r>
            </a:p>
            <a:p>
              <a:pPr marL="308467" lvl="1" indent="-308467" defTabSz="2255237">
                <a:lnSpc>
                  <a:spcPct val="90000"/>
                </a:lnSpc>
                <a:spcAft>
                  <a:spcPct val="15000"/>
                </a:spcAft>
                <a:buFont typeface="Arial"/>
                <a:buChar char="•"/>
                <a:defRPr/>
              </a:pPr>
              <a:r>
                <a:rPr lang="de-DE" sz="1511" b="0" dirty="0">
                  <a:solidFill>
                    <a:srgbClr val="000000"/>
                  </a:solidFill>
                  <a:latin typeface="Arial"/>
                  <a:ea typeface="ＭＳ Ｐゴシック" charset="0"/>
                  <a:cs typeface="ＭＳ Ｐゴシック" charset="0"/>
                </a:rPr>
                <a:t>Expensive </a:t>
              </a:r>
              <a:r>
                <a:rPr lang="de-DE" sz="1511" b="0" dirty="0" err="1">
                  <a:solidFill>
                    <a:srgbClr val="000000"/>
                  </a:solidFill>
                  <a:latin typeface="Arial"/>
                  <a:ea typeface="ＭＳ Ｐゴシック" charset="0"/>
                  <a:cs typeface="ＭＳ Ｐゴシック" charset="0"/>
                </a:rPr>
                <a:t>interventions</a:t>
              </a:r>
              <a:endParaRPr lang="de-DE" sz="1511" b="0" dirty="0">
                <a:solidFill>
                  <a:srgbClr val="000000"/>
                </a:solidFill>
                <a:latin typeface="Arial"/>
                <a:ea typeface="ＭＳ Ｐゴシック" charset="0"/>
                <a:cs typeface="ＭＳ Ｐゴシック" charset="0"/>
              </a:endParaRPr>
            </a:p>
          </p:txBody>
        </p:sp>
        <p:sp>
          <p:nvSpPr>
            <p:cNvPr id="19" name="Textfeld 18">
              <a:extLst>
                <a:ext uri="{FF2B5EF4-FFF2-40B4-BE49-F238E27FC236}">
                  <a16:creationId xmlns:a16="http://schemas.microsoft.com/office/drawing/2014/main" id="{023936A7-9C36-48AA-B5D2-962479FB7035}"/>
                </a:ext>
              </a:extLst>
            </p:cNvPr>
            <p:cNvSpPr txBox="1"/>
            <p:nvPr/>
          </p:nvSpPr>
          <p:spPr>
            <a:xfrm>
              <a:off x="2360712" y="5229200"/>
              <a:ext cx="6928821" cy="1408640"/>
            </a:xfrm>
            <a:prstGeom prst="rect">
              <a:avLst/>
            </a:prstGeom>
            <a:grpFill/>
            <a:ln w="19050" cmpd="sng">
              <a:solidFill>
                <a:schemeClr val="tx2"/>
              </a:solidFill>
            </a:ln>
          </p:spPr>
          <p:txBody>
            <a:bodyPr>
              <a:spAutoFit/>
            </a:bodyPr>
            <a:lstStyle/>
            <a:p>
              <a:pPr marL="370161" indent="-370161" defTabSz="2255237">
                <a:defRPr/>
              </a:pPr>
              <a:r>
                <a:rPr lang="de-DE" sz="1727" b="0" dirty="0">
                  <a:solidFill>
                    <a:srgbClr val="000000"/>
                  </a:solidFill>
                  <a:latin typeface="Arial"/>
                  <a:ea typeface="ＭＳ Ｐゴシック" charset="0"/>
                  <a:cs typeface="ＭＳ Ｐゴシック" charset="0"/>
                </a:rPr>
                <a:t>5 </a:t>
              </a:r>
              <a:r>
                <a:rPr lang="de-DE" sz="1727" b="0" dirty="0" err="1">
                  <a:solidFill>
                    <a:srgbClr val="000000"/>
                  </a:solidFill>
                  <a:latin typeface="Arial"/>
                  <a:ea typeface="ＭＳ Ｐゴシック" charset="0"/>
                  <a:cs typeface="ＭＳ Ｐゴシック" charset="0"/>
                </a:rPr>
                <a:t>studies</a:t>
              </a:r>
              <a:r>
                <a:rPr lang="de-DE" sz="1727" b="0" dirty="0">
                  <a:solidFill>
                    <a:srgbClr val="000000"/>
                  </a:solidFill>
                  <a:latin typeface="Arial"/>
                  <a:ea typeface="ＭＳ Ｐゴシック" charset="0"/>
                  <a:cs typeface="ＭＳ Ｐゴシック" charset="0"/>
                </a:rPr>
                <a:t>, </a:t>
              </a:r>
              <a:r>
                <a:rPr lang="de-DE" sz="1727" b="0" dirty="0" err="1">
                  <a:solidFill>
                    <a:srgbClr val="000000"/>
                  </a:solidFill>
                  <a:latin typeface="Arial"/>
                  <a:ea typeface="ＭＳ Ｐゴシック" charset="0"/>
                  <a:cs typeface="ＭＳ Ｐゴシック" charset="0"/>
                </a:rPr>
                <a:t>employment</a:t>
              </a:r>
              <a:r>
                <a:rPr lang="de-DE" sz="1727" b="0" dirty="0">
                  <a:solidFill>
                    <a:srgbClr val="000000"/>
                  </a:solidFill>
                  <a:latin typeface="Arial"/>
                  <a:ea typeface="ＭＳ Ｐゴシック" charset="0"/>
                  <a:cs typeface="ＭＳ Ｐゴシック" charset="0"/>
                </a:rPr>
                <a:t> </a:t>
              </a:r>
              <a:r>
                <a:rPr lang="de-DE" sz="1727" b="0" dirty="0" err="1">
                  <a:solidFill>
                    <a:srgbClr val="000000"/>
                  </a:solidFill>
                  <a:latin typeface="Arial"/>
                  <a:ea typeface="ＭＳ Ｐゴシック" charset="0"/>
                  <a:cs typeface="ＭＳ Ｐゴシック" charset="0"/>
                </a:rPr>
                <a:t>effect</a:t>
              </a:r>
              <a:r>
                <a:rPr lang="de-DE" sz="1727" b="0" dirty="0">
                  <a:solidFill>
                    <a:srgbClr val="000000"/>
                  </a:solidFill>
                  <a:latin typeface="Arial"/>
                  <a:ea typeface="ＭＳ Ｐゴシック" charset="0"/>
                  <a:cs typeface="ＭＳ Ｐゴシック" charset="0"/>
                </a:rPr>
                <a:t> after </a:t>
              </a:r>
              <a:r>
                <a:rPr lang="de-DE" sz="1727" b="0" dirty="0" err="1">
                  <a:solidFill>
                    <a:srgbClr val="000000"/>
                  </a:solidFill>
                  <a:latin typeface="Arial"/>
                  <a:ea typeface="ＭＳ Ｐゴシック" charset="0"/>
                  <a:cs typeface="ＭＳ Ｐゴシック" charset="0"/>
                </a:rPr>
                <a:t>formalisation</a:t>
              </a:r>
              <a:r>
                <a:rPr lang="de-DE" sz="1727" b="0" dirty="0">
                  <a:solidFill>
                    <a:srgbClr val="000000"/>
                  </a:solidFill>
                  <a:latin typeface="Arial"/>
                  <a:ea typeface="ＭＳ Ｐゴシック" charset="0"/>
                  <a:cs typeface="ＭＳ Ｐゴシック" charset="0"/>
                </a:rPr>
                <a:t> 4 positive, 1 </a:t>
              </a:r>
              <a:r>
                <a:rPr lang="de-DE" sz="1727" b="0" dirty="0" err="1">
                  <a:solidFill>
                    <a:srgbClr val="000000"/>
                  </a:solidFill>
                  <a:latin typeface="Arial"/>
                  <a:ea typeface="ＭＳ Ｐゴシック" charset="0"/>
                  <a:cs typeface="ＭＳ Ｐゴシック" charset="0"/>
                </a:rPr>
                <a:t>insignificant</a:t>
              </a:r>
              <a:endParaRPr lang="de-DE" sz="1727" b="0" dirty="0">
                <a:solidFill>
                  <a:srgbClr val="000000"/>
                </a:solidFill>
                <a:latin typeface="Arial"/>
                <a:ea typeface="ＭＳ Ｐゴシック" charset="0"/>
                <a:cs typeface="ＭＳ Ｐゴシック" charset="0"/>
              </a:endParaRPr>
            </a:p>
            <a:p>
              <a:pPr marL="370161" indent="-370161" defTabSz="2255237">
                <a:buFont typeface="Arial"/>
                <a:buChar char="•"/>
                <a:defRPr/>
              </a:pPr>
              <a:r>
                <a:rPr lang="de-DE" sz="1511" b="0" dirty="0" err="1">
                  <a:solidFill>
                    <a:srgbClr val="000000"/>
                  </a:solidFill>
                  <a:latin typeface="Arial"/>
                  <a:ea typeface="ＭＳ Ｐゴシック" charset="0"/>
                  <a:cs typeface="ＭＳ Ｐゴシック" charset="0"/>
                </a:rPr>
                <a:t>Only</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few</a:t>
              </a:r>
              <a:r>
                <a:rPr lang="de-DE" sz="1511" b="0" dirty="0">
                  <a:solidFill>
                    <a:srgbClr val="000000"/>
                  </a:solidFill>
                  <a:latin typeface="Arial"/>
                  <a:ea typeface="ＭＳ Ｐゴシック" charset="0"/>
                  <a:cs typeface="ＭＳ Ｐゴシック" charset="0"/>
                </a:rPr>
                <a:t> (larger) </a:t>
              </a:r>
              <a:r>
                <a:rPr lang="de-DE" sz="1511" b="0" dirty="0" err="1">
                  <a:solidFill>
                    <a:srgbClr val="000000"/>
                  </a:solidFill>
                  <a:latin typeface="Arial"/>
                  <a:ea typeface="ＭＳ Ｐゴシック" charset="0"/>
                  <a:cs typeface="ＭＳ Ｐゴシック" charset="0"/>
                </a:rPr>
                <a:t>and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new</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firms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formalise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for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microentrepreneurs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often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formality</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has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more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disadvantages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than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advantages</a:t>
              </a:r>
              <a:r>
                <a:rPr lang="de-DE" sz="1511" b="0" dirty="0">
                  <a:solidFill>
                    <a:srgbClr val="000000"/>
                  </a:solidFill>
                  <a:latin typeface="Arial"/>
                  <a:ea typeface="ＭＳ Ｐゴシック" charset="0"/>
                  <a:cs typeface="ＭＳ Ｐゴシック" charset="0"/>
                </a:rPr>
                <a:t>.</a:t>
              </a:r>
            </a:p>
            <a:p>
              <a:pPr marL="370161" indent="-370161" defTabSz="2255237">
                <a:buFont typeface="Arial"/>
                <a:buChar char="•"/>
                <a:defRPr/>
              </a:pPr>
              <a:r>
                <a:rPr lang="de-DE" sz="1511" b="0" dirty="0" err="1">
                  <a:solidFill>
                    <a:srgbClr val="000000"/>
                  </a:solidFill>
                  <a:latin typeface="Arial"/>
                  <a:ea typeface="ＭＳ Ｐゴシック" charset="0"/>
                  <a:cs typeface="ＭＳ Ｐゴシック" charset="0"/>
                </a:rPr>
                <a:t>Formalisation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where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it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worked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had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only</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modest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employment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effects</a:t>
              </a:r>
              <a:r>
                <a:rPr lang="de-DE" sz="1511" b="0" dirty="0">
                  <a:solidFill>
                    <a:srgbClr val="000000"/>
                  </a:solidFill>
                  <a:latin typeface="Arial"/>
                  <a:ea typeface="ＭＳ Ｐゴシック" charset="0"/>
                  <a:cs typeface="ＭＳ Ｐゴシック" charset="0"/>
                </a:rPr>
                <a:t>.</a:t>
              </a:r>
            </a:p>
            <a:p>
              <a:pPr marL="370161" indent="-370161" defTabSz="2255237">
                <a:buFont typeface="Arial"/>
                <a:buChar char="•"/>
                <a:defRPr/>
              </a:pPr>
              <a:r>
                <a:rPr lang="de-DE" sz="1511" b="0" dirty="0" err="1">
                  <a:solidFill>
                    <a:srgbClr val="000000"/>
                  </a:solidFill>
                  <a:latin typeface="Arial"/>
                  <a:ea typeface="ＭＳ Ｐゴシック" charset="0"/>
                  <a:cs typeface="ＭＳ Ｐゴシック" charset="0"/>
                </a:rPr>
                <a:t>Better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services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that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firms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gain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access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to</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with</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formalisation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offer</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incentives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to</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give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up</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informality</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and</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might</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contribute</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to</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job</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creation</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as</a:t>
              </a:r>
              <a:r>
                <a:rPr lang="de-DE" sz="1511" b="0" dirty="0">
                  <a:solidFill>
                    <a:srgbClr val="000000"/>
                  </a:solidFill>
                  <a:latin typeface="Arial"/>
                  <a:ea typeface="ＭＳ Ｐゴシック" charset="0"/>
                  <a:cs typeface="ＭＳ Ｐゴシック" charset="0"/>
                </a:rPr>
                <a:t> </a:t>
              </a:r>
              <a:r>
                <a:rPr lang="de-DE" sz="1511" b="0" dirty="0" err="1">
                  <a:solidFill>
                    <a:srgbClr val="000000"/>
                  </a:solidFill>
                  <a:latin typeface="Arial"/>
                  <a:ea typeface="ＭＳ Ｐゴシック" charset="0"/>
                  <a:cs typeface="ＭＳ Ｐゴシック" charset="0"/>
                </a:rPr>
                <a:t>well</a:t>
              </a:r>
              <a:r>
                <a:rPr lang="de-DE" sz="1511" b="0" dirty="0">
                  <a:solidFill>
                    <a:srgbClr val="000000"/>
                  </a:solidFill>
                  <a:latin typeface="Arial"/>
                  <a:ea typeface="ＭＳ Ｐゴシック" charset="0"/>
                  <a:cs typeface="ＭＳ Ｐゴシック" charset="0"/>
                </a:rPr>
                <a:t>.</a:t>
              </a:r>
            </a:p>
          </p:txBody>
        </p:sp>
      </p:grpSp>
      <p:sp>
        <p:nvSpPr>
          <p:cNvPr id="21" name="Textfeld 20">
            <a:extLst>
              <a:ext uri="{FF2B5EF4-FFF2-40B4-BE49-F238E27FC236}">
                <a16:creationId xmlns:a16="http://schemas.microsoft.com/office/drawing/2014/main" id="{FFBE27A4-C0D7-4979-8994-6929041CAE4E}"/>
              </a:ext>
            </a:extLst>
          </p:cNvPr>
          <p:cNvSpPr txBox="1"/>
          <p:nvPr/>
        </p:nvSpPr>
        <p:spPr>
          <a:xfrm>
            <a:off x="837993" y="1331774"/>
            <a:ext cx="2082128" cy="570797"/>
          </a:xfrm>
          <a:prstGeom prst="rect">
            <a:avLst/>
          </a:prstGeom>
          <a:noFill/>
        </p:spPr>
        <p:txBody>
          <a:bodyPr>
            <a:spAutoFit/>
          </a:bodyPr>
          <a:lstStyle/>
          <a:p>
            <a:pPr defTabSz="2255237">
              <a:lnSpc>
                <a:spcPct val="90000"/>
              </a:lnSpc>
              <a:spcAft>
                <a:spcPts val="0"/>
              </a:spcAft>
              <a:defRPr/>
            </a:pPr>
            <a:r>
              <a:rPr lang="en-US" sz="1727" dirty="0">
                <a:solidFill>
                  <a:srgbClr val="000000"/>
                </a:solidFill>
                <a:latin typeface="Arial"/>
                <a:ea typeface="ＭＳ Ｐゴシック" charset="0"/>
                <a:cs typeface="ＭＳ Ｐゴシック" charset="0"/>
              </a:rPr>
              <a:t>Access to finance and </a:t>
            </a:r>
            <a:r>
              <a:rPr lang="en-US" sz="1727" dirty="0" err="1">
                <a:solidFill>
                  <a:srgbClr val="000000"/>
                </a:solidFill>
                <a:latin typeface="Arial"/>
                <a:ea typeface="ＭＳ Ｐゴシック" charset="0"/>
                <a:cs typeface="ＭＳ Ｐゴシック" charset="0"/>
              </a:rPr>
              <a:t>insu</a:t>
            </a:r>
            <a:r>
              <a:rPr lang="de-DE" sz="1727" dirty="0" err="1">
                <a:solidFill>
                  <a:srgbClr val="000000"/>
                </a:solidFill>
                <a:latin typeface="Arial"/>
                <a:ea typeface="ＭＳ Ｐゴシック" charset="0"/>
                <a:cs typeface="ＭＳ Ｐゴシック" charset="0"/>
              </a:rPr>
              <a:t>rance</a:t>
            </a:r>
            <a:endParaRPr lang="de-DE" sz="1727" dirty="0">
              <a:solidFill>
                <a:srgbClr val="000000"/>
              </a:solidFill>
              <a:latin typeface="Arial"/>
              <a:ea typeface="ＭＳ Ｐゴシック" charset="0"/>
              <a:cs typeface="ＭＳ Ｐゴシック" charset="0"/>
            </a:endParaRPr>
          </a:p>
        </p:txBody>
      </p:sp>
      <p:sp>
        <p:nvSpPr>
          <p:cNvPr id="22" name="Textfeld 21">
            <a:extLst>
              <a:ext uri="{FF2B5EF4-FFF2-40B4-BE49-F238E27FC236}">
                <a16:creationId xmlns:a16="http://schemas.microsoft.com/office/drawing/2014/main" id="{487D3C8B-137A-4925-B38B-96C94A3BB7FB}"/>
              </a:ext>
            </a:extLst>
          </p:cNvPr>
          <p:cNvSpPr txBox="1"/>
          <p:nvPr/>
        </p:nvSpPr>
        <p:spPr>
          <a:xfrm>
            <a:off x="837993" y="2964917"/>
            <a:ext cx="1943320" cy="570797"/>
          </a:xfrm>
          <a:prstGeom prst="rect">
            <a:avLst/>
          </a:prstGeom>
          <a:noFill/>
        </p:spPr>
        <p:txBody>
          <a:bodyPr>
            <a:spAutoFit/>
          </a:bodyPr>
          <a:lstStyle/>
          <a:p>
            <a:pPr marL="0" lvl="1" defTabSz="2255237">
              <a:lnSpc>
                <a:spcPct val="90000"/>
              </a:lnSpc>
              <a:spcAft>
                <a:spcPts val="0"/>
              </a:spcAft>
              <a:defRPr/>
            </a:pPr>
            <a:r>
              <a:rPr lang="en-US" sz="1727" dirty="0">
                <a:solidFill>
                  <a:srgbClr val="000000"/>
                </a:solidFill>
                <a:latin typeface="Arial"/>
                <a:ea typeface="ＭＳ Ｐゴシック" charset="0"/>
                <a:cs typeface="ＭＳ Ｐゴシック" charset="0"/>
              </a:rPr>
              <a:t>Entrepreneur-ship training</a:t>
            </a:r>
          </a:p>
        </p:txBody>
      </p:sp>
      <p:sp>
        <p:nvSpPr>
          <p:cNvPr id="23" name="Textfeld 22">
            <a:extLst>
              <a:ext uri="{FF2B5EF4-FFF2-40B4-BE49-F238E27FC236}">
                <a16:creationId xmlns:a16="http://schemas.microsoft.com/office/drawing/2014/main" id="{9602F38B-C861-495E-B97B-26D3E3852E0D}"/>
              </a:ext>
            </a:extLst>
          </p:cNvPr>
          <p:cNvSpPr txBox="1"/>
          <p:nvPr/>
        </p:nvSpPr>
        <p:spPr>
          <a:xfrm>
            <a:off x="760877" y="4514088"/>
            <a:ext cx="2176381" cy="810030"/>
          </a:xfrm>
          <a:prstGeom prst="rect">
            <a:avLst/>
          </a:prstGeom>
          <a:noFill/>
        </p:spPr>
        <p:txBody>
          <a:bodyPr>
            <a:spAutoFit/>
          </a:bodyPr>
          <a:lstStyle/>
          <a:p>
            <a:pPr marL="0" lvl="1" defTabSz="2255237">
              <a:lnSpc>
                <a:spcPct val="90000"/>
              </a:lnSpc>
              <a:spcAft>
                <a:spcPts val="0"/>
              </a:spcAft>
              <a:defRPr/>
            </a:pPr>
            <a:r>
              <a:rPr lang="en-US" sz="1727" dirty="0">
                <a:solidFill>
                  <a:srgbClr val="000000"/>
                </a:solidFill>
                <a:latin typeface="Arial"/>
                <a:ea typeface="ＭＳ Ｐゴシック" charset="0"/>
                <a:cs typeface="ＭＳ Ｐゴシック" charset="0"/>
              </a:rPr>
              <a:t>Business develop-</a:t>
            </a:r>
            <a:r>
              <a:rPr lang="en-US" sz="1727" dirty="0" err="1">
                <a:solidFill>
                  <a:srgbClr val="000000"/>
                </a:solidFill>
                <a:latin typeface="Arial"/>
                <a:ea typeface="ＭＳ Ｐゴシック" charset="0"/>
                <a:cs typeface="ＭＳ Ｐゴシック" charset="0"/>
              </a:rPr>
              <a:t>ment</a:t>
            </a:r>
            <a:r>
              <a:rPr lang="en-US" sz="1727" dirty="0">
                <a:solidFill>
                  <a:srgbClr val="000000"/>
                </a:solidFill>
                <a:latin typeface="Arial"/>
                <a:ea typeface="ＭＳ Ｐゴシック" charset="0"/>
                <a:cs typeface="ＭＳ Ｐゴシック" charset="0"/>
              </a:rPr>
              <a:t> services</a:t>
            </a:r>
            <a:r>
              <a:rPr lang="de-DE" sz="1727" dirty="0">
                <a:solidFill>
                  <a:srgbClr val="000000"/>
                </a:solidFill>
                <a:latin typeface="Arial"/>
                <a:ea typeface="ＭＳ Ｐゴシック" charset="0"/>
                <a:cs typeface="ＭＳ Ｐゴシック" charset="0"/>
              </a:rPr>
              <a:t> </a:t>
            </a:r>
            <a:r>
              <a:rPr lang="en-US" sz="1727" dirty="0">
                <a:solidFill>
                  <a:srgbClr val="000000"/>
                </a:solidFill>
                <a:latin typeface="Arial"/>
                <a:ea typeface="ＭＳ Ｐゴシック" charset="0"/>
                <a:cs typeface="ＭＳ Ｐゴシック" charset="0"/>
              </a:rPr>
              <a:t>and </a:t>
            </a:r>
            <a:r>
              <a:rPr lang="en-US" sz="1727" dirty="0" err="1">
                <a:solidFill>
                  <a:srgbClr val="000000"/>
                </a:solidFill>
                <a:latin typeface="Arial"/>
                <a:ea typeface="ＭＳ Ｐゴシック" charset="0"/>
                <a:cs typeface="ＭＳ Ｐゴシック" charset="0"/>
              </a:rPr>
              <a:t>targe</a:t>
            </a:r>
            <a:r>
              <a:rPr lang="de-DE" sz="1727" dirty="0" err="1">
                <a:solidFill>
                  <a:srgbClr val="000000"/>
                </a:solidFill>
                <a:latin typeface="Arial"/>
                <a:ea typeface="ＭＳ Ｐゴシック" charset="0"/>
                <a:cs typeface="ＭＳ Ｐゴシック" charset="0"/>
              </a:rPr>
              <a:t>ted</a:t>
            </a:r>
            <a:r>
              <a:rPr lang="de-DE" sz="1727" dirty="0">
                <a:solidFill>
                  <a:srgbClr val="000000"/>
                </a:solidFill>
                <a:latin typeface="Arial"/>
                <a:ea typeface="ＭＳ Ｐゴシック" charset="0"/>
                <a:cs typeface="ＭＳ Ｐゴシック" charset="0"/>
              </a:rPr>
              <a:t> </a:t>
            </a:r>
            <a:r>
              <a:rPr lang="de-DE" sz="1727" dirty="0" err="1">
                <a:solidFill>
                  <a:srgbClr val="000000"/>
                </a:solidFill>
                <a:latin typeface="Arial"/>
                <a:ea typeface="ＭＳ Ｐゴシック" charset="0"/>
                <a:cs typeface="ＭＳ Ｐゴシック" charset="0"/>
              </a:rPr>
              <a:t>subsidies</a:t>
            </a:r>
            <a:endParaRPr lang="de-DE" sz="1727" dirty="0">
              <a:solidFill>
                <a:srgbClr val="000000"/>
              </a:solidFill>
              <a:latin typeface="Arial"/>
              <a:ea typeface="ＭＳ Ｐゴシック" charset="0"/>
              <a:cs typeface="ＭＳ Ｐゴシック" charset="0"/>
            </a:endParaRPr>
          </a:p>
        </p:txBody>
      </p:sp>
      <p:sp>
        <p:nvSpPr>
          <p:cNvPr id="25" name="Textfeld 24">
            <a:extLst>
              <a:ext uri="{FF2B5EF4-FFF2-40B4-BE49-F238E27FC236}">
                <a16:creationId xmlns:a16="http://schemas.microsoft.com/office/drawing/2014/main" id="{9C4A65C7-2257-4897-9FEA-15B96EEF4A7E}"/>
              </a:ext>
            </a:extLst>
          </p:cNvPr>
          <p:cNvSpPr txBox="1"/>
          <p:nvPr/>
        </p:nvSpPr>
        <p:spPr>
          <a:xfrm>
            <a:off x="760877" y="5993001"/>
            <a:ext cx="2176381" cy="889667"/>
          </a:xfrm>
          <a:prstGeom prst="rect">
            <a:avLst/>
          </a:prstGeom>
          <a:noFill/>
        </p:spPr>
        <p:txBody>
          <a:bodyPr>
            <a:spAutoFit/>
          </a:bodyPr>
          <a:lstStyle/>
          <a:p>
            <a:pPr defTabSz="2255237">
              <a:defRPr/>
            </a:pPr>
            <a:r>
              <a:rPr lang="en-US" sz="1727" dirty="0">
                <a:solidFill>
                  <a:srgbClr val="000000"/>
                </a:solidFill>
                <a:latin typeface="Arial"/>
                <a:ea typeface="ＭＳ Ｐゴシック" charset="0"/>
                <a:cs typeface="ＭＳ Ｐゴシック" charset="0"/>
              </a:rPr>
              <a:t>Business</a:t>
            </a:r>
            <a:r>
              <a:rPr lang="de-DE" sz="1727" dirty="0">
                <a:solidFill>
                  <a:srgbClr val="000000"/>
                </a:solidFill>
                <a:latin typeface="Arial"/>
                <a:ea typeface="ＭＳ Ｐゴシック" charset="0"/>
                <a:cs typeface="ＭＳ Ｐゴシック" charset="0"/>
              </a:rPr>
              <a:t> </a:t>
            </a:r>
            <a:r>
              <a:rPr lang="en-US" sz="1727" dirty="0">
                <a:solidFill>
                  <a:srgbClr val="000000"/>
                </a:solidFill>
                <a:latin typeface="Arial"/>
                <a:ea typeface="ＭＳ Ｐゴシック" charset="0"/>
                <a:cs typeface="ＭＳ Ｐゴシック" charset="0"/>
              </a:rPr>
              <a:t>environ-</a:t>
            </a:r>
            <a:r>
              <a:rPr lang="en-US" sz="1727" dirty="0" err="1">
                <a:solidFill>
                  <a:srgbClr val="000000"/>
                </a:solidFill>
                <a:latin typeface="Arial"/>
                <a:ea typeface="ＭＳ Ｐゴシック" charset="0"/>
                <a:cs typeface="ＭＳ Ｐゴシック" charset="0"/>
              </a:rPr>
              <a:t>ment</a:t>
            </a:r>
            <a:r>
              <a:rPr lang="en-US" sz="1727" dirty="0">
                <a:solidFill>
                  <a:srgbClr val="000000"/>
                </a:solidFill>
                <a:latin typeface="Arial"/>
                <a:ea typeface="ＭＳ Ｐゴシック" charset="0"/>
                <a:cs typeface="ＭＳ Ｐゴシック" charset="0"/>
              </a:rPr>
              <a:t>: Incentives to </a:t>
            </a:r>
            <a:r>
              <a:rPr lang="en-US" sz="1727" dirty="0" err="1">
                <a:solidFill>
                  <a:srgbClr val="000000"/>
                </a:solidFill>
                <a:latin typeface="Arial"/>
                <a:ea typeface="ＭＳ Ｐゴシック" charset="0"/>
                <a:cs typeface="ＭＳ Ｐゴシック" charset="0"/>
              </a:rPr>
              <a:t>formalise</a:t>
            </a:r>
            <a:endParaRPr lang="en-US" sz="1727" dirty="0">
              <a:solidFill>
                <a:srgbClr val="000000"/>
              </a:solidFill>
              <a:latin typeface="Arial"/>
              <a:ea typeface="ＭＳ Ｐゴシック" charset="0"/>
              <a:cs typeface="ＭＳ Ｐゴシック" charset="0"/>
            </a:endParaRPr>
          </a:p>
        </p:txBody>
      </p:sp>
      <p:grpSp>
        <p:nvGrpSpPr>
          <p:cNvPr id="28" name="Gruppierung 27">
            <a:extLst>
              <a:ext uri="{FF2B5EF4-FFF2-40B4-BE49-F238E27FC236}">
                <a16:creationId xmlns:a16="http://schemas.microsoft.com/office/drawing/2014/main" id="{3E5D2F19-3D19-44B3-824D-5593BE60951A}"/>
              </a:ext>
            </a:extLst>
          </p:cNvPr>
          <p:cNvGrpSpPr/>
          <p:nvPr/>
        </p:nvGrpSpPr>
        <p:grpSpPr>
          <a:xfrm>
            <a:off x="682798" y="1246786"/>
            <a:ext cx="2247414" cy="5685116"/>
            <a:chOff x="622772" y="1081732"/>
            <a:chExt cx="2081927" cy="5266497"/>
          </a:xfrm>
          <a:solidFill>
            <a:schemeClr val="tx2">
              <a:alpha val="15000"/>
            </a:schemeClr>
          </a:solidFill>
        </p:grpSpPr>
        <p:sp>
          <p:nvSpPr>
            <p:cNvPr id="27" name="Rechteck 26">
              <a:extLst>
                <a:ext uri="{FF2B5EF4-FFF2-40B4-BE49-F238E27FC236}">
                  <a16:creationId xmlns:a16="http://schemas.microsoft.com/office/drawing/2014/main" id="{E9DA67F3-86A6-425A-A5B2-873A2FCE44E7}"/>
                </a:ext>
              </a:extLst>
            </p:cNvPr>
            <p:cNvSpPr/>
            <p:nvPr/>
          </p:nvSpPr>
          <p:spPr bwMode="auto">
            <a:xfrm>
              <a:off x="632520" y="1081732"/>
              <a:ext cx="2072179" cy="835100"/>
            </a:xfrm>
            <a:prstGeom prst="rect">
              <a:avLst/>
            </a:prstGeom>
            <a:grpFill/>
            <a:ln w="38100" cmpd="sng">
              <a:solidFill>
                <a:schemeClr val="tx2"/>
              </a:solidFill>
            </a:ln>
            <a:effectLst/>
            <a:extLst/>
          </p:spPr>
          <p:txBody>
            <a:bodyPr anchor="ctr"/>
            <a:lstStyle/>
            <a:p>
              <a:pPr algn="ctr" defTabSz="987095">
                <a:defRPr/>
              </a:pPr>
              <a:endParaRPr lang="de-DE" sz="1727" b="0">
                <a:solidFill>
                  <a:srgbClr val="FFFFFF"/>
                </a:solidFill>
                <a:latin typeface="Arial" charset="0"/>
                <a:ea typeface="ＭＳ Ｐゴシック" charset="0"/>
                <a:cs typeface="ＭＳ Ｐゴシック" charset="0"/>
              </a:endParaRPr>
            </a:p>
          </p:txBody>
        </p:sp>
        <p:sp>
          <p:nvSpPr>
            <p:cNvPr id="42" name="Rechteck 41">
              <a:extLst>
                <a:ext uri="{FF2B5EF4-FFF2-40B4-BE49-F238E27FC236}">
                  <a16:creationId xmlns:a16="http://schemas.microsoft.com/office/drawing/2014/main" id="{01C6BAF5-5629-46C7-B3C3-09E5F9396AE4}"/>
                </a:ext>
              </a:extLst>
            </p:cNvPr>
            <p:cNvSpPr/>
            <p:nvPr/>
          </p:nvSpPr>
          <p:spPr bwMode="auto">
            <a:xfrm>
              <a:off x="622772" y="2564904"/>
              <a:ext cx="2072179" cy="835100"/>
            </a:xfrm>
            <a:prstGeom prst="rect">
              <a:avLst/>
            </a:prstGeom>
            <a:grpFill/>
            <a:ln w="38100" cmpd="sng">
              <a:solidFill>
                <a:schemeClr val="tx2"/>
              </a:solidFill>
            </a:ln>
            <a:effectLst/>
            <a:extLst/>
          </p:spPr>
          <p:txBody>
            <a:bodyPr anchor="ctr"/>
            <a:lstStyle/>
            <a:p>
              <a:pPr algn="ctr" defTabSz="987095">
                <a:defRPr/>
              </a:pPr>
              <a:endParaRPr lang="de-DE" sz="1727" b="0">
                <a:solidFill>
                  <a:srgbClr val="FFFFFF"/>
                </a:solidFill>
                <a:latin typeface="Arial" charset="0"/>
                <a:ea typeface="ＭＳ Ｐゴシック" charset="0"/>
                <a:cs typeface="ＭＳ Ｐゴシック" charset="0"/>
              </a:endParaRPr>
            </a:p>
          </p:txBody>
        </p:sp>
        <p:sp>
          <p:nvSpPr>
            <p:cNvPr id="43" name="Rechteck 42">
              <a:extLst>
                <a:ext uri="{FF2B5EF4-FFF2-40B4-BE49-F238E27FC236}">
                  <a16:creationId xmlns:a16="http://schemas.microsoft.com/office/drawing/2014/main" id="{9AAF507F-C195-4E3C-90EA-C8DA6CDAA4E2}"/>
                </a:ext>
              </a:extLst>
            </p:cNvPr>
            <p:cNvSpPr/>
            <p:nvPr/>
          </p:nvSpPr>
          <p:spPr bwMode="auto">
            <a:xfrm>
              <a:off x="622772" y="4106068"/>
              <a:ext cx="2072179" cy="835100"/>
            </a:xfrm>
            <a:prstGeom prst="rect">
              <a:avLst/>
            </a:prstGeom>
            <a:grpFill/>
            <a:ln w="38100" cmpd="sng">
              <a:solidFill>
                <a:schemeClr val="tx2"/>
              </a:solidFill>
            </a:ln>
            <a:effectLst/>
            <a:extLst/>
          </p:spPr>
          <p:txBody>
            <a:bodyPr anchor="ctr"/>
            <a:lstStyle/>
            <a:p>
              <a:pPr algn="ctr" defTabSz="987095">
                <a:defRPr/>
              </a:pPr>
              <a:endParaRPr lang="de-DE" sz="1727" b="0">
                <a:solidFill>
                  <a:srgbClr val="FFFFFF"/>
                </a:solidFill>
                <a:latin typeface="Arial" charset="0"/>
                <a:ea typeface="ＭＳ Ｐゴシック" charset="0"/>
                <a:cs typeface="ＭＳ Ｐゴシック" charset="0"/>
              </a:endParaRPr>
            </a:p>
          </p:txBody>
        </p:sp>
        <p:sp>
          <p:nvSpPr>
            <p:cNvPr id="45" name="Rechteck 44">
              <a:extLst>
                <a:ext uri="{FF2B5EF4-FFF2-40B4-BE49-F238E27FC236}">
                  <a16:creationId xmlns:a16="http://schemas.microsoft.com/office/drawing/2014/main" id="{D8F0E0BD-7617-453D-8B44-C52D08D5B7FD}"/>
                </a:ext>
              </a:extLst>
            </p:cNvPr>
            <p:cNvSpPr/>
            <p:nvPr/>
          </p:nvSpPr>
          <p:spPr bwMode="auto">
            <a:xfrm>
              <a:off x="622772" y="5517232"/>
              <a:ext cx="2072179" cy="830997"/>
            </a:xfrm>
            <a:prstGeom prst="rect">
              <a:avLst/>
            </a:prstGeom>
            <a:grpFill/>
            <a:ln w="38100" cmpd="sng">
              <a:solidFill>
                <a:schemeClr val="tx2"/>
              </a:solidFill>
            </a:ln>
            <a:effectLst/>
            <a:extLst/>
          </p:spPr>
          <p:txBody>
            <a:bodyPr anchor="ctr"/>
            <a:lstStyle/>
            <a:p>
              <a:pPr algn="ctr" defTabSz="987095">
                <a:defRPr/>
              </a:pPr>
              <a:endParaRPr lang="de-DE" sz="1727" b="0">
                <a:solidFill>
                  <a:srgbClr val="FFFFFF"/>
                </a:solidFill>
                <a:latin typeface="Arial" charset="0"/>
                <a:ea typeface="ＭＳ Ｐゴシック" charset="0"/>
                <a:cs typeface="ＭＳ Ｐゴシック" charset="0"/>
              </a:endParaRPr>
            </a:p>
          </p:txBody>
        </p:sp>
      </p:grpSp>
      <p:cxnSp>
        <p:nvCxnSpPr>
          <p:cNvPr id="6155" name="Gerade Verbindung 30">
            <a:extLst>
              <a:ext uri="{FF2B5EF4-FFF2-40B4-BE49-F238E27FC236}">
                <a16:creationId xmlns:a16="http://schemas.microsoft.com/office/drawing/2014/main" id="{5FB7B26D-7C11-458E-A233-0B0771897147}"/>
              </a:ext>
            </a:extLst>
          </p:cNvPr>
          <p:cNvCxnSpPr>
            <a:cxnSpLocks noChangeShapeType="1"/>
          </p:cNvCxnSpPr>
          <p:nvPr/>
        </p:nvCxnSpPr>
        <p:spPr bwMode="auto">
          <a:xfrm flipV="1">
            <a:off x="682047" y="905067"/>
            <a:ext cx="2238074" cy="341024"/>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156" name="Gerade Verbindung 47">
            <a:extLst>
              <a:ext uri="{FF2B5EF4-FFF2-40B4-BE49-F238E27FC236}">
                <a16:creationId xmlns:a16="http://schemas.microsoft.com/office/drawing/2014/main" id="{39A02B92-3F2B-4052-AB60-C0459414FF1F}"/>
              </a:ext>
            </a:extLst>
          </p:cNvPr>
          <p:cNvCxnSpPr>
            <a:cxnSpLocks noChangeShapeType="1"/>
          </p:cNvCxnSpPr>
          <p:nvPr/>
        </p:nvCxnSpPr>
        <p:spPr bwMode="auto">
          <a:xfrm flipV="1">
            <a:off x="671765" y="5739375"/>
            <a:ext cx="2275775" cy="294754"/>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157" name="Gerade Verbindung 48">
            <a:extLst>
              <a:ext uri="{FF2B5EF4-FFF2-40B4-BE49-F238E27FC236}">
                <a16:creationId xmlns:a16="http://schemas.microsoft.com/office/drawing/2014/main" id="{DFD46CA2-04F9-46E4-86D5-6B12213DFFD2}"/>
              </a:ext>
            </a:extLst>
          </p:cNvPr>
          <p:cNvCxnSpPr>
            <a:cxnSpLocks noChangeShapeType="1"/>
          </p:cNvCxnSpPr>
          <p:nvPr/>
        </p:nvCxnSpPr>
        <p:spPr bwMode="auto">
          <a:xfrm flipV="1">
            <a:off x="711181" y="4161069"/>
            <a:ext cx="2236360" cy="342737"/>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158" name="Gerade Verbindung 49">
            <a:extLst>
              <a:ext uri="{FF2B5EF4-FFF2-40B4-BE49-F238E27FC236}">
                <a16:creationId xmlns:a16="http://schemas.microsoft.com/office/drawing/2014/main" id="{2B160FE4-774D-4B40-A788-63E116E513F7}"/>
              </a:ext>
            </a:extLst>
          </p:cNvPr>
          <p:cNvCxnSpPr>
            <a:cxnSpLocks noChangeShapeType="1"/>
          </p:cNvCxnSpPr>
          <p:nvPr/>
        </p:nvCxnSpPr>
        <p:spPr bwMode="auto">
          <a:xfrm flipV="1">
            <a:off x="682047" y="2536495"/>
            <a:ext cx="2238074" cy="311891"/>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8757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F6A9B-85CF-4A04-BED8-EDFC7108ED55}"/>
              </a:ext>
            </a:extLst>
          </p:cNvPr>
          <p:cNvSpPr>
            <a:spLocks noGrp="1"/>
          </p:cNvSpPr>
          <p:nvPr>
            <p:ph type="title"/>
          </p:nvPr>
        </p:nvSpPr>
        <p:spPr/>
        <p:txBody>
          <a:bodyPr/>
          <a:lstStyle/>
          <a:p>
            <a:r>
              <a:rPr lang="en-GB" dirty="0"/>
              <a:t>But relies on vote counting </a:t>
            </a:r>
            <a:br>
              <a:rPr lang="en-GB" dirty="0"/>
            </a:br>
            <a:r>
              <a:rPr lang="en-GB" dirty="0"/>
              <a:t>rather than meta-analysis</a:t>
            </a:r>
          </a:p>
        </p:txBody>
      </p:sp>
      <p:sp>
        <p:nvSpPr>
          <p:cNvPr id="3" name="Content Placeholder 2">
            <a:extLst>
              <a:ext uri="{FF2B5EF4-FFF2-40B4-BE49-F238E27FC236}">
                <a16:creationId xmlns:a16="http://schemas.microsoft.com/office/drawing/2014/main" id="{2F284FD9-5287-49D3-9B91-2048EACFB13E}"/>
              </a:ext>
            </a:extLst>
          </p:cNvPr>
          <p:cNvSpPr>
            <a:spLocks noGrp="1"/>
          </p:cNvSpPr>
          <p:nvPr>
            <p:ph idx="1"/>
          </p:nvPr>
        </p:nvSpPr>
        <p:spPr/>
        <p:txBody>
          <a:bodyPr/>
          <a:lstStyle/>
          <a:p>
            <a:pPr marL="0" indent="0">
              <a:buNone/>
            </a:pPr>
            <a:r>
              <a:rPr lang="en-GB" sz="4400" dirty="0"/>
              <a:t>Vote counting give equal weight to all studies and so</a:t>
            </a:r>
          </a:p>
          <a:p>
            <a:r>
              <a:rPr lang="en-GB" sz="4400" dirty="0"/>
              <a:t>Ignores size of effect</a:t>
            </a:r>
          </a:p>
          <a:p>
            <a:r>
              <a:rPr lang="en-GB" sz="4400" dirty="0"/>
              <a:t>Size of sample on which it is based</a:t>
            </a:r>
          </a:p>
          <a:p>
            <a:pPr marL="0" indent="0">
              <a:buNone/>
            </a:pPr>
            <a:r>
              <a:rPr lang="en-GB" sz="4400" dirty="0"/>
              <a:t>And fails to exploit additional power available by combining samples</a:t>
            </a:r>
          </a:p>
        </p:txBody>
      </p:sp>
    </p:spTree>
    <p:extLst>
      <p:ext uri="{BB962C8B-B14F-4D97-AF65-F5344CB8AC3E}">
        <p14:creationId xmlns:p14="http://schemas.microsoft.com/office/powerpoint/2010/main" val="379098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1044236" y="105365"/>
            <a:ext cx="7956087" cy="1002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201" tIns="40100" rIns="80201" bIns="40100" numCol="1" rtlCol="0" anchor="t" anchorCtr="0" compatLnSpc="1">
            <a:prstTxWarp prst="textNoShape">
              <a:avLst/>
            </a:prstTxWarp>
            <a:noAutofit/>
          </a:bodyPr>
          <a:lstStyle/>
          <a:p>
            <a:r>
              <a:rPr lang="en-US" altLang="en-US" sz="3508" dirty="0">
                <a:solidFill>
                  <a:schemeClr val="tx1"/>
                </a:solidFill>
              </a:rPr>
              <a:t>A forest plot</a:t>
            </a:r>
            <a:br>
              <a:rPr lang="en-US" altLang="en-US" sz="3508" dirty="0">
                <a:solidFill>
                  <a:schemeClr val="tx1"/>
                </a:solidFill>
              </a:rPr>
            </a:br>
            <a:r>
              <a:rPr lang="en-US" altLang="en-US" sz="2105" dirty="0">
                <a:solidFill>
                  <a:schemeClr val="tx1"/>
                </a:solidFill>
              </a:rPr>
              <a:t>(effect measured as odds or risk ratio so no effect = 1)</a:t>
            </a:r>
          </a:p>
        </p:txBody>
      </p:sp>
      <p:cxnSp>
        <p:nvCxnSpPr>
          <p:cNvPr id="5" name="Straight Connector 4"/>
          <p:cNvCxnSpPr>
            <a:cxnSpLocks/>
          </p:cNvCxnSpPr>
          <p:nvPr/>
        </p:nvCxnSpPr>
        <p:spPr>
          <a:xfrm>
            <a:off x="5213033" y="2109787"/>
            <a:ext cx="0" cy="367585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5022280" y="5919312"/>
            <a:ext cx="2329434" cy="470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56"/>
              <a:t>1 = no effect</a:t>
            </a:r>
          </a:p>
        </p:txBody>
      </p:sp>
      <p:cxnSp>
        <p:nvCxnSpPr>
          <p:cNvPr id="10" name="Straight Connector 9"/>
          <p:cNvCxnSpPr/>
          <p:nvPr/>
        </p:nvCxnSpPr>
        <p:spPr>
          <a:xfrm>
            <a:off x="5680869" y="3981132"/>
            <a:ext cx="213868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683375" y="3914299"/>
            <a:ext cx="133668" cy="16708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18" name="Right Arrow 17"/>
          <p:cNvSpPr/>
          <p:nvPr/>
        </p:nvSpPr>
        <p:spPr>
          <a:xfrm>
            <a:off x="5680869" y="2109787"/>
            <a:ext cx="2205514" cy="424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19" name="Right Arrow 18"/>
          <p:cNvSpPr/>
          <p:nvPr/>
        </p:nvSpPr>
        <p:spPr>
          <a:xfrm rot="10800000">
            <a:off x="2406015" y="2109787"/>
            <a:ext cx="2205514" cy="424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20" name="TextBox 19"/>
          <p:cNvSpPr txBox="1">
            <a:spLocks noChangeArrowheads="1"/>
          </p:cNvSpPr>
          <p:nvPr/>
        </p:nvSpPr>
        <p:spPr bwMode="auto">
          <a:xfrm>
            <a:off x="5680869" y="2644457"/>
            <a:ext cx="2205514" cy="33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79"/>
              <a:t>Intervention works</a:t>
            </a:r>
          </a:p>
        </p:txBody>
      </p:sp>
      <p:sp>
        <p:nvSpPr>
          <p:cNvPr id="21" name="TextBox 20"/>
          <p:cNvSpPr txBox="1">
            <a:spLocks noChangeArrowheads="1"/>
          </p:cNvSpPr>
          <p:nvPr/>
        </p:nvSpPr>
        <p:spPr bwMode="auto">
          <a:xfrm>
            <a:off x="2205514" y="2644457"/>
            <a:ext cx="2406015" cy="33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79"/>
              <a:t>Intervention is harmful</a:t>
            </a:r>
          </a:p>
        </p:txBody>
      </p:sp>
      <p:cxnSp>
        <p:nvCxnSpPr>
          <p:cNvPr id="25" name="Straight Arrow Connector 24"/>
          <p:cNvCxnSpPr/>
          <p:nvPr/>
        </p:nvCxnSpPr>
        <p:spPr>
          <a:xfrm flipH="1">
            <a:off x="6850460" y="3435323"/>
            <a:ext cx="570872" cy="36758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a:spLocks noChangeArrowheads="1"/>
          </p:cNvSpPr>
          <p:nvPr/>
        </p:nvSpPr>
        <p:spPr bwMode="auto">
          <a:xfrm>
            <a:off x="7421332" y="3245962"/>
            <a:ext cx="866054" cy="416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105"/>
              <a:t>1.21</a:t>
            </a:r>
          </a:p>
        </p:txBody>
      </p:sp>
      <p:cxnSp>
        <p:nvCxnSpPr>
          <p:cNvPr id="34" name="Straight Arrow Connector 33"/>
          <p:cNvCxnSpPr/>
          <p:nvPr/>
        </p:nvCxnSpPr>
        <p:spPr>
          <a:xfrm>
            <a:off x="5680869" y="4315301"/>
            <a:ext cx="2138680" cy="0"/>
          </a:xfrm>
          <a:prstGeom prst="straightConnector1">
            <a:avLst/>
          </a:prstGeom>
          <a:ln w="2540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a:spLocks noChangeArrowheads="1"/>
          </p:cNvSpPr>
          <p:nvPr/>
        </p:nvSpPr>
        <p:spPr bwMode="auto">
          <a:xfrm>
            <a:off x="5781119" y="4354287"/>
            <a:ext cx="2138680" cy="33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79">
                <a:solidFill>
                  <a:srgbClr val="00B050"/>
                </a:solidFill>
              </a:rPr>
              <a:t>Confidence interval</a:t>
            </a:r>
          </a:p>
        </p:txBody>
      </p:sp>
    </p:spTree>
    <p:extLst>
      <p:ext uri="{BB962C8B-B14F-4D97-AF65-F5344CB8AC3E}">
        <p14:creationId xmlns:p14="http://schemas.microsoft.com/office/powerpoint/2010/main" val="1993548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ircle(in)">
                                      <p:cBhvr>
                                        <p:cTn id="17" dur="2000"/>
                                        <p:tgtEl>
                                          <p:spTgt spid="18"/>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heel(1)">
                                      <p:cBhvr>
                                        <p:cTn id="20" dur="2000"/>
                                        <p:tgtEl>
                                          <p:spTgt spid="2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arn(inVertical)">
                                      <p:cBhvr>
                                        <p:cTn id="25" dur="500"/>
                                        <p:tgtEl>
                                          <p:spTgt spid="19"/>
                                        </p:tgtEl>
                                      </p:cBhvr>
                                    </p:animEffect>
                                  </p:childTnLst>
                                </p:cTn>
                              </p:par>
                              <p:par>
                                <p:cTn id="26" presetID="2" presetClass="entr" presetSubtype="4"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500" fill="hold"/>
                                        <p:tgtEl>
                                          <p:spTgt spid="21"/>
                                        </p:tgtEl>
                                        <p:attrNameLst>
                                          <p:attrName>ppt_x</p:attrName>
                                        </p:attrNameLst>
                                      </p:cBhvr>
                                      <p:tavLst>
                                        <p:tav tm="0">
                                          <p:val>
                                            <p:strVal val="#ppt_x"/>
                                          </p:val>
                                        </p:tav>
                                        <p:tav tm="100000">
                                          <p:val>
                                            <p:strVal val="#ppt_x"/>
                                          </p:val>
                                        </p:tav>
                                      </p:tavLst>
                                    </p:anim>
                                    <p:anim calcmode="lin" valueType="num">
                                      <p:cBhvr additive="base">
                                        <p:cTn id="2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inVertical)">
                                      <p:cBhvr>
                                        <p:cTn id="34" dur="500"/>
                                        <p:tgtEl>
                                          <p:spTgt spid="1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circle(in)">
                                      <p:cBhvr>
                                        <p:cTn id="39" dur="2000"/>
                                        <p:tgtEl>
                                          <p:spTgt spid="32"/>
                                        </p:tgtEl>
                                      </p:cBhvr>
                                    </p:animEffect>
                                  </p:childTnLst>
                                </p:cTn>
                              </p:par>
                              <p:par>
                                <p:cTn id="40" presetID="22" presetClass="entr" presetSubtype="4"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down)">
                                      <p:cBhvr>
                                        <p:cTn id="42" dur="500"/>
                                        <p:tgtEl>
                                          <p:spTgt spid="2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2" presetClass="entr" presetSubtype="0"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anim calcmode="lin" valueType="num">
                                      <p:cBhvr>
                                        <p:cTn id="53" dur="1000" fill="hold"/>
                                        <p:tgtEl>
                                          <p:spTgt spid="34"/>
                                        </p:tgtEl>
                                        <p:attrNameLst>
                                          <p:attrName>ppt_x</p:attrName>
                                        </p:attrNameLst>
                                      </p:cBhvr>
                                      <p:tavLst>
                                        <p:tav tm="0">
                                          <p:val>
                                            <p:strVal val="#ppt_x"/>
                                          </p:val>
                                        </p:tav>
                                        <p:tav tm="100000">
                                          <p:val>
                                            <p:strVal val="#ppt_x"/>
                                          </p:val>
                                        </p:tav>
                                      </p:tavLst>
                                    </p:anim>
                                    <p:anim calcmode="lin" valueType="num">
                                      <p:cBhvr>
                                        <p:cTn id="5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down)">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8" grpId="0" animBg="1"/>
      <p:bldP spid="19" grpId="0" animBg="1"/>
      <p:bldP spid="20" grpId="0"/>
      <p:bldP spid="21" grpId="0"/>
      <p:bldP spid="32"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1986215" y="256152"/>
            <a:ext cx="7218045" cy="1002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201" tIns="40100" rIns="80201" bIns="40100" numCol="1" rtlCol="0" anchor="t" anchorCtr="0" compatLnSpc="1">
            <a:prstTxWarp prst="textNoShape">
              <a:avLst/>
            </a:prstTxWarp>
            <a:noAutofit/>
          </a:bodyPr>
          <a:lstStyle/>
          <a:p>
            <a:r>
              <a:rPr lang="en-US" altLang="en-US" sz="3508" dirty="0">
                <a:solidFill>
                  <a:schemeClr val="tx1"/>
                </a:solidFill>
              </a:rPr>
              <a:t>Pooling evidence</a:t>
            </a:r>
          </a:p>
        </p:txBody>
      </p:sp>
      <p:cxnSp>
        <p:nvCxnSpPr>
          <p:cNvPr id="5" name="Straight Connector 4"/>
          <p:cNvCxnSpPr>
            <a:cxnSpLocks/>
          </p:cNvCxnSpPr>
          <p:nvPr/>
        </p:nvCxnSpPr>
        <p:spPr>
          <a:xfrm>
            <a:off x="5213033" y="1909286"/>
            <a:ext cx="0" cy="387635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5022280" y="5919312"/>
            <a:ext cx="2329434" cy="470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56"/>
              <a:t>1 = no effect</a:t>
            </a:r>
          </a:p>
        </p:txBody>
      </p:sp>
      <p:cxnSp>
        <p:nvCxnSpPr>
          <p:cNvPr id="10" name="Straight Connector 9"/>
          <p:cNvCxnSpPr/>
          <p:nvPr/>
        </p:nvCxnSpPr>
        <p:spPr>
          <a:xfrm>
            <a:off x="4611529" y="3422792"/>
            <a:ext cx="213868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680869" y="3339250"/>
            <a:ext cx="133668" cy="16708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18" name="Right Arrow 17"/>
          <p:cNvSpPr/>
          <p:nvPr/>
        </p:nvSpPr>
        <p:spPr>
          <a:xfrm>
            <a:off x="5680869" y="2109787"/>
            <a:ext cx="2205514" cy="424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19" name="Right Arrow 18"/>
          <p:cNvSpPr/>
          <p:nvPr/>
        </p:nvSpPr>
        <p:spPr>
          <a:xfrm rot="10800000">
            <a:off x="2406015" y="2109787"/>
            <a:ext cx="2205514" cy="424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20" name="TextBox 19"/>
          <p:cNvSpPr txBox="1">
            <a:spLocks noChangeArrowheads="1"/>
          </p:cNvSpPr>
          <p:nvPr/>
        </p:nvSpPr>
        <p:spPr bwMode="auto">
          <a:xfrm>
            <a:off x="5680869" y="2644457"/>
            <a:ext cx="2205514" cy="33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79"/>
              <a:t>Intervention works</a:t>
            </a:r>
          </a:p>
        </p:txBody>
      </p:sp>
      <p:sp>
        <p:nvSpPr>
          <p:cNvPr id="21" name="TextBox 20"/>
          <p:cNvSpPr txBox="1">
            <a:spLocks noChangeArrowheads="1"/>
          </p:cNvSpPr>
          <p:nvPr/>
        </p:nvSpPr>
        <p:spPr bwMode="auto">
          <a:xfrm>
            <a:off x="2205514" y="2644457"/>
            <a:ext cx="2406015" cy="33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79"/>
              <a:t>Intervention is harmful</a:t>
            </a:r>
          </a:p>
        </p:txBody>
      </p:sp>
      <p:sp>
        <p:nvSpPr>
          <p:cNvPr id="2" name="Flowchart: Decision 1"/>
          <p:cNvSpPr/>
          <p:nvPr/>
        </p:nvSpPr>
        <p:spPr>
          <a:xfrm>
            <a:off x="4974938" y="5317807"/>
            <a:ext cx="1240601" cy="200501"/>
          </a:xfrm>
          <a:prstGeom prst="flowChartDecisi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cxnSp>
        <p:nvCxnSpPr>
          <p:cNvPr id="12" name="Straight Connector 11"/>
          <p:cNvCxnSpPr/>
          <p:nvPr/>
        </p:nvCxnSpPr>
        <p:spPr>
          <a:xfrm>
            <a:off x="4812030" y="3713797"/>
            <a:ext cx="106934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328599" y="3617724"/>
            <a:ext cx="133668" cy="16708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3" name="TextBox 2"/>
          <p:cNvSpPr txBox="1"/>
          <p:nvPr/>
        </p:nvSpPr>
        <p:spPr>
          <a:xfrm>
            <a:off x="7233469" y="4303553"/>
            <a:ext cx="3177174" cy="848181"/>
          </a:xfrm>
          <a:prstGeom prst="rect">
            <a:avLst/>
          </a:prstGeom>
          <a:noFill/>
        </p:spPr>
        <p:txBody>
          <a:bodyPr wrap="square" rtlCol="0">
            <a:spAutoFit/>
          </a:bodyPr>
          <a:lstStyle/>
          <a:p>
            <a:r>
              <a:rPr lang="en-GB" sz="2456" dirty="0"/>
              <a:t>Use meta-analysis to combine effect sizes</a:t>
            </a:r>
          </a:p>
        </p:txBody>
      </p:sp>
      <p:sp>
        <p:nvSpPr>
          <p:cNvPr id="4" name="Left Arrow 3"/>
          <p:cNvSpPr/>
          <p:nvPr/>
        </p:nvSpPr>
        <p:spPr>
          <a:xfrm rot="19858677">
            <a:off x="6297401" y="4954068"/>
            <a:ext cx="923225" cy="2803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42"/>
          </a:p>
        </p:txBody>
      </p:sp>
    </p:spTree>
    <p:extLst>
      <p:ext uri="{BB962C8B-B14F-4D97-AF65-F5344CB8AC3E}">
        <p14:creationId xmlns:p14="http://schemas.microsoft.com/office/powerpoint/2010/main" val="11936238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3" grpId="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2071846" y="139468"/>
            <a:ext cx="7218045" cy="1002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201" tIns="40100" rIns="80201" bIns="40100" numCol="1" rtlCol="0" anchor="t" anchorCtr="0" compatLnSpc="1">
            <a:prstTxWarp prst="textNoShape">
              <a:avLst/>
            </a:prstTxWarp>
            <a:noAutofit/>
          </a:bodyPr>
          <a:lstStyle/>
          <a:p>
            <a:r>
              <a:rPr lang="en-US" altLang="en-US" sz="3508" dirty="0">
                <a:solidFill>
                  <a:schemeClr val="tx1"/>
                </a:solidFill>
              </a:rPr>
              <a:t>Pooling evidence</a:t>
            </a:r>
          </a:p>
        </p:txBody>
      </p:sp>
      <p:cxnSp>
        <p:nvCxnSpPr>
          <p:cNvPr id="5" name="Straight Connector 4"/>
          <p:cNvCxnSpPr>
            <a:cxnSpLocks/>
          </p:cNvCxnSpPr>
          <p:nvPr/>
        </p:nvCxnSpPr>
        <p:spPr>
          <a:xfrm>
            <a:off x="5194930" y="1951831"/>
            <a:ext cx="18103" cy="38338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5022280" y="5919312"/>
            <a:ext cx="2329434" cy="470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56"/>
              <a:t>1 = no effect</a:t>
            </a:r>
          </a:p>
        </p:txBody>
      </p:sp>
      <p:cxnSp>
        <p:nvCxnSpPr>
          <p:cNvPr id="10" name="Straight Connector 9"/>
          <p:cNvCxnSpPr/>
          <p:nvPr/>
        </p:nvCxnSpPr>
        <p:spPr>
          <a:xfrm>
            <a:off x="4611529" y="3422792"/>
            <a:ext cx="213868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680869" y="3312795"/>
            <a:ext cx="133668" cy="16708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18" name="Right Arrow 17"/>
          <p:cNvSpPr/>
          <p:nvPr/>
        </p:nvSpPr>
        <p:spPr>
          <a:xfrm>
            <a:off x="5680869" y="2109787"/>
            <a:ext cx="2205514" cy="424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19" name="Right Arrow 18"/>
          <p:cNvSpPr/>
          <p:nvPr/>
        </p:nvSpPr>
        <p:spPr>
          <a:xfrm rot="10800000">
            <a:off x="2406015" y="2109787"/>
            <a:ext cx="2205514" cy="424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20" name="TextBox 19"/>
          <p:cNvSpPr txBox="1">
            <a:spLocks noChangeArrowheads="1"/>
          </p:cNvSpPr>
          <p:nvPr/>
        </p:nvSpPr>
        <p:spPr bwMode="auto">
          <a:xfrm>
            <a:off x="5680869" y="2644457"/>
            <a:ext cx="2205514" cy="33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79"/>
              <a:t>Intervention works</a:t>
            </a:r>
          </a:p>
        </p:txBody>
      </p:sp>
      <p:sp>
        <p:nvSpPr>
          <p:cNvPr id="21" name="TextBox 20"/>
          <p:cNvSpPr txBox="1">
            <a:spLocks noChangeArrowheads="1"/>
          </p:cNvSpPr>
          <p:nvPr/>
        </p:nvSpPr>
        <p:spPr bwMode="auto">
          <a:xfrm>
            <a:off x="2205514" y="2644457"/>
            <a:ext cx="2406015" cy="33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79"/>
              <a:t>Intervention is harmful</a:t>
            </a:r>
          </a:p>
        </p:txBody>
      </p:sp>
      <p:sp>
        <p:nvSpPr>
          <p:cNvPr id="2" name="Flowchart: Decision 1"/>
          <p:cNvSpPr/>
          <p:nvPr/>
        </p:nvSpPr>
        <p:spPr>
          <a:xfrm>
            <a:off x="5462267" y="5384641"/>
            <a:ext cx="607073" cy="267335"/>
          </a:xfrm>
          <a:prstGeom prst="flowChartDecisi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cxnSp>
        <p:nvCxnSpPr>
          <p:cNvPr id="12" name="Straight Connector 11"/>
          <p:cNvCxnSpPr/>
          <p:nvPr/>
        </p:nvCxnSpPr>
        <p:spPr>
          <a:xfrm>
            <a:off x="4812030" y="3713797"/>
            <a:ext cx="106934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328599" y="3617724"/>
            <a:ext cx="133668" cy="16708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cxnSp>
        <p:nvCxnSpPr>
          <p:cNvPr id="15" name="Straight Connector 14"/>
          <p:cNvCxnSpPr/>
          <p:nvPr/>
        </p:nvCxnSpPr>
        <p:spPr>
          <a:xfrm>
            <a:off x="4611529" y="3981132"/>
            <a:ext cx="260651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5935673" y="3897590"/>
            <a:ext cx="133668" cy="16708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3" name="TextBox 2"/>
          <p:cNvSpPr txBox="1">
            <a:spLocks noChangeArrowheads="1"/>
          </p:cNvSpPr>
          <p:nvPr/>
        </p:nvSpPr>
        <p:spPr bwMode="auto">
          <a:xfrm>
            <a:off x="1670844" y="4064675"/>
            <a:ext cx="2272348" cy="1712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105" dirty="0"/>
              <a:t>So pooling data allows us to overcome the high risk of Type II error</a:t>
            </a:r>
          </a:p>
        </p:txBody>
      </p:sp>
    </p:spTree>
    <p:extLst>
      <p:ext uri="{BB962C8B-B14F-4D97-AF65-F5344CB8AC3E}">
        <p14:creationId xmlns:p14="http://schemas.microsoft.com/office/powerpoint/2010/main" val="3684899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D585-BC9E-4F3C-B488-B5ABE9F062C8}"/>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B19E8397-944B-4B85-954D-E28F5E56D296}"/>
              </a:ext>
            </a:extLst>
          </p:cNvPr>
          <p:cNvPicPr>
            <a:picLocks noGrp="1" noChangeAspect="1"/>
          </p:cNvPicPr>
          <p:nvPr>
            <p:ph idx="1"/>
          </p:nvPr>
        </p:nvPicPr>
        <p:blipFill>
          <a:blip r:embed="rId2"/>
          <a:stretch>
            <a:fillRect/>
          </a:stretch>
        </p:blipFill>
        <p:spPr>
          <a:xfrm>
            <a:off x="7256" y="46831"/>
            <a:ext cx="10686144" cy="7758226"/>
          </a:xfrm>
          <a:prstGeom prst="rect">
            <a:avLst/>
          </a:prstGeom>
        </p:spPr>
      </p:pic>
      <p:cxnSp>
        <p:nvCxnSpPr>
          <p:cNvPr id="5" name="Straight Connector 4">
            <a:extLst>
              <a:ext uri="{FF2B5EF4-FFF2-40B4-BE49-F238E27FC236}">
                <a16:creationId xmlns:a16="http://schemas.microsoft.com/office/drawing/2014/main" id="{81EB03DA-101F-4973-9A8C-A5504E90DF2B}"/>
              </a:ext>
            </a:extLst>
          </p:cNvPr>
          <p:cNvCxnSpPr>
            <a:cxnSpLocks/>
          </p:cNvCxnSpPr>
          <p:nvPr/>
        </p:nvCxnSpPr>
        <p:spPr bwMode="auto">
          <a:xfrm>
            <a:off x="3060700" y="4999831"/>
            <a:ext cx="7239000" cy="0"/>
          </a:xfrm>
          <a:prstGeom prst="line">
            <a:avLst/>
          </a:prstGeom>
          <a:ln w="47625">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id="{4BA2B9D3-7BBD-46BD-B485-CC41FCEFCBF5}"/>
              </a:ext>
            </a:extLst>
          </p:cNvPr>
          <p:cNvCxnSpPr>
            <a:cxnSpLocks/>
          </p:cNvCxnSpPr>
          <p:nvPr/>
        </p:nvCxnSpPr>
        <p:spPr bwMode="auto">
          <a:xfrm>
            <a:off x="469900" y="5457031"/>
            <a:ext cx="1828800" cy="0"/>
          </a:xfrm>
          <a:prstGeom prst="line">
            <a:avLst/>
          </a:prstGeom>
          <a:ln w="47625">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A3CFC214-0AC3-4E9A-8101-3397FA7BE710}"/>
              </a:ext>
            </a:extLst>
          </p:cNvPr>
          <p:cNvCxnSpPr>
            <a:cxnSpLocks/>
          </p:cNvCxnSpPr>
          <p:nvPr/>
        </p:nvCxnSpPr>
        <p:spPr bwMode="auto">
          <a:xfrm>
            <a:off x="5727700" y="6371431"/>
            <a:ext cx="3429000" cy="0"/>
          </a:xfrm>
          <a:prstGeom prst="line">
            <a:avLst/>
          </a:prstGeom>
          <a:ln w="47625">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9855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2071846" y="139468"/>
            <a:ext cx="7218045" cy="1002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201" tIns="40100" rIns="80201" bIns="40100" numCol="1" rtlCol="0" anchor="t" anchorCtr="0" compatLnSpc="1">
            <a:prstTxWarp prst="textNoShape">
              <a:avLst/>
            </a:prstTxWarp>
            <a:noAutofit/>
          </a:bodyPr>
          <a:lstStyle/>
          <a:p>
            <a:r>
              <a:rPr lang="en-US" altLang="en-US" sz="3508" dirty="0">
                <a:solidFill>
                  <a:schemeClr val="tx1"/>
                </a:solidFill>
              </a:rPr>
              <a:t>Pooling evidence</a:t>
            </a:r>
          </a:p>
        </p:txBody>
      </p:sp>
      <p:cxnSp>
        <p:nvCxnSpPr>
          <p:cNvPr id="5" name="Straight Connector 4"/>
          <p:cNvCxnSpPr>
            <a:cxnSpLocks/>
          </p:cNvCxnSpPr>
          <p:nvPr/>
        </p:nvCxnSpPr>
        <p:spPr>
          <a:xfrm>
            <a:off x="5194930" y="1951831"/>
            <a:ext cx="18103" cy="38338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5022280" y="5919312"/>
            <a:ext cx="2329434" cy="470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56"/>
              <a:t>1 = no effect</a:t>
            </a:r>
          </a:p>
        </p:txBody>
      </p:sp>
      <p:cxnSp>
        <p:nvCxnSpPr>
          <p:cNvPr id="10" name="Straight Connector 9"/>
          <p:cNvCxnSpPr/>
          <p:nvPr/>
        </p:nvCxnSpPr>
        <p:spPr>
          <a:xfrm>
            <a:off x="4611529" y="3422792"/>
            <a:ext cx="213868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680869" y="3312795"/>
            <a:ext cx="133668" cy="16708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18" name="Right Arrow 17"/>
          <p:cNvSpPr/>
          <p:nvPr/>
        </p:nvSpPr>
        <p:spPr>
          <a:xfrm>
            <a:off x="5680869" y="2109787"/>
            <a:ext cx="2205514" cy="424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19" name="Right Arrow 18"/>
          <p:cNvSpPr/>
          <p:nvPr/>
        </p:nvSpPr>
        <p:spPr>
          <a:xfrm rot="10800000">
            <a:off x="2406015" y="2109787"/>
            <a:ext cx="2205514" cy="424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20" name="TextBox 19"/>
          <p:cNvSpPr txBox="1">
            <a:spLocks noChangeArrowheads="1"/>
          </p:cNvSpPr>
          <p:nvPr/>
        </p:nvSpPr>
        <p:spPr bwMode="auto">
          <a:xfrm>
            <a:off x="5680869" y="2644457"/>
            <a:ext cx="2205514" cy="33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79"/>
              <a:t>Intervention works</a:t>
            </a:r>
          </a:p>
        </p:txBody>
      </p:sp>
      <p:sp>
        <p:nvSpPr>
          <p:cNvPr id="21" name="TextBox 20"/>
          <p:cNvSpPr txBox="1">
            <a:spLocks noChangeArrowheads="1"/>
          </p:cNvSpPr>
          <p:nvPr/>
        </p:nvSpPr>
        <p:spPr bwMode="auto">
          <a:xfrm>
            <a:off x="2205514" y="2644457"/>
            <a:ext cx="2406015" cy="33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79"/>
              <a:t>Intervention is harmful</a:t>
            </a:r>
          </a:p>
        </p:txBody>
      </p:sp>
      <p:sp>
        <p:nvSpPr>
          <p:cNvPr id="2" name="Flowchart: Decision 1"/>
          <p:cNvSpPr/>
          <p:nvPr/>
        </p:nvSpPr>
        <p:spPr>
          <a:xfrm>
            <a:off x="5462267" y="5384641"/>
            <a:ext cx="607073" cy="267335"/>
          </a:xfrm>
          <a:prstGeom prst="flowChartDecisi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cxnSp>
        <p:nvCxnSpPr>
          <p:cNvPr id="12" name="Straight Connector 11"/>
          <p:cNvCxnSpPr/>
          <p:nvPr/>
        </p:nvCxnSpPr>
        <p:spPr>
          <a:xfrm>
            <a:off x="4812030" y="3713797"/>
            <a:ext cx="106934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328599" y="3617724"/>
            <a:ext cx="133668" cy="16708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cxnSp>
        <p:nvCxnSpPr>
          <p:cNvPr id="15" name="Straight Connector 14"/>
          <p:cNvCxnSpPr/>
          <p:nvPr/>
        </p:nvCxnSpPr>
        <p:spPr>
          <a:xfrm>
            <a:off x="4611529" y="3981132"/>
            <a:ext cx="260651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5935673" y="3897590"/>
            <a:ext cx="133668" cy="16708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42"/>
          </a:p>
        </p:txBody>
      </p:sp>
      <p:sp>
        <p:nvSpPr>
          <p:cNvPr id="3" name="TextBox 2"/>
          <p:cNvSpPr txBox="1">
            <a:spLocks noChangeArrowheads="1"/>
          </p:cNvSpPr>
          <p:nvPr/>
        </p:nvSpPr>
        <p:spPr bwMode="auto">
          <a:xfrm>
            <a:off x="1670844" y="4064675"/>
            <a:ext cx="2272348" cy="1712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105" dirty="0"/>
              <a:t>So pooling data allows us to overcome the high risk of Type II error</a:t>
            </a:r>
          </a:p>
        </p:txBody>
      </p:sp>
      <p:sp>
        <p:nvSpPr>
          <p:cNvPr id="4" name="Oval 3"/>
          <p:cNvSpPr/>
          <p:nvPr/>
        </p:nvSpPr>
        <p:spPr>
          <a:xfrm>
            <a:off x="7351714" y="3784810"/>
            <a:ext cx="3184431" cy="27281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42"/>
          </a:p>
        </p:txBody>
      </p:sp>
      <p:sp>
        <p:nvSpPr>
          <p:cNvPr id="6" name="TextBox 5"/>
          <p:cNvSpPr txBox="1"/>
          <p:nvPr/>
        </p:nvSpPr>
        <p:spPr>
          <a:xfrm>
            <a:off x="7958787" y="4218654"/>
            <a:ext cx="2052189" cy="1388072"/>
          </a:xfrm>
          <a:prstGeom prst="rect">
            <a:avLst/>
          </a:prstGeom>
          <a:noFill/>
        </p:spPr>
        <p:txBody>
          <a:bodyPr wrap="square" rtlCol="0">
            <a:spAutoFit/>
          </a:bodyPr>
          <a:lstStyle/>
          <a:p>
            <a:r>
              <a:rPr lang="en-GB" sz="2105" dirty="0"/>
              <a:t>And vote counting can be very misleading (DON’T do it)</a:t>
            </a:r>
          </a:p>
        </p:txBody>
      </p:sp>
    </p:spTree>
    <p:extLst>
      <p:ext uri="{BB962C8B-B14F-4D97-AF65-F5344CB8AC3E}">
        <p14:creationId xmlns:p14="http://schemas.microsoft.com/office/powerpoint/2010/main" val="202127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animBg="1"/>
      <p:bldP spid="3" grpId="0"/>
      <p:bldP spid="4"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11CD0-80D8-457F-83C0-6BE3E453B162}"/>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This presentation is based on</a:t>
            </a:r>
          </a:p>
        </p:txBody>
      </p:sp>
      <p:sp>
        <p:nvSpPr>
          <p:cNvPr id="3" name="Content Placeholder 2">
            <a:extLst>
              <a:ext uri="{FF2B5EF4-FFF2-40B4-BE49-F238E27FC236}">
                <a16:creationId xmlns:a16="http://schemas.microsoft.com/office/drawing/2014/main" id="{77993B64-FC78-4E36-8352-9B7203CFC4C0}"/>
              </a:ext>
            </a:extLst>
          </p:cNvPr>
          <p:cNvSpPr>
            <a:spLocks noGrp="1"/>
          </p:cNvSpPr>
          <p:nvPr>
            <p:ph idx="1"/>
          </p:nvPr>
        </p:nvSpPr>
        <p:spPr>
          <a:xfrm>
            <a:off x="350953" y="1607356"/>
            <a:ext cx="4964112" cy="5392711"/>
          </a:xfrm>
        </p:spPr>
        <p:txBody>
          <a:bodyPr/>
          <a:lstStyle/>
          <a:p>
            <a:r>
              <a:rPr lang="en-GB" dirty="0"/>
              <a:t>Review by Michael Grimm and Anna </a:t>
            </a:r>
            <a:r>
              <a:rPr lang="en-GB" dirty="0" err="1"/>
              <a:t>Paffhausen</a:t>
            </a:r>
            <a:endParaRPr lang="en-GB" dirty="0"/>
          </a:p>
          <a:p>
            <a:r>
              <a:rPr lang="en-GB" dirty="0"/>
              <a:t>Funded by </a:t>
            </a:r>
            <a:r>
              <a:rPr lang="en-GB" dirty="0" err="1"/>
              <a:t>KfW</a:t>
            </a:r>
            <a:endParaRPr lang="en-GB" dirty="0"/>
          </a:p>
          <a:p>
            <a:r>
              <a:rPr lang="en-GB" dirty="0"/>
              <a:t>Was registered by Campbell but not completed (will say more about that)</a:t>
            </a:r>
          </a:p>
          <a:p>
            <a:r>
              <a:rPr lang="en-GB" dirty="0"/>
              <a:t>Published by IZA and in Labour Economics</a:t>
            </a:r>
          </a:p>
        </p:txBody>
      </p:sp>
      <p:pic>
        <p:nvPicPr>
          <p:cNvPr id="4" name="Picture 3">
            <a:extLst>
              <a:ext uri="{FF2B5EF4-FFF2-40B4-BE49-F238E27FC236}">
                <a16:creationId xmlns:a16="http://schemas.microsoft.com/office/drawing/2014/main" id="{4405DCB2-5760-4535-B8D6-7B11CD3A3E11}"/>
              </a:ext>
            </a:extLst>
          </p:cNvPr>
          <p:cNvPicPr>
            <a:picLocks noChangeAspect="1" noChangeArrowheads="1"/>
          </p:cNvPicPr>
          <p:nvPr/>
        </p:nvPicPr>
        <p:blipFill>
          <a:blip r:embed="rId2"/>
          <a:srcRect/>
          <a:stretch>
            <a:fillRect/>
          </a:stretch>
        </p:blipFill>
        <p:spPr bwMode="auto">
          <a:xfrm>
            <a:off x="5956300" y="1266031"/>
            <a:ext cx="4408487" cy="60753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3767948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2226527" y="305150"/>
            <a:ext cx="7017544" cy="997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201" tIns="40100" rIns="80201" bIns="40100" numCol="1" rtlCol="0" anchor="t" anchorCtr="0" compatLnSpc="1">
            <a:prstTxWarp prst="textNoShape">
              <a:avLst/>
            </a:prstTxWarp>
            <a:noAutofit/>
          </a:bodyPr>
          <a:lstStyle/>
          <a:p>
            <a:r>
              <a:rPr lang="en-GB" altLang="en-US" dirty="0">
                <a:solidFill>
                  <a:schemeClr val="tx1"/>
                </a:solidFill>
              </a:rPr>
              <a:t>The world’s best known forest plot</a:t>
            </a:r>
            <a:endParaRPr lang="en-GB" altLang="en-US" dirty="0">
              <a:solidFill>
                <a:schemeClr val="bg1"/>
              </a:solidFill>
            </a:endParaRPr>
          </a:p>
        </p:txBody>
      </p:sp>
      <p:pic>
        <p:nvPicPr>
          <p:cNvPr id="21507"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804513" y="1976120"/>
            <a:ext cx="3389028" cy="4076859"/>
          </a:xfrm>
        </p:spPr>
      </p:pic>
      <p:sp>
        <p:nvSpPr>
          <p:cNvPr id="5" name="Content Placeholder 4"/>
          <p:cNvSpPr>
            <a:spLocks noGrp="1"/>
          </p:cNvSpPr>
          <p:nvPr>
            <p:ph sz="half" idx="2"/>
          </p:nvPr>
        </p:nvSpPr>
        <p:spPr>
          <a:xfrm>
            <a:off x="5680869" y="3646965"/>
            <a:ext cx="3542189" cy="2031468"/>
          </a:xfrm>
        </p:spPr>
        <p:txBody>
          <a:bodyPr>
            <a:normAutofit fontScale="92500"/>
          </a:bodyPr>
          <a:lstStyle/>
          <a:p>
            <a:pPr marL="0" indent="0">
              <a:buNone/>
            </a:pPr>
            <a:endParaRPr lang="en-GB" altLang="en-US" dirty="0">
              <a:solidFill>
                <a:schemeClr val="tx1"/>
              </a:solidFill>
            </a:endParaRPr>
          </a:p>
          <a:p>
            <a:pPr marL="0" indent="0">
              <a:buNone/>
            </a:pPr>
            <a:r>
              <a:rPr lang="en-GB" altLang="en-US" sz="3859" dirty="0">
                <a:solidFill>
                  <a:schemeClr val="tx1"/>
                </a:solidFill>
              </a:rPr>
              <a:t>30-50% reduction in mortality</a:t>
            </a:r>
          </a:p>
        </p:txBody>
      </p:sp>
      <p:sp>
        <p:nvSpPr>
          <p:cNvPr id="7" name="Up Arrow 6"/>
          <p:cNvSpPr/>
          <p:nvPr/>
        </p:nvSpPr>
        <p:spPr>
          <a:xfrm rot="17081048">
            <a:off x="4191731" y="3518171"/>
            <a:ext cx="470621" cy="2140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42"/>
          </a:p>
        </p:txBody>
      </p:sp>
      <p:sp>
        <p:nvSpPr>
          <p:cNvPr id="21510" name="TextBox 2"/>
          <p:cNvSpPr txBox="1">
            <a:spLocks noChangeArrowheads="1"/>
          </p:cNvSpPr>
          <p:nvPr/>
        </p:nvSpPr>
        <p:spPr bwMode="auto">
          <a:xfrm>
            <a:off x="5522138" y="1708785"/>
            <a:ext cx="3007519" cy="1604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56">
                <a:solidFill>
                  <a:srgbClr val="FF0000"/>
                </a:solidFill>
              </a:rPr>
              <a:t>Corticosteriod for women about to deliver prematurely</a:t>
            </a:r>
          </a:p>
        </p:txBody>
      </p:sp>
      <p:sp>
        <p:nvSpPr>
          <p:cNvPr id="2" name="TextBox 1">
            <a:extLst>
              <a:ext uri="{FF2B5EF4-FFF2-40B4-BE49-F238E27FC236}">
                <a16:creationId xmlns:a16="http://schemas.microsoft.com/office/drawing/2014/main" id="{66D159B0-6F66-45BF-92AD-1D8E79C85B4A}"/>
              </a:ext>
            </a:extLst>
          </p:cNvPr>
          <p:cNvSpPr txBox="1"/>
          <p:nvPr/>
        </p:nvSpPr>
        <p:spPr>
          <a:xfrm>
            <a:off x="7288687" y="5672602"/>
            <a:ext cx="3200400" cy="1323439"/>
          </a:xfrm>
          <a:prstGeom prst="rect">
            <a:avLst/>
          </a:prstGeom>
          <a:noFill/>
        </p:spPr>
        <p:txBody>
          <a:bodyPr wrap="square" rtlCol="0">
            <a:spAutoFit/>
          </a:bodyPr>
          <a:lstStyle/>
          <a:p>
            <a:r>
              <a:rPr lang="en-GB" sz="4000" dirty="0"/>
              <a:t>Vote counting kills babies</a:t>
            </a:r>
          </a:p>
        </p:txBody>
      </p:sp>
    </p:spTree>
    <p:extLst>
      <p:ext uri="{BB962C8B-B14F-4D97-AF65-F5344CB8AC3E}">
        <p14:creationId xmlns:p14="http://schemas.microsoft.com/office/powerpoint/2010/main" val="32360169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ircle(in)">
                                      <p:cBhvr>
                                        <p:cTn id="10" dur="2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animBg="1"/>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CCA3B8-299D-4766-AF8C-92EDD7D700AC}"/>
              </a:ext>
            </a:extLst>
          </p:cNvPr>
          <p:cNvSpPr>
            <a:spLocks noGrp="1"/>
          </p:cNvSpPr>
          <p:nvPr>
            <p:ph type="title"/>
          </p:nvPr>
        </p:nvSpPr>
        <p:spPr/>
        <p:txBody>
          <a:bodyPr/>
          <a:lstStyle/>
          <a:p>
            <a:r>
              <a:rPr lang="en-GB" dirty="0"/>
              <a:t>In summary</a:t>
            </a:r>
          </a:p>
        </p:txBody>
      </p:sp>
      <p:sp>
        <p:nvSpPr>
          <p:cNvPr id="6" name="Content Placeholder 5">
            <a:extLst>
              <a:ext uri="{FF2B5EF4-FFF2-40B4-BE49-F238E27FC236}">
                <a16:creationId xmlns:a16="http://schemas.microsoft.com/office/drawing/2014/main" id="{A8C49414-2EFC-4D46-BD5B-0BF728DFF779}"/>
              </a:ext>
            </a:extLst>
          </p:cNvPr>
          <p:cNvSpPr>
            <a:spLocks noGrp="1"/>
          </p:cNvSpPr>
          <p:nvPr>
            <p:ph idx="1"/>
          </p:nvPr>
        </p:nvSpPr>
        <p:spPr/>
        <p:txBody>
          <a:bodyPr/>
          <a:lstStyle/>
          <a:p>
            <a:r>
              <a:rPr lang="en-GB" sz="4400" dirty="0"/>
              <a:t>Some promise from employment programmes</a:t>
            </a:r>
          </a:p>
          <a:p>
            <a:r>
              <a:rPr lang="en-GB" sz="4400" dirty="0"/>
              <a:t>But small effects and heterogeneity</a:t>
            </a:r>
          </a:p>
          <a:p>
            <a:r>
              <a:rPr lang="en-GB" sz="4400" dirty="0"/>
              <a:t>Need meta-analysis for </a:t>
            </a:r>
            <a:r>
              <a:rPr lang="en-GB" sz="4400" dirty="0" err="1"/>
              <a:t>cleaer</a:t>
            </a:r>
            <a:r>
              <a:rPr lang="en-GB" sz="4400" dirty="0"/>
              <a:t> statement about effects and correlates of effects</a:t>
            </a:r>
          </a:p>
        </p:txBody>
      </p:sp>
    </p:spTree>
    <p:extLst>
      <p:ext uri="{BB962C8B-B14F-4D97-AF65-F5344CB8AC3E}">
        <p14:creationId xmlns:p14="http://schemas.microsoft.com/office/powerpoint/2010/main" val="359618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a:p>
          <a:p>
            <a:pPr marL="0" indent="0">
              <a:buNone/>
            </a:pPr>
            <a:r>
              <a:rPr lang="en-GB" sz="4800" dirty="0"/>
              <a:t>Thank you</a:t>
            </a:r>
          </a:p>
          <a:p>
            <a:pPr marL="0" indent="0">
              <a:buNone/>
            </a:pPr>
            <a:endParaRPr lang="en-GB" sz="4800" dirty="0"/>
          </a:p>
          <a:p>
            <a:pPr marL="0" indent="0">
              <a:buNone/>
            </a:pPr>
            <a:r>
              <a:rPr lang="en-GB" sz="4800" dirty="0"/>
              <a:t>Visit </a:t>
            </a:r>
            <a:r>
              <a:rPr lang="en-GB" sz="4800" dirty="0">
                <a:hlinkClick r:id="rId2"/>
              </a:rPr>
              <a:t>www.campbellcollaboration.org</a:t>
            </a:r>
            <a:endParaRPr lang="en-GB" sz="4800" dirty="0"/>
          </a:p>
          <a:p>
            <a:pPr marL="0" indent="0">
              <a:buNone/>
            </a:pPr>
            <a:r>
              <a:rPr lang="en-GB" sz="4800" dirty="0"/>
              <a:t>Attend geis2018.org</a:t>
            </a:r>
          </a:p>
          <a:p>
            <a:pPr marL="0" indent="0">
              <a:buNone/>
            </a:pPr>
            <a:endParaRPr lang="en-GB" sz="4800" dirty="0"/>
          </a:p>
        </p:txBody>
      </p:sp>
    </p:spTree>
    <p:extLst>
      <p:ext uri="{BB962C8B-B14F-4D97-AF65-F5344CB8AC3E}">
        <p14:creationId xmlns:p14="http://schemas.microsoft.com/office/powerpoint/2010/main" val="384419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29E2-CCB9-4CD0-8CA4-D1AAEE1BFED6}"/>
              </a:ext>
            </a:extLst>
          </p:cNvPr>
          <p:cNvSpPr>
            <a:spLocks noGrp="1"/>
          </p:cNvSpPr>
          <p:nvPr>
            <p:ph type="title"/>
          </p:nvPr>
        </p:nvSpPr>
        <p:spPr/>
        <p:txBody>
          <a:bodyPr/>
          <a:lstStyle/>
          <a:p>
            <a:r>
              <a:rPr lang="en-GB" dirty="0"/>
              <a:t>PICOS</a:t>
            </a:r>
          </a:p>
        </p:txBody>
      </p:sp>
      <p:sp>
        <p:nvSpPr>
          <p:cNvPr id="3" name="Content Placeholder 2">
            <a:extLst>
              <a:ext uri="{FF2B5EF4-FFF2-40B4-BE49-F238E27FC236}">
                <a16:creationId xmlns:a16="http://schemas.microsoft.com/office/drawing/2014/main" id="{574B10A5-D708-4360-8295-02370F306BA1}"/>
              </a:ext>
            </a:extLst>
          </p:cNvPr>
          <p:cNvSpPr>
            <a:spLocks noGrp="1"/>
          </p:cNvSpPr>
          <p:nvPr>
            <p:ph idx="1"/>
          </p:nvPr>
        </p:nvSpPr>
        <p:spPr>
          <a:xfrm>
            <a:off x="5956300" y="1494631"/>
            <a:ext cx="3821111" cy="5392711"/>
          </a:xfrm>
        </p:spPr>
        <p:txBody>
          <a:bodyPr/>
          <a:lstStyle/>
          <a:p>
            <a:pPr marL="0" indent="0">
              <a:buNone/>
            </a:pPr>
            <a:r>
              <a:rPr lang="en-GB" sz="4000" dirty="0"/>
              <a:t>Interventions for employment creation in micro, small and medium sized enterprises in low- and middle-income countries</a:t>
            </a:r>
          </a:p>
        </p:txBody>
      </p:sp>
    </p:spTree>
    <p:extLst>
      <p:ext uri="{BB962C8B-B14F-4D97-AF65-F5344CB8AC3E}">
        <p14:creationId xmlns:p14="http://schemas.microsoft.com/office/powerpoint/2010/main" val="1162953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29E2-CCB9-4CD0-8CA4-D1AAEE1BFED6}"/>
              </a:ext>
            </a:extLst>
          </p:cNvPr>
          <p:cNvSpPr>
            <a:spLocks noGrp="1"/>
          </p:cNvSpPr>
          <p:nvPr>
            <p:ph type="title"/>
          </p:nvPr>
        </p:nvSpPr>
        <p:spPr/>
        <p:txBody>
          <a:bodyPr/>
          <a:lstStyle/>
          <a:p>
            <a:r>
              <a:rPr lang="en-GB" dirty="0"/>
              <a:t>PICOS</a:t>
            </a:r>
          </a:p>
        </p:txBody>
      </p:sp>
      <p:sp>
        <p:nvSpPr>
          <p:cNvPr id="3" name="Content Placeholder 2">
            <a:extLst>
              <a:ext uri="{FF2B5EF4-FFF2-40B4-BE49-F238E27FC236}">
                <a16:creationId xmlns:a16="http://schemas.microsoft.com/office/drawing/2014/main" id="{574B10A5-D708-4360-8295-02370F306BA1}"/>
              </a:ext>
            </a:extLst>
          </p:cNvPr>
          <p:cNvSpPr>
            <a:spLocks noGrp="1"/>
          </p:cNvSpPr>
          <p:nvPr>
            <p:ph idx="1"/>
          </p:nvPr>
        </p:nvSpPr>
        <p:spPr>
          <a:xfrm>
            <a:off x="5956300" y="1494631"/>
            <a:ext cx="3821111" cy="5392711"/>
          </a:xfrm>
        </p:spPr>
        <p:txBody>
          <a:bodyPr/>
          <a:lstStyle/>
          <a:p>
            <a:pPr marL="0" indent="0">
              <a:buNone/>
            </a:pPr>
            <a:r>
              <a:rPr lang="en-GB" sz="4000" dirty="0"/>
              <a:t>Interventions for employment creation in </a:t>
            </a:r>
            <a:r>
              <a:rPr lang="en-GB" sz="4000" dirty="0">
                <a:solidFill>
                  <a:srgbClr val="FF0000"/>
                </a:solidFill>
              </a:rPr>
              <a:t>micro, small and medium sized enterprises in low- and middle-income countries</a:t>
            </a:r>
          </a:p>
        </p:txBody>
      </p:sp>
      <p:sp>
        <p:nvSpPr>
          <p:cNvPr id="4" name="TextBox 3">
            <a:extLst>
              <a:ext uri="{FF2B5EF4-FFF2-40B4-BE49-F238E27FC236}">
                <a16:creationId xmlns:a16="http://schemas.microsoft.com/office/drawing/2014/main" id="{057853A6-0747-43CF-B55B-994CE77B4515}"/>
              </a:ext>
            </a:extLst>
          </p:cNvPr>
          <p:cNvSpPr txBox="1"/>
          <p:nvPr/>
        </p:nvSpPr>
        <p:spPr>
          <a:xfrm>
            <a:off x="1231900" y="3094831"/>
            <a:ext cx="4114800" cy="769441"/>
          </a:xfrm>
          <a:prstGeom prst="rect">
            <a:avLst/>
          </a:prstGeom>
          <a:noFill/>
        </p:spPr>
        <p:txBody>
          <a:bodyPr wrap="square" rtlCol="0">
            <a:spAutoFit/>
          </a:bodyPr>
          <a:lstStyle/>
          <a:p>
            <a:r>
              <a:rPr lang="en-GB" sz="4400" dirty="0">
                <a:solidFill>
                  <a:srgbClr val="FF0000"/>
                </a:solidFill>
              </a:rPr>
              <a:t>Population</a:t>
            </a:r>
          </a:p>
        </p:txBody>
      </p:sp>
    </p:spTree>
    <p:extLst>
      <p:ext uri="{BB962C8B-B14F-4D97-AF65-F5344CB8AC3E}">
        <p14:creationId xmlns:p14="http://schemas.microsoft.com/office/powerpoint/2010/main" val="341145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29E2-CCB9-4CD0-8CA4-D1AAEE1BFED6}"/>
              </a:ext>
            </a:extLst>
          </p:cNvPr>
          <p:cNvSpPr>
            <a:spLocks noGrp="1"/>
          </p:cNvSpPr>
          <p:nvPr>
            <p:ph type="title"/>
          </p:nvPr>
        </p:nvSpPr>
        <p:spPr/>
        <p:txBody>
          <a:bodyPr/>
          <a:lstStyle/>
          <a:p>
            <a:r>
              <a:rPr lang="en-GB" dirty="0"/>
              <a:t>PICOS</a:t>
            </a:r>
          </a:p>
        </p:txBody>
      </p:sp>
      <p:sp>
        <p:nvSpPr>
          <p:cNvPr id="3" name="Content Placeholder 2">
            <a:extLst>
              <a:ext uri="{FF2B5EF4-FFF2-40B4-BE49-F238E27FC236}">
                <a16:creationId xmlns:a16="http://schemas.microsoft.com/office/drawing/2014/main" id="{574B10A5-D708-4360-8295-02370F306BA1}"/>
              </a:ext>
            </a:extLst>
          </p:cNvPr>
          <p:cNvSpPr>
            <a:spLocks noGrp="1"/>
          </p:cNvSpPr>
          <p:nvPr>
            <p:ph idx="1"/>
          </p:nvPr>
        </p:nvSpPr>
        <p:spPr>
          <a:xfrm>
            <a:off x="5956300" y="1494631"/>
            <a:ext cx="3821111" cy="5392711"/>
          </a:xfrm>
        </p:spPr>
        <p:txBody>
          <a:bodyPr/>
          <a:lstStyle/>
          <a:p>
            <a:pPr marL="0" indent="0">
              <a:buNone/>
            </a:pPr>
            <a:r>
              <a:rPr lang="en-GB" sz="4000" dirty="0">
                <a:solidFill>
                  <a:srgbClr val="FF0000"/>
                </a:solidFill>
              </a:rPr>
              <a:t>Interventions for employment creation </a:t>
            </a:r>
            <a:r>
              <a:rPr lang="en-GB" sz="4000" dirty="0"/>
              <a:t>in micro, small and medium sized enterprises in low- and middle-income countries</a:t>
            </a:r>
          </a:p>
        </p:txBody>
      </p:sp>
      <p:sp>
        <p:nvSpPr>
          <p:cNvPr id="4" name="TextBox 3">
            <a:extLst>
              <a:ext uri="{FF2B5EF4-FFF2-40B4-BE49-F238E27FC236}">
                <a16:creationId xmlns:a16="http://schemas.microsoft.com/office/drawing/2014/main" id="{CE070B86-5044-4565-AEEE-56E625888908}"/>
              </a:ext>
            </a:extLst>
          </p:cNvPr>
          <p:cNvSpPr txBox="1"/>
          <p:nvPr/>
        </p:nvSpPr>
        <p:spPr>
          <a:xfrm>
            <a:off x="1003300" y="3399631"/>
            <a:ext cx="4191000" cy="830997"/>
          </a:xfrm>
          <a:prstGeom prst="rect">
            <a:avLst/>
          </a:prstGeom>
          <a:noFill/>
        </p:spPr>
        <p:txBody>
          <a:bodyPr wrap="square" rtlCol="0">
            <a:spAutoFit/>
          </a:bodyPr>
          <a:lstStyle/>
          <a:p>
            <a:r>
              <a:rPr lang="en-GB" sz="4800" dirty="0">
                <a:solidFill>
                  <a:srgbClr val="FF0000"/>
                </a:solidFill>
              </a:rPr>
              <a:t>Intervention</a:t>
            </a:r>
          </a:p>
        </p:txBody>
      </p:sp>
    </p:spTree>
    <p:extLst>
      <p:ext uri="{BB962C8B-B14F-4D97-AF65-F5344CB8AC3E}">
        <p14:creationId xmlns:p14="http://schemas.microsoft.com/office/powerpoint/2010/main" val="21330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29E2-CCB9-4CD0-8CA4-D1AAEE1BFED6}"/>
              </a:ext>
            </a:extLst>
          </p:cNvPr>
          <p:cNvSpPr>
            <a:spLocks noGrp="1"/>
          </p:cNvSpPr>
          <p:nvPr>
            <p:ph type="title"/>
          </p:nvPr>
        </p:nvSpPr>
        <p:spPr/>
        <p:txBody>
          <a:bodyPr/>
          <a:lstStyle/>
          <a:p>
            <a:r>
              <a:rPr lang="en-GB" dirty="0"/>
              <a:t>PICOS</a:t>
            </a:r>
          </a:p>
        </p:txBody>
      </p:sp>
      <p:sp>
        <p:nvSpPr>
          <p:cNvPr id="3" name="Content Placeholder 2">
            <a:extLst>
              <a:ext uri="{FF2B5EF4-FFF2-40B4-BE49-F238E27FC236}">
                <a16:creationId xmlns:a16="http://schemas.microsoft.com/office/drawing/2014/main" id="{574B10A5-D708-4360-8295-02370F306BA1}"/>
              </a:ext>
            </a:extLst>
          </p:cNvPr>
          <p:cNvSpPr>
            <a:spLocks noGrp="1"/>
          </p:cNvSpPr>
          <p:nvPr>
            <p:ph idx="1"/>
          </p:nvPr>
        </p:nvSpPr>
        <p:spPr>
          <a:xfrm>
            <a:off x="5956300" y="1494631"/>
            <a:ext cx="3821111" cy="5392711"/>
          </a:xfrm>
        </p:spPr>
        <p:txBody>
          <a:bodyPr/>
          <a:lstStyle/>
          <a:p>
            <a:pPr marL="0" indent="0">
              <a:buNone/>
            </a:pPr>
            <a:r>
              <a:rPr lang="en-GB" sz="4000" dirty="0"/>
              <a:t>Interventions for </a:t>
            </a:r>
            <a:r>
              <a:rPr lang="en-GB" sz="4000" dirty="0">
                <a:solidFill>
                  <a:srgbClr val="FF0000"/>
                </a:solidFill>
              </a:rPr>
              <a:t>employment creation </a:t>
            </a:r>
            <a:r>
              <a:rPr lang="en-GB" sz="4000" dirty="0"/>
              <a:t>in micro, small and medium sized enterprises in low- and middle-income countries</a:t>
            </a:r>
          </a:p>
        </p:txBody>
      </p:sp>
      <p:sp>
        <p:nvSpPr>
          <p:cNvPr id="4" name="TextBox 3">
            <a:extLst>
              <a:ext uri="{FF2B5EF4-FFF2-40B4-BE49-F238E27FC236}">
                <a16:creationId xmlns:a16="http://schemas.microsoft.com/office/drawing/2014/main" id="{D2DE848E-A09F-4566-9B44-12013E416DF5}"/>
              </a:ext>
            </a:extLst>
          </p:cNvPr>
          <p:cNvSpPr txBox="1"/>
          <p:nvPr/>
        </p:nvSpPr>
        <p:spPr>
          <a:xfrm>
            <a:off x="1079500" y="3399631"/>
            <a:ext cx="3821111" cy="830997"/>
          </a:xfrm>
          <a:prstGeom prst="rect">
            <a:avLst/>
          </a:prstGeom>
          <a:noFill/>
        </p:spPr>
        <p:txBody>
          <a:bodyPr wrap="square" rtlCol="0">
            <a:spAutoFit/>
          </a:bodyPr>
          <a:lstStyle/>
          <a:p>
            <a:r>
              <a:rPr lang="en-GB" sz="4800" dirty="0">
                <a:solidFill>
                  <a:srgbClr val="FF0000"/>
                </a:solidFill>
              </a:rPr>
              <a:t>Outcomes</a:t>
            </a:r>
          </a:p>
        </p:txBody>
      </p:sp>
    </p:spTree>
    <p:extLst>
      <p:ext uri="{BB962C8B-B14F-4D97-AF65-F5344CB8AC3E}">
        <p14:creationId xmlns:p14="http://schemas.microsoft.com/office/powerpoint/2010/main" val="1628860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2739-AB10-493B-A7C5-86A2F39BD0F3}"/>
              </a:ext>
            </a:extLst>
          </p:cNvPr>
          <p:cNvSpPr>
            <a:spLocks noGrp="1"/>
          </p:cNvSpPr>
          <p:nvPr>
            <p:ph type="title"/>
          </p:nvPr>
        </p:nvSpPr>
        <p:spPr/>
        <p:txBody>
          <a:bodyPr/>
          <a:lstStyle/>
          <a:p>
            <a:r>
              <a:rPr lang="en-GB" dirty="0"/>
              <a:t>What about C &amp; S</a:t>
            </a:r>
          </a:p>
        </p:txBody>
      </p:sp>
      <p:sp>
        <p:nvSpPr>
          <p:cNvPr id="3" name="Content Placeholder 2">
            <a:extLst>
              <a:ext uri="{FF2B5EF4-FFF2-40B4-BE49-F238E27FC236}">
                <a16:creationId xmlns:a16="http://schemas.microsoft.com/office/drawing/2014/main" id="{094026C9-269E-4F6F-B074-E757FF0E54DA}"/>
              </a:ext>
            </a:extLst>
          </p:cNvPr>
          <p:cNvSpPr>
            <a:spLocks noGrp="1"/>
          </p:cNvSpPr>
          <p:nvPr>
            <p:ph idx="1"/>
          </p:nvPr>
        </p:nvSpPr>
        <p:spPr/>
        <p:txBody>
          <a:bodyPr/>
          <a:lstStyle/>
          <a:p>
            <a:r>
              <a:rPr lang="en-GB" sz="4000" dirty="0"/>
              <a:t>Comparison: active (if so, what) or passive, or both. Not usually it title of review but must be explicitly stated in protocol</a:t>
            </a:r>
          </a:p>
          <a:p>
            <a:r>
              <a:rPr lang="en-GB" sz="4000" dirty="0"/>
              <a:t>Study designs: this is an </a:t>
            </a:r>
            <a:r>
              <a:rPr lang="en-GB" sz="4000" u="sng" dirty="0"/>
              <a:t>effectiveness review</a:t>
            </a:r>
            <a:r>
              <a:rPr lang="en-GB" sz="4000" dirty="0"/>
              <a:t> so eligible study designs are valid experimental and non-experimental designs which control for selection bias</a:t>
            </a:r>
          </a:p>
        </p:txBody>
      </p:sp>
    </p:spTree>
    <p:extLst>
      <p:ext uri="{BB962C8B-B14F-4D97-AF65-F5344CB8AC3E}">
        <p14:creationId xmlns:p14="http://schemas.microsoft.com/office/powerpoint/2010/main" val="82362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B9CDE-3BD1-451E-A604-58EDE787D79B}"/>
              </a:ext>
            </a:extLst>
          </p:cNvPr>
          <p:cNvSpPr>
            <a:spLocks noGrp="1"/>
          </p:cNvSpPr>
          <p:nvPr>
            <p:ph type="title"/>
          </p:nvPr>
        </p:nvSpPr>
        <p:spPr/>
        <p:txBody>
          <a:bodyPr/>
          <a:lstStyle/>
          <a:p>
            <a:r>
              <a:rPr lang="en-GB" dirty="0"/>
              <a:t>Search strategy</a:t>
            </a:r>
          </a:p>
        </p:txBody>
      </p:sp>
      <p:sp>
        <p:nvSpPr>
          <p:cNvPr id="3" name="Content Placeholder 2">
            <a:extLst>
              <a:ext uri="{FF2B5EF4-FFF2-40B4-BE49-F238E27FC236}">
                <a16:creationId xmlns:a16="http://schemas.microsoft.com/office/drawing/2014/main" id="{F20B3450-1902-42D1-8D37-A42BCF00F195}"/>
              </a:ext>
            </a:extLst>
          </p:cNvPr>
          <p:cNvSpPr>
            <a:spLocks noGrp="1"/>
          </p:cNvSpPr>
          <p:nvPr>
            <p:ph idx="1"/>
          </p:nvPr>
        </p:nvSpPr>
        <p:spPr/>
        <p:txBody>
          <a:bodyPr/>
          <a:lstStyle/>
          <a:p>
            <a:pPr marL="0" indent="0">
              <a:buNone/>
            </a:pPr>
            <a:r>
              <a:rPr lang="en-GB" b="1" dirty="0"/>
              <a:t>Electronic databases</a:t>
            </a:r>
            <a:r>
              <a:rPr lang="en-GB" dirty="0"/>
              <a:t> </a:t>
            </a:r>
          </a:p>
          <a:p>
            <a:pPr marL="0" indent="0">
              <a:buNone/>
            </a:pPr>
            <a:r>
              <a:rPr lang="en-GB" dirty="0" err="1"/>
              <a:t>RePEc</a:t>
            </a:r>
            <a:r>
              <a:rPr lang="en-GB" dirty="0"/>
              <a:t> (Research Papers in Economics) / IDEAS (IDEAS uses the </a:t>
            </a:r>
            <a:r>
              <a:rPr lang="en-GB" dirty="0" err="1"/>
              <a:t>RePEc</a:t>
            </a:r>
            <a:r>
              <a:rPr lang="en-GB" dirty="0"/>
              <a:t> database); SSRN; </a:t>
            </a:r>
            <a:r>
              <a:rPr lang="en-GB" dirty="0" err="1"/>
              <a:t>EconLit</a:t>
            </a:r>
            <a:r>
              <a:rPr lang="en-GB" dirty="0"/>
              <a:t>; </a:t>
            </a:r>
            <a:r>
              <a:rPr lang="en-GB" dirty="0" err="1"/>
              <a:t>Labordoc</a:t>
            </a:r>
            <a:r>
              <a:rPr lang="en-GB" dirty="0"/>
              <a:t> (ILO); 3ie's database of policy briefs, systematic reviews and impact evaluations; Innovations for Poverty Action Publication Database; JPAL Evaluation Database; JPAL Publication Database; ILO Youth Employment Inventory; Research for Development; Web of Science.</a:t>
            </a:r>
          </a:p>
        </p:txBody>
      </p:sp>
    </p:spTree>
    <p:extLst>
      <p:ext uri="{BB962C8B-B14F-4D97-AF65-F5344CB8AC3E}">
        <p14:creationId xmlns:p14="http://schemas.microsoft.com/office/powerpoint/2010/main" val="60277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B9CDE-3BD1-451E-A604-58EDE787D79B}"/>
              </a:ext>
            </a:extLst>
          </p:cNvPr>
          <p:cNvSpPr>
            <a:spLocks noGrp="1"/>
          </p:cNvSpPr>
          <p:nvPr>
            <p:ph type="title"/>
          </p:nvPr>
        </p:nvSpPr>
        <p:spPr/>
        <p:txBody>
          <a:bodyPr/>
          <a:lstStyle/>
          <a:p>
            <a:r>
              <a:rPr lang="en-GB" dirty="0"/>
              <a:t>Search strategy</a:t>
            </a:r>
          </a:p>
        </p:txBody>
      </p:sp>
      <p:sp>
        <p:nvSpPr>
          <p:cNvPr id="3" name="Content Placeholder 2">
            <a:extLst>
              <a:ext uri="{FF2B5EF4-FFF2-40B4-BE49-F238E27FC236}">
                <a16:creationId xmlns:a16="http://schemas.microsoft.com/office/drawing/2014/main" id="{F20B3450-1902-42D1-8D37-A42BCF00F195}"/>
              </a:ext>
            </a:extLst>
          </p:cNvPr>
          <p:cNvSpPr>
            <a:spLocks noGrp="1"/>
          </p:cNvSpPr>
          <p:nvPr>
            <p:ph idx="1"/>
          </p:nvPr>
        </p:nvSpPr>
        <p:spPr/>
        <p:txBody>
          <a:bodyPr/>
          <a:lstStyle/>
          <a:p>
            <a:pPr marL="0" indent="0">
              <a:buNone/>
            </a:pPr>
            <a:r>
              <a:rPr lang="en-GB" b="1" dirty="0"/>
              <a:t>Websites screened </a:t>
            </a:r>
          </a:p>
          <a:p>
            <a:pPr marL="0" indent="0">
              <a:buNone/>
            </a:pPr>
            <a:r>
              <a:rPr lang="en-GB" sz="2400" dirty="0"/>
              <a:t>AFD (</a:t>
            </a:r>
            <a:r>
              <a:rPr lang="en-GB" sz="2400" dirty="0" err="1"/>
              <a:t>Agence</a:t>
            </a:r>
            <a:r>
              <a:rPr lang="en-GB" sz="2400" dirty="0"/>
              <a:t> </a:t>
            </a:r>
            <a:r>
              <a:rPr lang="en-GB" sz="2400" dirty="0" err="1"/>
              <a:t>Francaise</a:t>
            </a:r>
            <a:r>
              <a:rPr lang="en-GB" sz="2400" dirty="0"/>
              <a:t> de </a:t>
            </a:r>
            <a:r>
              <a:rPr lang="en-GB" sz="2400" dirty="0" err="1"/>
              <a:t>Developpement</a:t>
            </a:r>
            <a:r>
              <a:rPr lang="en-GB" sz="2400" dirty="0"/>
              <a:t>); African Development Bank; Asian Development Bank; </a:t>
            </a:r>
            <a:r>
              <a:rPr lang="en-GB" sz="2400" dirty="0" err="1"/>
              <a:t>AusAid</a:t>
            </a:r>
            <a:r>
              <a:rPr lang="en-GB" sz="2400" dirty="0"/>
              <a:t> (Australian Agency for International Development); CIDA (Canadian International Development Agency); DFID (Department for International Development); GDI (German Development Institute); GIZ (Deutsche Gesellschaft </a:t>
            </a:r>
            <a:r>
              <a:rPr lang="en-GB" sz="2400" dirty="0" err="1"/>
              <a:t>für</a:t>
            </a:r>
            <a:r>
              <a:rPr lang="en-GB" sz="2400" dirty="0"/>
              <a:t> Internationale </a:t>
            </a:r>
            <a:r>
              <a:rPr lang="en-GB" sz="2400" dirty="0" err="1"/>
              <a:t>Zusammenarbeit</a:t>
            </a:r>
            <a:r>
              <a:rPr lang="en-GB" sz="2400" dirty="0"/>
              <a:t>); IADB (InterAmerican Development Bank); IDS (Institute for Development Studies); IFC (International Finance Corporation); ILO (International </a:t>
            </a:r>
            <a:r>
              <a:rPr lang="en-GB" sz="2400" dirty="0" err="1"/>
              <a:t>Labor</a:t>
            </a:r>
            <a:r>
              <a:rPr lang="en-GB" sz="2400" dirty="0"/>
              <a:t> Organization); </a:t>
            </a:r>
            <a:r>
              <a:rPr lang="en-GB" sz="2400" dirty="0" err="1"/>
              <a:t>KfW</a:t>
            </a:r>
            <a:r>
              <a:rPr lang="en-GB" sz="2400" dirty="0"/>
              <a:t> Development Bank; ODI (Overseas Development Institute (ODI); OECD (Organisation for Economic Co-operation and Development) Development </a:t>
            </a:r>
            <a:r>
              <a:rPr lang="en-GB" sz="2400" dirty="0" err="1"/>
              <a:t>Center</a:t>
            </a:r>
            <a:r>
              <a:rPr lang="en-GB" sz="2400" dirty="0"/>
              <a:t>; SIDA (Swedish International Development Cooperation Agency); The SME Initiative at Innovations for Poverty Action (IPA); UNDP (United Nations Development Program); USAID; World Bank Group.</a:t>
            </a:r>
          </a:p>
        </p:txBody>
      </p:sp>
    </p:spTree>
    <p:extLst>
      <p:ext uri="{BB962C8B-B14F-4D97-AF65-F5344CB8AC3E}">
        <p14:creationId xmlns:p14="http://schemas.microsoft.com/office/powerpoint/2010/main" val="3346479150"/>
      </p:ext>
    </p:extLst>
  </p:cSld>
  <p:clrMapOvr>
    <a:masterClrMapping/>
  </p:clrMapOvr>
</p:sld>
</file>

<file path=ppt/theme/theme1.xml><?xml version="1.0" encoding="utf-8"?>
<a:theme xmlns:a="http://schemas.openxmlformats.org/drawingml/2006/main" name="C2_Presentation_v2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1"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1" i="0" u="none" strike="noStrike" cap="none" normalizeH="0" baseline="0">
            <a:ln>
              <a:noFill/>
            </a:ln>
            <a:solidFill>
              <a:schemeClr val="tx1"/>
            </a:solidFill>
            <a:effectLst/>
            <a:latin typeface="Arial Narrow"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FW_Praesentationsvorlage_2012 (A4)">
  <a:themeElements>
    <a:clrScheme name="KFW_Praesentationsvorlage_2012 (A4) 1">
      <a:dk1>
        <a:srgbClr val="000000"/>
      </a:dk1>
      <a:lt1>
        <a:srgbClr val="FFFFFF"/>
      </a:lt1>
      <a:dk2>
        <a:srgbClr val="005A8C"/>
      </a:dk2>
      <a:lt2>
        <a:srgbClr val="506E5F"/>
      </a:lt2>
      <a:accent1>
        <a:srgbClr val="738C82"/>
      </a:accent1>
      <a:accent2>
        <a:srgbClr val="BEB9B4"/>
      </a:accent2>
      <a:accent3>
        <a:srgbClr val="FFFFFF"/>
      </a:accent3>
      <a:accent4>
        <a:srgbClr val="000000"/>
      </a:accent4>
      <a:accent5>
        <a:srgbClr val="BCC5C1"/>
      </a:accent5>
      <a:accent6>
        <a:srgbClr val="ACA7A3"/>
      </a:accent6>
      <a:hlink>
        <a:srgbClr val="5A9BBE"/>
      </a:hlink>
      <a:folHlink>
        <a:srgbClr val="7DA514"/>
      </a:folHlink>
    </a:clrScheme>
    <a:fontScheme name="Office Klassisch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C9BC8"/>
        </a:solidFill>
        <a:ln>
          <a:noFill/>
        </a:ln>
        <a:effectLst/>
        <a:extLst>
          <a:ext uri="{91240B29-F687-4F45-9708-019B960494DF}">
            <a14:hiddenLine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a:ln>
              <a:noFill/>
            </a:ln>
            <a:solidFill>
              <a:srgbClr val="FFFFFF"/>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7C9BC8"/>
        </a:solidFill>
        <a:ln>
          <a:noFill/>
        </a:ln>
        <a:effectLst/>
        <a:extLst>
          <a:ext uri="{91240B29-F687-4F45-9708-019B960494DF}">
            <a14:hiddenLine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a:ln>
              <a:noFill/>
            </a:ln>
            <a:solidFill>
              <a:srgbClr val="FFFFFF"/>
            </a:solidFill>
            <a:effectLst/>
            <a:latin typeface="Arial" charset="0"/>
            <a:ea typeface="ＭＳ Ｐゴシック" charset="0"/>
            <a:cs typeface="ＭＳ Ｐゴシック" charset="0"/>
          </a:defRPr>
        </a:defPPr>
      </a:lstStyle>
    </a:lnDef>
  </a:objectDefaults>
  <a:extraClrSchemeLst>
    <a:extraClrScheme>
      <a:clrScheme name="KFW_Praesentationsvorlage_2012 (A4) 1">
        <a:dk1>
          <a:srgbClr val="000000"/>
        </a:dk1>
        <a:lt1>
          <a:srgbClr val="FFFFFF"/>
        </a:lt1>
        <a:dk2>
          <a:srgbClr val="005A8C"/>
        </a:dk2>
        <a:lt2>
          <a:srgbClr val="506E5F"/>
        </a:lt2>
        <a:accent1>
          <a:srgbClr val="738C82"/>
        </a:accent1>
        <a:accent2>
          <a:srgbClr val="BEB9B4"/>
        </a:accent2>
        <a:accent3>
          <a:srgbClr val="FFFFFF"/>
        </a:accent3>
        <a:accent4>
          <a:srgbClr val="000000"/>
        </a:accent4>
        <a:accent5>
          <a:srgbClr val="BCC5C1"/>
        </a:accent5>
        <a:accent6>
          <a:srgbClr val="ACA7A3"/>
        </a:accent6>
        <a:hlink>
          <a:srgbClr val="5A9BBE"/>
        </a:hlink>
        <a:folHlink>
          <a:srgbClr val="7DA51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59436</TotalTime>
  <Words>1194</Words>
  <Application>Microsoft Office PowerPoint</Application>
  <PresentationFormat>Custom</PresentationFormat>
  <Paragraphs>134</Paragraphs>
  <Slides>22</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ＭＳ Ｐゴシック</vt:lpstr>
      <vt:lpstr>Arial</vt:lpstr>
      <vt:lpstr>Arial Narrow</vt:lpstr>
      <vt:lpstr>Calibri</vt:lpstr>
      <vt:lpstr>Century Gothic</vt:lpstr>
      <vt:lpstr>Georgia</vt:lpstr>
      <vt:lpstr>PFCentroSansPro-Regular</vt:lpstr>
      <vt:lpstr>C2_Presentation_v2_1</vt:lpstr>
      <vt:lpstr>KFW_Praesentationsvorlage_2012 (A4)</vt:lpstr>
      <vt:lpstr> </vt:lpstr>
      <vt:lpstr>This presentation is based on</vt:lpstr>
      <vt:lpstr>PICOS</vt:lpstr>
      <vt:lpstr>PICOS</vt:lpstr>
      <vt:lpstr>PICOS</vt:lpstr>
      <vt:lpstr>PICOS</vt:lpstr>
      <vt:lpstr>What about C &amp; S</vt:lpstr>
      <vt:lpstr>Search strategy</vt:lpstr>
      <vt:lpstr>Search strategy</vt:lpstr>
      <vt:lpstr>Search strategy</vt:lpstr>
      <vt:lpstr>Search strategy</vt:lpstr>
      <vt:lpstr>PowerPoint Presentation</vt:lpstr>
      <vt:lpstr>Key findings on employment</vt:lpstr>
      <vt:lpstr>But relies on vote counting  rather than meta-analysis</vt:lpstr>
      <vt:lpstr>A forest plot (effect measured as odds or risk ratio so no effect = 1)</vt:lpstr>
      <vt:lpstr>Pooling evidence</vt:lpstr>
      <vt:lpstr>Pooling evidence</vt:lpstr>
      <vt:lpstr>PowerPoint Presentation</vt:lpstr>
      <vt:lpstr>Pooling evidence</vt:lpstr>
      <vt:lpstr>The world’s best known forest plot</vt:lpstr>
      <vt:lpstr>In summary</vt:lpstr>
      <vt:lpstr>PowerPoint Presentation</vt:lpstr>
    </vt:vector>
  </TitlesOfParts>
  <Company>Toshiba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for making flowcharts etc</dc:title>
  <dc:creator>Terri Pigott</dc:creator>
  <cp:lastModifiedBy>Howard</cp:lastModifiedBy>
  <cp:revision>1100</cp:revision>
  <cp:lastPrinted>2015-05-26T12:13:05Z</cp:lastPrinted>
  <dcterms:created xsi:type="dcterms:W3CDTF">2010-07-10T21:08:55Z</dcterms:created>
  <dcterms:modified xsi:type="dcterms:W3CDTF">2018-03-23T06:59:30Z</dcterms:modified>
</cp:coreProperties>
</file>