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handoutMasterIdLst>
    <p:handoutMasterId r:id="rId13"/>
  </p:handoutMasterIdLst>
  <p:sldIdLst>
    <p:sldId id="256" r:id="rId3"/>
    <p:sldId id="258" r:id="rId4"/>
    <p:sldId id="260" r:id="rId5"/>
    <p:sldId id="262" r:id="rId6"/>
    <p:sldId id="279" r:id="rId7"/>
    <p:sldId id="266" r:id="rId8"/>
    <p:sldId id="268" r:id="rId9"/>
    <p:sldId id="272" r:id="rId10"/>
    <p:sldId id="274" r:id="rId11"/>
    <p:sldId id="281" r:id="rId1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Files\All%20Files\GPN\GPN%20data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Sheet1!$F$4</c:f>
              <c:strCache>
                <c:ptCount val="1"/>
                <c:pt idx="0">
                  <c:v>DVAEFD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Sheet1!$G$3:$M$3</c:f>
              <c:numCache>
                <c:formatCode>General</c:formatCode>
                <c:ptCount val="7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Sheet1!$G$4:$M$4</c:f>
              <c:numCache>
                <c:formatCode>General</c:formatCode>
                <c:ptCount val="7"/>
                <c:pt idx="0">
                  <c:v>4602663</c:v>
                </c:pt>
                <c:pt idx="1">
                  <c:v>5474387</c:v>
                </c:pt>
                <c:pt idx="2">
                  <c:v>8527429</c:v>
                </c:pt>
                <c:pt idx="3">
                  <c:v>12794139</c:v>
                </c:pt>
                <c:pt idx="4">
                  <c:v>10525172</c:v>
                </c:pt>
                <c:pt idx="5">
                  <c:v>12221770</c:v>
                </c:pt>
                <c:pt idx="6">
                  <c:v>14152559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51-482C-92E0-E01995916CA7}"/>
            </c:ext>
          </c:extLst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Sheet1!$G$3:$M$3</c:f>
              <c:numCache>
                <c:formatCode>General</c:formatCode>
                <c:ptCount val="7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Sheet1!$G$5:$M$5</c:f>
              <c:numCache>
                <c:formatCode>General</c:formatCode>
                <c:ptCount val="7"/>
                <c:pt idx="0">
                  <c:v>5746092</c:v>
                </c:pt>
                <c:pt idx="1">
                  <c:v>7193891</c:v>
                </c:pt>
                <c:pt idx="2">
                  <c:v>11327230</c:v>
                </c:pt>
                <c:pt idx="3">
                  <c:v>17297953</c:v>
                </c:pt>
                <c:pt idx="4">
                  <c:v>13836157</c:v>
                </c:pt>
                <c:pt idx="5">
                  <c:v>16359136</c:v>
                </c:pt>
                <c:pt idx="6">
                  <c:v>19168055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51-482C-92E0-E01995916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240000"/>
        <c:axId val="184241536"/>
      </c:areaChart>
      <c:catAx>
        <c:axId val="18424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41536"/>
        <c:crosses val="autoZero"/>
        <c:auto val="1"/>
        <c:lblAlgn val="ctr"/>
        <c:lblOffset val="100"/>
        <c:noMultiLvlLbl val="0"/>
      </c:catAx>
      <c:valAx>
        <c:axId val="18424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40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Sheet2!$C$73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Sheet2!$B$74:$B$91</c:f>
              <c:strCache>
                <c:ptCount val="18"/>
                <c:pt idx="0">
                  <c:v> Russia</c:v>
                </c:pt>
                <c:pt idx="1">
                  <c:v> France</c:v>
                </c:pt>
                <c:pt idx="2">
                  <c:v>Germany</c:v>
                </c:pt>
                <c:pt idx="3">
                  <c:v>Japan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Korea</c:v>
                </c:pt>
                <c:pt idx="7">
                  <c:v>Mexico</c:v>
                </c:pt>
                <c:pt idx="8">
                  <c:v>China </c:v>
                </c:pt>
                <c:pt idx="9">
                  <c:v>Hong Kong, China</c:v>
                </c:pt>
                <c:pt idx="10">
                  <c:v>South Africa</c:v>
                </c:pt>
                <c:pt idx="11">
                  <c:v>India</c:v>
                </c:pt>
                <c:pt idx="12">
                  <c:v>Brazil</c:v>
                </c:pt>
                <c:pt idx="13">
                  <c:v>Chinese Taipei</c:v>
                </c:pt>
                <c:pt idx="14">
                  <c:v>Thailand</c:v>
                </c:pt>
                <c:pt idx="15">
                  <c:v> Viet Nam</c:v>
                </c:pt>
                <c:pt idx="16">
                  <c:v>Singapore</c:v>
                </c:pt>
                <c:pt idx="17">
                  <c:v>Luxembourg</c:v>
                </c:pt>
              </c:strCache>
            </c:strRef>
          </c:cat>
          <c:val>
            <c:numRef>
              <c:f>Sheet2!$C$74:$C$91</c:f>
              <c:numCache>
                <c:formatCode>General</c:formatCode>
                <c:ptCount val="18"/>
                <c:pt idx="0">
                  <c:v>86.740000000000023</c:v>
                </c:pt>
                <c:pt idx="1">
                  <c:v>82.69</c:v>
                </c:pt>
                <c:pt idx="2">
                  <c:v>85.11999999999999</c:v>
                </c:pt>
                <c:pt idx="3">
                  <c:v>94.39</c:v>
                </c:pt>
                <c:pt idx="4">
                  <c:v>81.75</c:v>
                </c:pt>
                <c:pt idx="5">
                  <c:v>88.54</c:v>
                </c:pt>
                <c:pt idx="6">
                  <c:v>77.669999999999987</c:v>
                </c:pt>
                <c:pt idx="7">
                  <c:v>72.66</c:v>
                </c:pt>
                <c:pt idx="8">
                  <c:v>66.61999999999999</c:v>
                </c:pt>
                <c:pt idx="9">
                  <c:v>78.31</c:v>
                </c:pt>
                <c:pt idx="10">
                  <c:v>86.83</c:v>
                </c:pt>
                <c:pt idx="11">
                  <c:v>90.64</c:v>
                </c:pt>
                <c:pt idx="12">
                  <c:v>92.169999999999987</c:v>
                </c:pt>
                <c:pt idx="13">
                  <c:v>69.28</c:v>
                </c:pt>
                <c:pt idx="14">
                  <c:v>75.709999999999994</c:v>
                </c:pt>
                <c:pt idx="15">
                  <c:v>78.69</c:v>
                </c:pt>
                <c:pt idx="16">
                  <c:v>57.620000000000012</c:v>
                </c:pt>
                <c:pt idx="17">
                  <c:v>58.98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7C-4C6B-A2AD-5505BE8EABEE}"/>
            </c:ext>
          </c:extLst>
        </c:ser>
        <c:ser>
          <c:idx val="1"/>
          <c:order val="1"/>
          <c:tx>
            <c:strRef>
              <c:f>Sheet2!$D$73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Sheet2!$B$74:$B$91</c:f>
              <c:strCache>
                <c:ptCount val="18"/>
                <c:pt idx="0">
                  <c:v> Russia</c:v>
                </c:pt>
                <c:pt idx="1">
                  <c:v> France</c:v>
                </c:pt>
                <c:pt idx="2">
                  <c:v>Germany</c:v>
                </c:pt>
                <c:pt idx="3">
                  <c:v>Japan</c:v>
                </c:pt>
                <c:pt idx="4">
                  <c:v>United Kingdom</c:v>
                </c:pt>
                <c:pt idx="5">
                  <c:v>United States</c:v>
                </c:pt>
                <c:pt idx="6">
                  <c:v>Korea</c:v>
                </c:pt>
                <c:pt idx="7">
                  <c:v>Mexico</c:v>
                </c:pt>
                <c:pt idx="8">
                  <c:v>China </c:v>
                </c:pt>
                <c:pt idx="9">
                  <c:v>Hong Kong, China</c:v>
                </c:pt>
                <c:pt idx="10">
                  <c:v>South Africa</c:v>
                </c:pt>
                <c:pt idx="11">
                  <c:v>India</c:v>
                </c:pt>
                <c:pt idx="12">
                  <c:v>Brazil</c:v>
                </c:pt>
                <c:pt idx="13">
                  <c:v>Chinese Taipei</c:v>
                </c:pt>
                <c:pt idx="14">
                  <c:v>Thailand</c:v>
                </c:pt>
                <c:pt idx="15">
                  <c:v> Viet Nam</c:v>
                </c:pt>
                <c:pt idx="16">
                  <c:v>Singapore</c:v>
                </c:pt>
                <c:pt idx="17">
                  <c:v>Luxembourg</c:v>
                </c:pt>
              </c:strCache>
            </c:strRef>
          </c:cat>
          <c:val>
            <c:numRef>
              <c:f>Sheet2!$D$74:$D$91</c:f>
              <c:numCache>
                <c:formatCode>General</c:formatCode>
                <c:ptCount val="18"/>
                <c:pt idx="0">
                  <c:v>86.28</c:v>
                </c:pt>
                <c:pt idx="1">
                  <c:v>74.86999999999999</c:v>
                </c:pt>
                <c:pt idx="2">
                  <c:v>74.459999999999994</c:v>
                </c:pt>
                <c:pt idx="3">
                  <c:v>85.32</c:v>
                </c:pt>
                <c:pt idx="4">
                  <c:v>76.95</c:v>
                </c:pt>
                <c:pt idx="5">
                  <c:v>84.97</c:v>
                </c:pt>
                <c:pt idx="6">
                  <c:v>58.3</c:v>
                </c:pt>
                <c:pt idx="7">
                  <c:v>68.290000000000006</c:v>
                </c:pt>
                <c:pt idx="8">
                  <c:v>67.84</c:v>
                </c:pt>
                <c:pt idx="9">
                  <c:v>79.59</c:v>
                </c:pt>
                <c:pt idx="10">
                  <c:v>80.53</c:v>
                </c:pt>
                <c:pt idx="11">
                  <c:v>75.900000000000006</c:v>
                </c:pt>
                <c:pt idx="12">
                  <c:v>89.23</c:v>
                </c:pt>
                <c:pt idx="13">
                  <c:v>56.42</c:v>
                </c:pt>
                <c:pt idx="14">
                  <c:v>61.01</c:v>
                </c:pt>
                <c:pt idx="15">
                  <c:v>63.74</c:v>
                </c:pt>
                <c:pt idx="16">
                  <c:v>58.190000000000012</c:v>
                </c:pt>
                <c:pt idx="17">
                  <c:v>41.02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7C-4C6B-A2AD-5505BE8EA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78400"/>
        <c:axId val="211479936"/>
      </c:barChart>
      <c:catAx>
        <c:axId val="211478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79936"/>
        <c:crosses val="autoZero"/>
        <c:auto val="1"/>
        <c:lblAlgn val="ctr"/>
        <c:lblOffset val="100"/>
        <c:noMultiLvlLbl val="0"/>
      </c:catAx>
      <c:valAx>
        <c:axId val="21147993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7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662A-3DF5-4E56-860E-75BFC8545A43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BD7A9-2DC4-4CCA-ACBE-FCE03D1B5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50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383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183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497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33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29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47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62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79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53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0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718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19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27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39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18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7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27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19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56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608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6D379-CE31-4DC1-B5E5-896B08271651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D32B-A546-495B-8A1C-0AB8E96ACD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91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9D29-15DE-44A7-9C71-16545DDB7005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20-03-2018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ABFC6-A79B-4CB7-8190-453FCDC49FE5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2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5"/>
            <a:ext cx="6858000" cy="1686151"/>
          </a:xfrm>
        </p:spPr>
        <p:txBody>
          <a:bodyPr>
            <a:normAutofit/>
          </a:bodyPr>
          <a:lstStyle/>
          <a:p>
            <a:r>
              <a:rPr lang="en-IN" sz="3600" dirty="0" smtClean="0"/>
              <a:t>Global </a:t>
            </a:r>
            <a:r>
              <a:rPr lang="en-IN" sz="3600" dirty="0"/>
              <a:t>P</a:t>
            </a:r>
            <a:r>
              <a:rPr lang="en-IN" sz="3600" dirty="0" smtClean="0"/>
              <a:t>roduction Network: Value Share and Employment in Developing Countries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SATYAKI ROY</a:t>
            </a:r>
          </a:p>
          <a:p>
            <a:r>
              <a:rPr lang="en-IN" dirty="0" smtClean="0"/>
              <a:t>ISID, New Delhi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37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665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Employment Trends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0766"/>
            <a:ext cx="7886700" cy="545273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EUS </a:t>
            </a:r>
            <a:r>
              <a:rPr lang="en-US" sz="1600" dirty="0" err="1" smtClean="0"/>
              <a:t>Labour</a:t>
            </a:r>
            <a:r>
              <a:rPr lang="en-US" sz="1600" dirty="0" smtClean="0"/>
              <a:t> Bureau: (Usual status PS+SS)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. March,2014: 480.4m (Total); Manufacturing: 51.4m, Construction: 56.2m; WRT: 43.7m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. July, 2015:     467.65m(Total); Manufacturing: 48.1m, Construction:54.2m; WRT: 48.1m</a:t>
            </a:r>
          </a:p>
          <a:p>
            <a:r>
              <a:rPr lang="en-US" sz="1600" dirty="0" smtClean="0"/>
              <a:t>ASI: </a:t>
            </a:r>
            <a:r>
              <a:rPr lang="en-US" sz="1600" dirty="0" err="1" smtClean="0"/>
              <a:t>Organised</a:t>
            </a:r>
            <a:r>
              <a:rPr lang="en-US" sz="1600" dirty="0" smtClean="0"/>
              <a:t> manufacturing: 2000/01: 7.7m; 2011/12: 12.9m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Increase: 5m;  more than half in contract; 2013/14 to 2014/15: increase 0.32m: 85% contract</a:t>
            </a:r>
          </a:p>
          <a:p>
            <a:r>
              <a:rPr lang="en-US" sz="1600" dirty="0" err="1" smtClean="0"/>
              <a:t>Unorganised</a:t>
            </a:r>
            <a:r>
              <a:rPr lang="en-US" sz="1600" dirty="0" smtClean="0"/>
              <a:t> enterprise: Unincorporated Non-Agriculture (excluding construction)</a:t>
            </a:r>
          </a:p>
          <a:p>
            <a:pPr marL="0" indent="0">
              <a:buNone/>
            </a:pPr>
            <a:r>
              <a:rPr lang="en-US" sz="1600" dirty="0" smtClean="0"/>
              <a:t>            Employment in OAMEs : 2010/11 (68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. Round): 34.8m; 2015/16(73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. Round): 36.04m: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1.82m↑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Employment in establishments: 14.04m to 13.4m: 0.67m↓</a:t>
            </a:r>
          </a:p>
          <a:p>
            <a:r>
              <a:rPr lang="en-US" sz="1600" dirty="0" err="1" smtClean="0"/>
              <a:t>Contractualisation</a:t>
            </a:r>
            <a:r>
              <a:rPr lang="en-US" sz="1600" dirty="0" smtClean="0"/>
              <a:t> in formal manufacturing and fragmentation in unorganized manufacturing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rise in the share of contract workers has been faster in capital intensive sectors </a:t>
            </a:r>
            <a:r>
              <a:rPr lang="en-US" sz="1600" dirty="0" smtClean="0"/>
              <a:t>(24%  less wage)</a:t>
            </a:r>
            <a:endParaRPr lang="en-US" sz="1600" dirty="0"/>
          </a:p>
          <a:p>
            <a:r>
              <a:rPr lang="en-US" sz="1600" dirty="0"/>
              <a:t>Growth of employment in unorganized manufacturing mainly in </a:t>
            </a:r>
            <a:r>
              <a:rPr lang="en-US" sz="1600" dirty="0" err="1"/>
              <a:t>tradeable</a:t>
            </a:r>
            <a:r>
              <a:rPr lang="en-US" sz="1600" dirty="0"/>
              <a:t> informal segment (</a:t>
            </a:r>
            <a:r>
              <a:rPr lang="en-US" sz="1600" dirty="0" err="1"/>
              <a:t>Ghani</a:t>
            </a:r>
            <a:r>
              <a:rPr lang="en-US" sz="1600" dirty="0"/>
              <a:t> </a:t>
            </a:r>
            <a:r>
              <a:rPr lang="en-US" sz="1600" i="1" dirty="0"/>
              <a:t>et al. </a:t>
            </a:r>
            <a:r>
              <a:rPr lang="en-US" sz="1600" dirty="0"/>
              <a:t>2015</a:t>
            </a:r>
            <a:r>
              <a:rPr lang="en-US" sz="1600" dirty="0" smtClean="0"/>
              <a:t>)</a:t>
            </a:r>
          </a:p>
          <a:p>
            <a:r>
              <a:rPr lang="en-US" sz="1600" i="1" dirty="0" smtClean="0"/>
              <a:t>Transfer of surplus from developing countries</a:t>
            </a:r>
            <a:endParaRPr lang="en-US" sz="1600" i="1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8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798"/>
            <a:ext cx="8229600" cy="780685"/>
          </a:xfrm>
        </p:spPr>
        <p:txBody>
          <a:bodyPr>
            <a:normAutofit/>
          </a:bodyPr>
          <a:lstStyle/>
          <a:p>
            <a:pPr algn="ctr"/>
            <a:r>
              <a:rPr lang="en-IN" sz="3600" dirty="0" smtClean="0"/>
              <a:t>New Context of Global Network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/>
              <a:t>Functional fragmentation and spatial dispersion of production</a:t>
            </a:r>
          </a:p>
          <a:p>
            <a:pPr algn="just"/>
            <a:r>
              <a:rPr lang="en-IN" sz="2000" dirty="0" smtClean="0"/>
              <a:t>Decline in transportation and transmission cost: ICT and coordination from a distance</a:t>
            </a:r>
          </a:p>
          <a:p>
            <a:pPr algn="just"/>
            <a:r>
              <a:rPr lang="en-IN" sz="2000" dirty="0" smtClean="0"/>
              <a:t>80 pc of global trade and one in five jobs: BRIICS share in P&amp;C 0.78 to 14(1990-2010); OECD share 92 pc to 70 pc</a:t>
            </a:r>
          </a:p>
          <a:p>
            <a:pPr algn="just"/>
            <a:r>
              <a:rPr lang="en-IN" sz="2000" dirty="0" smtClean="0"/>
              <a:t>Two key notions: Upgradation</a:t>
            </a:r>
            <a:r>
              <a:rPr lang="en-IN" sz="2000" dirty="0"/>
              <a:t> </a:t>
            </a:r>
            <a:r>
              <a:rPr lang="en-IN" sz="2000" dirty="0" smtClean="0"/>
              <a:t>(augmenting per-unit value) and Governance (allocation and internalisation)</a:t>
            </a:r>
          </a:p>
          <a:p>
            <a:pPr algn="just"/>
            <a:r>
              <a:rPr lang="en-IN" sz="2000" dirty="0" smtClean="0"/>
              <a:t>Three key propositions: a) networks are carriers of industrialisation; b)chains are repositories of rent; rents are deliberate creations and dynamic c) comparative advantage on tasks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8853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 smtClean="0"/>
              <a:t>Gross Exports and Domestic value Added (World)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85847889"/>
              </p:ext>
            </p:extLst>
          </p:nvPr>
        </p:nvGraphicFramePr>
        <p:xfrm>
          <a:off x="1403648" y="2209800"/>
          <a:ext cx="6552728" cy="309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68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2073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Share of DVA in GE: 1995 to 2011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05535825"/>
              </p:ext>
            </p:extLst>
          </p:nvPr>
        </p:nvGraphicFramePr>
        <p:xfrm>
          <a:off x="785786" y="2325189"/>
          <a:ext cx="7643866" cy="210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4857760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Marginal decline: UK, USA; higher decline Japan, Germany;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marginal increase: China &amp; Hong Kong;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Higher decline: Korea, India, Taipei, Thailand, Vietnam, Luxemburg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3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Domestic value added share: India and China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037077"/>
              </p:ext>
            </p:extLst>
          </p:nvPr>
        </p:nvGraphicFramePr>
        <p:xfrm>
          <a:off x="1187623" y="1522121"/>
          <a:ext cx="6912769" cy="366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68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8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85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77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77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777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77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77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8684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India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1995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2000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2005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2008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2009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2010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2011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Agriculture and Allied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97.15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97.38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95.95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95.95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96.51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96.35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95.93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Manufacturing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87.42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84.75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74.84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65.7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68.42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66.29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FF0000"/>
                          </a:solidFill>
                          <a:effectLst/>
                        </a:rPr>
                        <a:t>63.89</a:t>
                      </a:r>
                      <a:endParaRPr lang="en-IN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Industry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87.75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85.02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76.11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67.01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69.53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67.43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64.7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Construction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88.34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83.46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79.66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78.05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79.7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78.42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75.95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Total Services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94.31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92.67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88.98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88.16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89.31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89.03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87.9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Wholesale, Retail Hotel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94.48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93.1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90.02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87.7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89.47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89.22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88.56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Finance RE and BS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93.05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89.72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86.84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88.1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88.48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88.12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86.01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90.64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88.72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82.53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77.34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79.03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77.69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FF0000"/>
                          </a:solidFill>
                          <a:effectLst/>
                        </a:rPr>
                        <a:t>75.9</a:t>
                      </a:r>
                      <a:endParaRPr lang="en-IN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84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China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Agriculture and Allied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92.99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92.23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89.94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90.16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91.32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90.18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89.85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Manufacturing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51.88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49.37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51.96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60.39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60.87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59.83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59.88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Industry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52.42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49.9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52.29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60.54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60.98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59.93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59.97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Construction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94.1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92.52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88.61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87.95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89.59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88.4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87.91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Total Services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96.6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94.99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94.1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93.38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94.37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93.69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93.64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Wholesale, Retail Hotel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96.71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95.14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94.77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94.24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95.23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94.76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94.7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Finance RE and BS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96.63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90.12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88.93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89.93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88.18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88.06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66.62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62.72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62.57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68.23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69.18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68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67.84</a:t>
                      </a:r>
                      <a:endParaRPr lang="en-IN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572141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India: 91 to </a:t>
            </a:r>
            <a:r>
              <a:rPr lang="en-US" dirty="0" smtClean="0">
                <a:solidFill>
                  <a:prstClr val="black"/>
                </a:solidFill>
                <a:latin typeface="Cambria"/>
              </a:rPr>
              <a:t>76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; China: 67 to 68; Manufacturing: 23 pp decline (India), China: 8 pp rise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67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Share of foreign value added in GE: India and China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731840"/>
              </p:ext>
            </p:extLst>
          </p:nvPr>
        </p:nvGraphicFramePr>
        <p:xfrm>
          <a:off x="1043608" y="1571609"/>
          <a:ext cx="6768753" cy="3253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5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2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28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28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28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28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28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6286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India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1995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2000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2005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2008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2009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2010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2011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Industry (MMU)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12.25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14.98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23.89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32.99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30.47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32.57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35.3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Manufacturing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12.58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15.25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25.16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34.3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31.58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33.71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36.11</a:t>
                      </a:r>
                      <a:endParaRPr lang="en-IN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 err="1">
                          <a:effectLst/>
                        </a:rPr>
                        <a:t>Services+Construction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5.75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7.44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11.16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11.96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10.84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11.11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12.27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Construction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11.66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16.54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20.34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21.95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20.3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21.58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24.05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Total Services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5.69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7.33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11.02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11.84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10.69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10.97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12.1</a:t>
                      </a:r>
                      <a:endParaRPr lang="en-IN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WTHRT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5.52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6.9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9.98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12.3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10.53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10.78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11.44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FREBS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6.95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10.28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13.16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11.52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11.88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13.99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8613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PRC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1995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2000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2005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2008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2009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2010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2011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Industry (MMU)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47.58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50.1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47.71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39.46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39.02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40.07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40.03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Manufacturing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48.12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50.63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48.04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39.61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39.13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40.17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C00000"/>
                          </a:solidFill>
                          <a:effectLst/>
                        </a:rPr>
                        <a:t>40.12</a:t>
                      </a:r>
                      <a:endParaRPr lang="en-IN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Services+Construction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3.44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5.03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5.96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6.7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5.7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6.38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6.43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Construction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5.9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7.48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11.39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12.05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10.41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11.6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5.9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Total Services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3.4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5.01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5.9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6.62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5.63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6.31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6.36</a:t>
                      </a:r>
                      <a:endParaRPr lang="en-IN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WTHRT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3.29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4.86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5.23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5.76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4.77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5.24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5.3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FREBS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3.37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9.88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11.07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>
                          <a:effectLst/>
                        </a:rPr>
                        <a:t>10.07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11.82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100" dirty="0">
                          <a:effectLst/>
                        </a:rPr>
                        <a:t>11.94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528639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Low: Brazil, SA, Russia, Argentina, Indonesia/UK, USA, Switzerland, Japan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India: trebled in manufacturing, doubled in services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43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Industry-wise share of foreign value added in gross exports in India 2011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802729"/>
              </p:ext>
            </p:extLst>
          </p:nvPr>
        </p:nvGraphicFramePr>
        <p:xfrm>
          <a:off x="467546" y="1749203"/>
          <a:ext cx="8208910" cy="4560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2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17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6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8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&lt; 10%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&gt;10%-20%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&gt;20%-30%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&gt;30-40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Real estate activities (1.54)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Community, social and personal services (10.37)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Electricity, gas and water supply (23.05)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Computer, Electronic and optical equipment (31.19)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Education (2.55)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Other community, social and personal services (10.38)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Construction (24.05)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Other transport equipment (31.49)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Wholesale and retail trade; repairs (3.55)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Hotels and restaurants (11.06)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Other non-metallic mineral products (25.54)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Transport equipment (32.00)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Agriculture, hunting, forestry and fishing (4.07)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Food products, beverages and tobacco (12.14)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Wood, paper, paper products, printing and publishing (24.82)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Electrical and optical equipment (32.47)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Wholesale and retail trade; Hotels and restaurants (4.4)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Total Business Sector Services (12.33)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Pulp, paper, paper products, printing and publishing (25.27)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Motor vehicles, trailers and semi-trailers (32.48)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Financial intermediation (5.62)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Health and social work (12.84)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Rubber and plastics products (27.13)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Machinery and equipment, nec (32.46)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Computer and related activities (7.53)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Real estate, renting and business activities (14.47)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Chemicals and chemical products (28.56)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Electrical machinery and apparatus, nec (33.96)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Mining and quarrying (7.87)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Transport and storage (18.73)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Electricity, gas and water supply (23.05)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Fabricated metal products (34.72)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Renting of machinery and equipment (8.1)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Transport and storage, post and telecommunication (18.84)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Construction (24.05)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Total Manufactures (36.11)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Wood and products of wood and cork (19.46)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Other non-metallic mineral products (24.54)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Basic metals and fabricated metal products (40.22)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Textiles, textile products, leather and footwear (19.83)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Basic metals (42.11)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R&amp;D and other business activities (19.90)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Manufacturing </a:t>
                      </a:r>
                      <a:r>
                        <a:rPr lang="en-IN" sz="800" dirty="0" err="1">
                          <a:effectLst/>
                        </a:rPr>
                        <a:t>nec</a:t>
                      </a:r>
                      <a:r>
                        <a:rPr lang="en-IN" sz="800" dirty="0">
                          <a:effectLst/>
                        </a:rPr>
                        <a:t>; recycling (42.37)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Post and telecommunications (19.92)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Chemicals and Non-chemical mineral prod (44.32)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2448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</a:rPr>
                        <a:t>Coke, ref petroleum prod and nuclear fuel (56.57)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7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IN" sz="3200" dirty="0" smtClean="0"/>
              <a:t>Mapping of net gain/loss and participation rate index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148522"/>
              </p:ext>
            </p:extLst>
          </p:nvPr>
        </p:nvGraphicFramePr>
        <p:xfrm>
          <a:off x="902336" y="1628805"/>
          <a:ext cx="7339330" cy="3157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93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93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31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31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00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NET GAIN/LOSS RANKING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1-21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22-40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41-62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650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P      R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A      </a:t>
                      </a:r>
                      <a:r>
                        <a:rPr lang="en-IN" sz="1000" dirty="0" err="1">
                          <a:effectLst/>
                        </a:rPr>
                        <a:t>A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R      T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T      E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I       R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C      A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I       N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P      K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A      I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T      N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I       G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O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1-20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US, Japan, UK, Russia,Saudi Arabia, Switzerland</a:t>
                      </a:r>
                      <a:endParaRPr lang="en-IN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Australia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 Germany, France, Italy, Spain, India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China, Korea, Chinese Tipei, Mexico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55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21-40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Netherlands,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Norway, Brazil,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Indonesia,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 err="1">
                          <a:effectLst/>
                        </a:rPr>
                        <a:t>Hongkong</a:t>
                      </a:r>
                      <a:r>
                        <a:rPr lang="en-IN" sz="1000" dirty="0">
                          <a:effectLst/>
                        </a:rPr>
                        <a:t>, South Africa, Chile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Sweden, Poland, Austria, Denmark, Finland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Thailand, Ireland,Czech Republic,Turkey, Hungary, Luxemburg, Vietnam 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45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>
                          <a:effectLst/>
                        </a:rPr>
                        <a:t>41-60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Philippines, Argentina, Romania, Colombia, Brunei, New Zealand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Israel, Greece,  Lithuania,</a:t>
                      </a:r>
                      <a:endParaRPr lang="en-IN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Croatia, Iceland, Cyprus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04850" algn="l"/>
                        </a:tabLst>
                      </a:pPr>
                      <a:r>
                        <a:rPr lang="en-IN" sz="1000" dirty="0">
                          <a:effectLst/>
                        </a:rPr>
                        <a:t>Slovak, Portugal, Slovenia, Estonia, Costa Rica, Cambodia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5357826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Ranking 62 countries :1 is highest PR and NG, taking absolute values of ranks; ranks above 21 indicate Net Loss; Left top ten: mostly advanced; Other gainers in first column; India net loss with moderate PR compared to China in right top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40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Smile Curve and distribution of value added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2205037"/>
            <a:ext cx="5832648" cy="316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52" y="542926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Beng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and Wei (2015)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79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1296</Words>
  <Application>Microsoft Office PowerPoint</Application>
  <PresentationFormat>On-screen Show (4:3)</PresentationFormat>
  <Paragraphs>400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Global Production Network: Value Share and Employment in Developing Countries</vt:lpstr>
      <vt:lpstr>New Context of Global Network</vt:lpstr>
      <vt:lpstr>Gross Exports and Domestic value Added (World)</vt:lpstr>
      <vt:lpstr>Share of DVA in GE: 1995 to 2011</vt:lpstr>
      <vt:lpstr>Domestic value added share: India and China</vt:lpstr>
      <vt:lpstr>Share of foreign value added in GE: India and China</vt:lpstr>
      <vt:lpstr>Industry-wise share of foreign value added in gross exports in India 2011</vt:lpstr>
      <vt:lpstr>Mapping of net gain/loss and participation rate index</vt:lpstr>
      <vt:lpstr>Smile Curve and distribution of value added</vt:lpstr>
      <vt:lpstr> Employment Trends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Satyaki</dc:creator>
  <cp:lastModifiedBy>Windows User</cp:lastModifiedBy>
  <cp:revision>15</cp:revision>
  <cp:lastPrinted>2018-03-01T08:52:54Z</cp:lastPrinted>
  <dcterms:created xsi:type="dcterms:W3CDTF">2018-03-01T05:17:15Z</dcterms:created>
  <dcterms:modified xsi:type="dcterms:W3CDTF">2018-03-20T11:22:13Z</dcterms:modified>
</cp:coreProperties>
</file>