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926" autoAdjust="0"/>
  </p:normalViewPr>
  <p:slideViewPr>
    <p:cSldViewPr>
      <p:cViewPr varScale="1">
        <p:scale>
          <a:sx n="35" d="100"/>
          <a:sy n="35" d="100"/>
        </p:scale>
        <p:origin x="-168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50A01-A44E-48D9-A0E5-96515419A0B5}" type="datetimeFigureOut">
              <a:rPr lang="en-IN" smtClean="0"/>
              <a:pPr/>
              <a:t>21-03-2018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EC0F7-6C69-467B-A840-8F2C3DAB67E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 smtClean="0"/>
              <a:t>This Chart Shows How The US Military Is Responsible For Almost All The Technology In Your </a:t>
            </a:r>
            <a:r>
              <a:rPr lang="en-IN" b="1" dirty="0" err="1" smtClean="0"/>
              <a:t>iPhone</a:t>
            </a:r>
            <a:endParaRPr lang="en-IN" b="1" dirty="0" smtClean="0"/>
          </a:p>
          <a:p>
            <a:endParaRPr lang="en-IN" b="1" dirty="0" smtClean="0"/>
          </a:p>
          <a:p>
            <a:pPr algn="just"/>
            <a:r>
              <a:rPr lang="en-IN" dirty="0" smtClean="0"/>
              <a:t>Nearly all of the technology in many of the world's most ubiquitous electronic devices can be traced to a single, taxpayer-funded source: the US Department of </a:t>
            </a:r>
            <a:r>
              <a:rPr lang="en-IN" dirty="0" err="1" smtClean="0"/>
              <a:t>Defense</a:t>
            </a:r>
            <a:r>
              <a:rPr lang="en-IN" dirty="0" smtClean="0"/>
              <a:t>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In an article promoted by the European Commission today, Italian economist Mariana </a:t>
            </a:r>
            <a:r>
              <a:rPr lang="en-IN" dirty="0" err="1" smtClean="0"/>
              <a:t>Mazzucato</a:t>
            </a:r>
            <a:r>
              <a:rPr lang="en-IN" dirty="0" smtClean="0"/>
              <a:t> wrote that sparking the world's economies after a long recession will require greater and riskier investment from government. She used Apple's wildly popular handheld devices as a present-day example. </a:t>
            </a:r>
          </a:p>
          <a:p>
            <a:pPr algn="just"/>
            <a:r>
              <a:rPr lang="en-IN" dirty="0" smtClean="0"/>
              <a:t>The world's biggest company may have more cash on hand than many actual governments. But the technological breakthroughs behind its iconic iPods, </a:t>
            </a:r>
            <a:r>
              <a:rPr lang="en-IN" dirty="0" err="1" smtClean="0"/>
              <a:t>iPhones</a:t>
            </a:r>
            <a:r>
              <a:rPr lang="en-IN" dirty="0" smtClean="0"/>
              <a:t>, and </a:t>
            </a:r>
            <a:r>
              <a:rPr lang="en-IN" dirty="0" err="1" smtClean="0"/>
              <a:t>iPads</a:t>
            </a:r>
            <a:r>
              <a:rPr lang="en-IN" dirty="0" smtClean="0"/>
              <a:t> were funded almost exclusively by government agencies - and by one particular segment of one particular country's government. </a:t>
            </a:r>
          </a:p>
          <a:p>
            <a:pPr algn="just"/>
            <a:r>
              <a:rPr lang="en-IN" dirty="0" smtClean="0"/>
              <a:t>As the chart below demonstrates, there's little in these devices that doesn't owe its existence to the US Department of </a:t>
            </a:r>
            <a:r>
              <a:rPr lang="en-IN" dirty="0" err="1" smtClean="0"/>
              <a:t>Defense</a:t>
            </a:r>
            <a:r>
              <a:rPr lang="en-IN" dirty="0" smtClean="0"/>
              <a:t> in some form or another Later devices saw investments from the Navy for their GPS capabilities, and the </a:t>
            </a:r>
            <a:r>
              <a:rPr lang="en-IN" dirty="0" err="1" smtClean="0"/>
              <a:t>Defense</a:t>
            </a:r>
            <a:r>
              <a:rPr lang="en-IN" dirty="0" smtClean="0"/>
              <a:t> Advanced Research Projects Agency (DARPA) funded </a:t>
            </a:r>
            <a:r>
              <a:rPr lang="en-IN" dirty="0" err="1" smtClean="0"/>
              <a:t>Siri</a:t>
            </a:r>
            <a:r>
              <a:rPr lang="en-IN" dirty="0" smtClean="0"/>
              <a:t>. In fact, the parent company of </a:t>
            </a:r>
            <a:r>
              <a:rPr lang="en-IN" dirty="0" err="1" smtClean="0"/>
              <a:t>Siri's</a:t>
            </a:r>
            <a:r>
              <a:rPr lang="en-IN" dirty="0" smtClean="0"/>
              <a:t> creator, which was acquired by Apple in 2010, still gets over half of its revenue from the Department of </a:t>
            </a:r>
            <a:r>
              <a:rPr lang="en-IN" dirty="0" err="1" smtClean="0"/>
              <a:t>Defense</a:t>
            </a:r>
            <a:r>
              <a:rPr lang="en-IN" dirty="0" smtClean="0"/>
              <a:t>, according to a report they published earlier this year.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Highlighting an idea from her recent book on the relationship between the private and public sectors, </a:t>
            </a:r>
            <a:r>
              <a:rPr lang="en-IN" dirty="0" err="1" smtClean="0"/>
              <a:t>Mazzucato</a:t>
            </a:r>
            <a:r>
              <a:rPr lang="en-IN" dirty="0" smtClean="0"/>
              <a:t> explains that achieving missions like putting a man on the moon required "a confident 'entrepreneurial state' willing and able to take on the early, capital-intensive high risk areas which the private sector tends to fear."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 US military was often the one taking "capital-intensive risks" that resulted in Apple's line of products. And the result is a family of devices so widely used that it's difficult to imagine the world without them.</a:t>
            </a:r>
          </a:p>
          <a:p>
            <a:pPr algn="just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A6475-989F-46AE-9838-589E1251631A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68DB-51D2-41FC-8319-3197C377D021}" type="datetimeFigureOut">
              <a:rPr lang="en-IN" smtClean="0"/>
              <a:pPr/>
              <a:t>21-03-2018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14A-0D1F-40BA-8AAB-F0B9772CFC2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68DB-51D2-41FC-8319-3197C377D021}" type="datetimeFigureOut">
              <a:rPr lang="en-IN" smtClean="0"/>
              <a:pPr/>
              <a:t>21-03-2018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14A-0D1F-40BA-8AAB-F0B9772CFC2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68DB-51D2-41FC-8319-3197C377D021}" type="datetimeFigureOut">
              <a:rPr lang="en-IN" smtClean="0"/>
              <a:pPr/>
              <a:t>21-03-2018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14A-0D1F-40BA-8AAB-F0B9772CFC2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68DB-51D2-41FC-8319-3197C377D021}" type="datetimeFigureOut">
              <a:rPr lang="en-IN" smtClean="0"/>
              <a:pPr/>
              <a:t>21-03-2018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14A-0D1F-40BA-8AAB-F0B9772CFC2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68DB-51D2-41FC-8319-3197C377D021}" type="datetimeFigureOut">
              <a:rPr lang="en-IN" smtClean="0"/>
              <a:pPr/>
              <a:t>21-03-2018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14A-0D1F-40BA-8AAB-F0B9772CFC2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68DB-51D2-41FC-8319-3197C377D021}" type="datetimeFigureOut">
              <a:rPr lang="en-IN" smtClean="0"/>
              <a:pPr/>
              <a:t>21-03-2018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14A-0D1F-40BA-8AAB-F0B9772CFC2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68DB-51D2-41FC-8319-3197C377D021}" type="datetimeFigureOut">
              <a:rPr lang="en-IN" smtClean="0"/>
              <a:pPr/>
              <a:t>21-03-2018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14A-0D1F-40BA-8AAB-F0B9772CFC2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68DB-51D2-41FC-8319-3197C377D021}" type="datetimeFigureOut">
              <a:rPr lang="en-IN" smtClean="0"/>
              <a:pPr/>
              <a:t>21-03-2018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14A-0D1F-40BA-8AAB-F0B9772CFC2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68DB-51D2-41FC-8319-3197C377D021}" type="datetimeFigureOut">
              <a:rPr lang="en-IN" smtClean="0"/>
              <a:pPr/>
              <a:t>21-03-2018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14A-0D1F-40BA-8AAB-F0B9772CFC2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68DB-51D2-41FC-8319-3197C377D021}" type="datetimeFigureOut">
              <a:rPr lang="en-IN" smtClean="0"/>
              <a:pPr/>
              <a:t>21-03-2018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14A-0D1F-40BA-8AAB-F0B9772CFC2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68DB-51D2-41FC-8319-3197C377D021}" type="datetimeFigureOut">
              <a:rPr lang="en-IN" smtClean="0"/>
              <a:pPr/>
              <a:t>21-03-2018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14A-0D1F-40BA-8AAB-F0B9772CFC2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D68DB-51D2-41FC-8319-3197C377D021}" type="datetimeFigureOut">
              <a:rPr lang="en-IN" smtClean="0"/>
              <a:pPr/>
              <a:t>21-03-2018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014A-0D1F-40BA-8AAB-F0B9772CFC2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Disruptive Innovation &amp; Defence Industry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Shuktij Singh Rao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state as Entrepreneur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Defence business is most often Government to government (G2G)</a:t>
            </a:r>
          </a:p>
          <a:p>
            <a:r>
              <a:rPr lang="en-IN" dirty="0" smtClean="0"/>
              <a:t>Almost all examples of disruptive innovation in defence are fuelled by intense government-industry-academia interactions</a:t>
            </a:r>
          </a:p>
          <a:p>
            <a:r>
              <a:rPr lang="en-IN" dirty="0" smtClean="0"/>
              <a:t>Defence Industrial base (DIB)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The case of Indian Defence Industry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Flat growth across the globe is in contrast with strong </a:t>
            </a:r>
            <a:r>
              <a:rPr lang="en-IN" dirty="0" err="1" smtClean="0"/>
              <a:t>YoY</a:t>
            </a:r>
            <a:r>
              <a:rPr lang="en-IN" dirty="0" smtClean="0"/>
              <a:t> growth of defence expenditure in India.</a:t>
            </a:r>
          </a:p>
          <a:p>
            <a:r>
              <a:rPr lang="en-IN" dirty="0" smtClean="0"/>
              <a:t>High potential of supply chain value addition by ‘Make in India’.</a:t>
            </a:r>
          </a:p>
          <a:p>
            <a:r>
              <a:rPr lang="en-IN" dirty="0" smtClean="0"/>
              <a:t>Large DIB</a:t>
            </a:r>
          </a:p>
          <a:p>
            <a:r>
              <a:rPr lang="en-IN" dirty="0" smtClean="0"/>
              <a:t>Crucible of Innovation?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Thanks a lot!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dirty="0" smtClean="0"/>
              <a:t>Disruptive Innovation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The Business of Defence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Disruptive Innovation in Defence Industry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Extent of impact on other industries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Factors that impact Disruptive Innovation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The state as an entrepreneur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The case of Indian defence Industry</a:t>
            </a:r>
          </a:p>
          <a:p>
            <a:pPr marL="514350" indent="-514350">
              <a:buFont typeface="+mj-lt"/>
              <a:buAutoNum type="arabicPeriod"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Disruptive Innovation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Beyond routine instances of innovation</a:t>
            </a:r>
          </a:p>
          <a:p>
            <a:pPr algn="just"/>
            <a:r>
              <a:rPr lang="en-IN" dirty="0" smtClean="0"/>
              <a:t>Beyond innovations in product, process &amp; service.</a:t>
            </a:r>
          </a:p>
          <a:p>
            <a:pPr algn="just"/>
            <a:r>
              <a:rPr lang="en-IN" dirty="0" smtClean="0"/>
              <a:t>Industry changing phenomenon</a:t>
            </a:r>
          </a:p>
          <a:p>
            <a:pPr algn="just"/>
            <a:r>
              <a:rPr lang="en-IN" dirty="0" smtClean="0"/>
              <a:t>Disruptive Innovation needs leaders with special skills</a:t>
            </a:r>
          </a:p>
          <a:p>
            <a:pPr algn="just"/>
            <a:r>
              <a:rPr lang="en-IN" dirty="0" smtClean="0"/>
              <a:t>Needs tinkering with business models, value propositions, sales models etc</a:t>
            </a:r>
          </a:p>
          <a:p>
            <a:pPr algn="just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Business of defence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Different from conventional businesses</a:t>
            </a:r>
          </a:p>
          <a:p>
            <a:pPr algn="just"/>
            <a:r>
              <a:rPr lang="en-IN" dirty="0" smtClean="0"/>
              <a:t>Heavily regulated</a:t>
            </a:r>
          </a:p>
          <a:p>
            <a:pPr algn="just"/>
            <a:r>
              <a:rPr lang="en-IN" dirty="0" smtClean="0"/>
              <a:t>Stiff entry barriers</a:t>
            </a:r>
          </a:p>
          <a:p>
            <a:pPr algn="just"/>
            <a:r>
              <a:rPr lang="en-IN" dirty="0" smtClean="0"/>
              <a:t>Users and Buyers are separate entities</a:t>
            </a:r>
          </a:p>
          <a:p>
            <a:pPr algn="just"/>
            <a:r>
              <a:rPr lang="en-IN" dirty="0" smtClean="0"/>
              <a:t>At the forefront of innovation</a:t>
            </a:r>
          </a:p>
          <a:p>
            <a:pPr algn="just"/>
            <a:r>
              <a:rPr lang="en-IN" dirty="0" smtClean="0"/>
              <a:t>Largest investments in Disruptive R&amp;D</a:t>
            </a:r>
          </a:p>
          <a:p>
            <a:pPr algn="just"/>
            <a:r>
              <a:rPr lang="en-IN" dirty="0" smtClean="0"/>
              <a:t>Globally defence companies are adopting disruptive technologies.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Disruptive Innovation in Defence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Disruptive Innovation  is one of the major key strategic themes in defence industry</a:t>
            </a:r>
          </a:p>
          <a:p>
            <a:pPr algn="just"/>
            <a:r>
              <a:rPr lang="en-IN" dirty="0" smtClean="0"/>
              <a:t>In Defence industry, disruption is sought in military supremacy unlike other industries where only commercial success measures disruptive innovation.</a:t>
            </a:r>
          </a:p>
          <a:p>
            <a:pPr algn="just"/>
            <a:r>
              <a:rPr lang="en-IN" dirty="0" smtClean="0"/>
              <a:t>Highly expensive, sophisticated and commercially unfit innovations create disruptions in military supremacy. 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Disruptive Tech in Defence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IoT</a:t>
            </a:r>
            <a:r>
              <a:rPr lang="en-IN" dirty="0" smtClean="0"/>
              <a:t> enables predictive analytics which is changing the monitoring &amp; </a:t>
            </a:r>
            <a:r>
              <a:rPr lang="en-IN" dirty="0" err="1" smtClean="0"/>
              <a:t>mmaintenance</a:t>
            </a:r>
            <a:r>
              <a:rPr lang="en-IN" dirty="0" smtClean="0"/>
              <a:t> of military equipment</a:t>
            </a:r>
          </a:p>
          <a:p>
            <a:r>
              <a:rPr lang="en-IN" dirty="0" smtClean="0"/>
              <a:t>Cloud enables data rich interactions between customers &amp; development teams</a:t>
            </a:r>
          </a:p>
          <a:p>
            <a:r>
              <a:rPr lang="en-IN" dirty="0" smtClean="0"/>
              <a:t>3D printing in prototyping military technology</a:t>
            </a:r>
          </a:p>
          <a:p>
            <a:r>
              <a:rPr lang="en-IN" dirty="0" smtClean="0"/>
              <a:t> Augmented Reality &amp; Virtual reality</a:t>
            </a:r>
          </a:p>
          <a:p>
            <a:r>
              <a:rPr lang="en-IN" dirty="0" smtClean="0"/>
              <a:t>Every emerging disruptive technology in use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b="1" dirty="0" smtClean="0"/>
              <a:t>How The US Military Is Responsible For Almost All The Technology In Your </a:t>
            </a:r>
            <a:r>
              <a:rPr lang="en-IN" sz="3600" b="1" dirty="0" err="1" smtClean="0"/>
              <a:t>iPhone</a:t>
            </a:r>
            <a:endParaRPr lang="en-IN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Shuktij Singh Rao 12fpm05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EF657-0F19-4857-9D34-E6D8177D8BE2}" type="slidenum">
              <a:rPr lang="en-IN" smtClean="0"/>
              <a:pPr/>
              <a:t>7</a:t>
            </a:fld>
            <a:endParaRPr lang="en-IN"/>
          </a:p>
        </p:txBody>
      </p:sp>
      <p:pic>
        <p:nvPicPr>
          <p:cNvPr id="5" name="Picture 4" descr="Business Insider(2014) How defence contributes to everyday innovat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752600"/>
            <a:ext cx="8254073" cy="4038600"/>
          </a:xfrm>
          <a:prstGeom prst="rect">
            <a:avLst/>
          </a:prstGeom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09600" y="6019800"/>
            <a:ext cx="67794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100" dirty="0" err="1" smtClean="0"/>
              <a:t>Mazzucato</a:t>
            </a:r>
            <a:r>
              <a:rPr lang="en-IN" sz="1100" dirty="0" smtClean="0"/>
              <a:t>, M.(2013) </a:t>
            </a:r>
            <a:r>
              <a:rPr lang="en-IN" sz="1100" i="1" dirty="0" smtClean="0"/>
              <a:t>The Entrepreneurial State: Debunking the Public vs. Private Sector Myths</a:t>
            </a:r>
            <a:r>
              <a:rPr lang="en-IN" sz="1100" dirty="0" smtClean="0"/>
              <a:t>. London: Anthem</a:t>
            </a:r>
            <a:endParaRPr lang="en-IN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Factors that impact Disruptive Innovation in Industry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Speed of change</a:t>
            </a:r>
          </a:p>
          <a:p>
            <a:r>
              <a:rPr lang="en-IN" dirty="0" smtClean="0"/>
              <a:t>Non Market Forces</a:t>
            </a:r>
          </a:p>
          <a:p>
            <a:r>
              <a:rPr lang="en-IN" dirty="0" smtClean="0"/>
              <a:t>Competitive rivalries</a:t>
            </a:r>
          </a:p>
          <a:p>
            <a:r>
              <a:rPr lang="en-IN" dirty="0" smtClean="0"/>
              <a:t>Strategic choices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Come Up and Eat the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0170" y="0"/>
            <a:ext cx="718366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686</Words>
  <Application>Microsoft Office PowerPoint</Application>
  <PresentationFormat>On-screen Show (4:3)</PresentationFormat>
  <Paragraphs>65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Disruptive Innovation &amp; Defence Industry</vt:lpstr>
      <vt:lpstr>Contents</vt:lpstr>
      <vt:lpstr>Disruptive Innovation</vt:lpstr>
      <vt:lpstr>The Business of defence</vt:lpstr>
      <vt:lpstr>Disruptive Innovation in Defence</vt:lpstr>
      <vt:lpstr>Disruptive Tech in Defence</vt:lpstr>
      <vt:lpstr>How The US Military Is Responsible For Almost All The Technology In Your iPhone</vt:lpstr>
      <vt:lpstr>Factors that impact Disruptive Innovation in Industry</vt:lpstr>
      <vt:lpstr>Slide 9</vt:lpstr>
      <vt:lpstr>The state as Entrepreneur</vt:lpstr>
      <vt:lpstr>The case of Indian Defence Industry</vt:lpstr>
      <vt:lpstr>Thanks a lot!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Disruptive Innovation &amp; Defence Industry</dc:title>
  <dc:creator>shuktij</dc:creator>
  <cp:lastModifiedBy>shuktij</cp:lastModifiedBy>
  <cp:revision>6</cp:revision>
  <dcterms:created xsi:type="dcterms:W3CDTF">2018-03-21T04:04:56Z</dcterms:created>
  <dcterms:modified xsi:type="dcterms:W3CDTF">2018-03-21T17:42:37Z</dcterms:modified>
</cp:coreProperties>
</file>