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81" r:id="rId2"/>
    <p:sldId id="282" r:id="rId3"/>
    <p:sldId id="283" r:id="rId4"/>
    <p:sldId id="284" r:id="rId5"/>
    <p:sldId id="288" r:id="rId6"/>
    <p:sldId id="294" r:id="rId7"/>
    <p:sldId id="285" r:id="rId8"/>
    <p:sldId id="275" r:id="rId9"/>
    <p:sldId id="276" r:id="rId10"/>
    <p:sldId id="277" r:id="rId11"/>
    <p:sldId id="278" r:id="rId12"/>
    <p:sldId id="287" r:id="rId13"/>
    <p:sldId id="260" r:id="rId14"/>
    <p:sldId id="261" r:id="rId15"/>
    <p:sldId id="273" r:id="rId16"/>
    <p:sldId id="262" r:id="rId17"/>
    <p:sldId id="263" r:id="rId18"/>
    <p:sldId id="272" r:id="rId19"/>
    <p:sldId id="265" r:id="rId20"/>
    <p:sldId id="266" r:id="rId21"/>
    <p:sldId id="271" r:id="rId22"/>
    <p:sldId id="292" r:id="rId23"/>
    <p:sldId id="293"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68635" autoAdjust="0"/>
  </p:normalViewPr>
  <p:slideViewPr>
    <p:cSldViewPr snapToGrid="0">
      <p:cViewPr varScale="1">
        <p:scale>
          <a:sx n="51" d="100"/>
          <a:sy n="51" d="100"/>
        </p:scale>
        <p:origin x="1164" y="66"/>
      </p:cViewPr>
      <p:guideLst>
        <p:guide orient="horz" pos="1094"/>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chemeClr val="accent2">
                  <a:shade val="76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3DEF-4361-ADE8-ED6438787DBE}"/>
              </c:ext>
            </c:extLst>
          </c:dPt>
          <c:dPt>
            <c:idx val="1"/>
            <c:bubble3D val="0"/>
            <c:spPr>
              <a:solidFill>
                <a:schemeClr val="accent2">
                  <a:tint val="77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3DEF-4361-ADE8-ED6438787DB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Sheet1!$C$6:$C$7</c:f>
              <c:strCache>
                <c:ptCount val="2"/>
                <c:pt idx="0">
                  <c:v>2011-2014</c:v>
                </c:pt>
                <c:pt idx="1">
                  <c:v>1991-2010</c:v>
                </c:pt>
              </c:strCache>
            </c:strRef>
          </c:cat>
          <c:val>
            <c:numRef>
              <c:f>Sheet1!$D$6:$D$7</c:f>
              <c:numCache>
                <c:formatCode>0%</c:formatCode>
                <c:ptCount val="2"/>
                <c:pt idx="0">
                  <c:v>0.46</c:v>
                </c:pt>
                <c:pt idx="1">
                  <c:v>0.54</c:v>
                </c:pt>
              </c:numCache>
            </c:numRef>
          </c:val>
          <c:extLst xmlns:c16r2="http://schemas.microsoft.com/office/drawing/2015/06/chart">
            <c:ext xmlns:c16="http://schemas.microsoft.com/office/drawing/2014/chart" uri="{C3380CC4-5D6E-409C-BE32-E72D297353CC}">
              <c16:uniqueId val="{00000004-3DEF-4361-ADE8-ED6438787DBE}"/>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chemeClr val="accent2">
                  <a:shade val="58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8FC7-4011-BA50-0B75D7E1966E}"/>
              </c:ext>
            </c:extLst>
          </c:dPt>
          <c:dPt>
            <c:idx val="1"/>
            <c:bubble3D val="0"/>
            <c:spPr>
              <a:solidFill>
                <a:schemeClr val="accent2">
                  <a:shade val="86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8FC7-4011-BA50-0B75D7E1966E}"/>
              </c:ext>
            </c:extLst>
          </c:dPt>
          <c:dPt>
            <c:idx val="2"/>
            <c:bubble3D val="0"/>
            <c:spPr>
              <a:solidFill>
                <a:schemeClr val="accent2">
                  <a:tint val="86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8FC7-4011-BA50-0B75D7E1966E}"/>
              </c:ext>
            </c:extLst>
          </c:dPt>
          <c:dPt>
            <c:idx val="3"/>
            <c:bubble3D val="0"/>
            <c:spPr>
              <a:solidFill>
                <a:schemeClr val="accent2">
                  <a:tint val="58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8FC7-4011-BA50-0B75D7E1966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Sheet1!$C$26:$C$29</c:f>
              <c:strCache>
                <c:ptCount val="4"/>
                <c:pt idx="0">
                  <c:v>Peer-Reviewed Journal</c:v>
                </c:pt>
                <c:pt idx="1">
                  <c:v>Working Paper</c:v>
                </c:pt>
                <c:pt idx="2">
                  <c:v>Evaluation / Technical Report</c:v>
                </c:pt>
                <c:pt idx="3">
                  <c:v>Other (Book / Dissertation)</c:v>
                </c:pt>
              </c:strCache>
            </c:strRef>
          </c:cat>
          <c:val>
            <c:numRef>
              <c:f>Sheet1!$D$26:$D$29</c:f>
              <c:numCache>
                <c:formatCode>0%</c:formatCode>
                <c:ptCount val="4"/>
                <c:pt idx="0">
                  <c:v>0.36283185840707965</c:v>
                </c:pt>
                <c:pt idx="1">
                  <c:v>0.24778761061946902</c:v>
                </c:pt>
                <c:pt idx="2">
                  <c:v>0.26548672566371684</c:v>
                </c:pt>
                <c:pt idx="3">
                  <c:v>0.12389380530973451</c:v>
                </c:pt>
              </c:numCache>
            </c:numRef>
          </c:val>
          <c:extLst xmlns:c16r2="http://schemas.microsoft.com/office/drawing/2015/06/chart">
            <c:ext xmlns:c16="http://schemas.microsoft.com/office/drawing/2014/chart" uri="{C3380CC4-5D6E-409C-BE32-E72D297353CC}">
              <c16:uniqueId val="{00000008-8FC7-4011-BA50-0B75D7E1966E}"/>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58495293686181982"/>
          <c:y val="0.14394835183623389"/>
          <c:w val="0.32418911255918192"/>
          <c:h val="0.7121032963275322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chemeClr val="accent2">
                  <a:shade val="58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1776-470F-B70C-723826E2EF86}"/>
              </c:ext>
            </c:extLst>
          </c:dPt>
          <c:dPt>
            <c:idx val="1"/>
            <c:bubble3D val="0"/>
            <c:spPr>
              <a:solidFill>
                <a:schemeClr val="accent2">
                  <a:shade val="86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1776-470F-B70C-723826E2EF86}"/>
              </c:ext>
            </c:extLst>
          </c:dPt>
          <c:dPt>
            <c:idx val="2"/>
            <c:bubble3D val="0"/>
            <c:spPr>
              <a:solidFill>
                <a:schemeClr val="accent2">
                  <a:tint val="86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1776-470F-B70C-723826E2EF8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 (2)'!$C$26:$C$29</c:f>
              <c:strCache>
                <c:ptCount val="3"/>
                <c:pt idx="0">
                  <c:v>Experimental</c:v>
                </c:pt>
                <c:pt idx="1">
                  <c:v>Natural Experiment</c:v>
                </c:pt>
                <c:pt idx="2">
                  <c:v>Quasi-experimental</c:v>
                </c:pt>
              </c:strCache>
              <c:extLst xmlns:c16r2="http://schemas.microsoft.com/office/drawing/2015/06/chart"/>
            </c:strRef>
          </c:cat>
          <c:val>
            <c:numRef>
              <c:f>'Sheet1 (2)'!$D$26:$D$29</c:f>
              <c:numCache>
                <c:formatCode>0%</c:formatCode>
                <c:ptCount val="3"/>
                <c:pt idx="0">
                  <c:v>0.46902654867256638</c:v>
                </c:pt>
                <c:pt idx="1">
                  <c:v>9.7345132743362831E-2</c:v>
                </c:pt>
                <c:pt idx="2">
                  <c:v>0.44247787610619471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6-1776-470F-B70C-723826E2EF86}"/>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4.999994929611172E-2"/>
          <c:y val="0.86164139034749221"/>
          <c:w val="0.89999993239481568"/>
          <c:h val="9.0252321270460567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1"/>
          <c:showCatName val="0"/>
          <c:showSerName val="0"/>
          <c:showPercent val="0"/>
          <c:showBubbleSize val="0"/>
          <c:showLeaderLines val="0"/>
        </c:dLbls>
        <c:firstSliceAng val="0"/>
        <c:holeSize val="50"/>
      </c:doughnutChart>
      <c:spPr>
        <a:noFill/>
        <a:ln>
          <a:noFill/>
        </a:ln>
        <a:effectLst/>
      </c:spPr>
    </c:plotArea>
    <c:legend>
      <c:legendPos val="b"/>
      <c:layout>
        <c:manualLayout>
          <c:xMode val="edge"/>
          <c:yMode val="edge"/>
          <c:x val="4.999994929611172E-2"/>
          <c:y val="0.86164139034749221"/>
          <c:w val="0.89999993239481568"/>
          <c:h val="9.0252321270460567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01959-CD16-4194-8375-768F56C31E32}"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GB"/>
        </a:p>
      </dgm:t>
    </dgm:pt>
    <dgm:pt modelId="{82B7B53B-1EB0-4BC2-AFBA-53DF3BFDC803}">
      <dgm:prSet phldrT="[Text]"/>
      <dgm:spPr>
        <a:ln>
          <a:solidFill>
            <a:schemeClr val="accent2">
              <a:lumMod val="75000"/>
            </a:schemeClr>
          </a:solidFill>
        </a:ln>
      </dgm:spPr>
      <dgm:t>
        <a:bodyPr/>
        <a:lstStyle/>
        <a:p>
          <a:r>
            <a:rPr lang="en-GB" noProof="0" dirty="0" smtClean="0"/>
            <a:t>Governments</a:t>
          </a:r>
          <a:endParaRPr lang="en-GB" noProof="0" dirty="0"/>
        </a:p>
      </dgm:t>
    </dgm:pt>
    <dgm:pt modelId="{4A964C9E-1FE6-4815-9CF4-94AAC87F4A60}" type="parTrans" cxnId="{611F4C74-70A8-44F2-BAAE-17697CBCE886}">
      <dgm:prSet/>
      <dgm:spPr/>
      <dgm:t>
        <a:bodyPr/>
        <a:lstStyle/>
        <a:p>
          <a:endParaRPr lang="en-GB" noProof="0" dirty="0"/>
        </a:p>
      </dgm:t>
    </dgm:pt>
    <dgm:pt modelId="{9ECB1DE6-237C-4393-91B0-8E0F40C771E9}" type="sibTrans" cxnId="{611F4C74-70A8-44F2-BAAE-17697CBCE886}">
      <dgm:prSet/>
      <dgm:spPr/>
      <dgm:t>
        <a:bodyPr/>
        <a:lstStyle/>
        <a:p>
          <a:endParaRPr lang="en-GB" noProof="0" dirty="0"/>
        </a:p>
      </dgm:t>
    </dgm:pt>
    <dgm:pt modelId="{84EC22EA-11C6-41E4-ACA9-C23E866C0952}">
      <dgm:prSet phldrT="[Text]"/>
      <dgm:spPr>
        <a:solidFill>
          <a:schemeClr val="bg1"/>
        </a:solidFill>
        <a:ln>
          <a:solidFill>
            <a:schemeClr val="accent2">
              <a:lumMod val="75000"/>
            </a:schemeClr>
          </a:solidFill>
        </a:ln>
      </dgm:spPr>
      <dgm:t>
        <a:bodyPr/>
        <a:lstStyle/>
        <a:p>
          <a:r>
            <a:rPr lang="en-GB" b="0" noProof="0" dirty="0" smtClean="0"/>
            <a:t>Private sector</a:t>
          </a:r>
          <a:endParaRPr lang="en-GB" b="0" noProof="0" dirty="0"/>
        </a:p>
      </dgm:t>
    </dgm:pt>
    <dgm:pt modelId="{EFD80BA4-3D4D-4CD5-80D7-865CE6319DCB}" type="parTrans" cxnId="{49271AFB-3FFB-444D-83C3-AA5E808178D1}">
      <dgm:prSet/>
      <dgm:spPr/>
      <dgm:t>
        <a:bodyPr/>
        <a:lstStyle/>
        <a:p>
          <a:endParaRPr lang="en-GB" noProof="0" dirty="0"/>
        </a:p>
      </dgm:t>
    </dgm:pt>
    <dgm:pt modelId="{33CA3DB3-3255-4CB5-9CB0-89BE9088E199}" type="sibTrans" cxnId="{49271AFB-3FFB-444D-83C3-AA5E808178D1}">
      <dgm:prSet/>
      <dgm:spPr/>
      <dgm:t>
        <a:bodyPr/>
        <a:lstStyle/>
        <a:p>
          <a:endParaRPr lang="en-GB" noProof="0" dirty="0"/>
        </a:p>
      </dgm:t>
    </dgm:pt>
    <dgm:pt modelId="{550374C5-4110-4AA0-A8C6-D6DCD25CDB53}">
      <dgm:prSet phldrT="[Text]"/>
      <dgm:spPr>
        <a:ln>
          <a:solidFill>
            <a:schemeClr val="accent2">
              <a:lumMod val="75000"/>
            </a:schemeClr>
          </a:solidFill>
        </a:ln>
      </dgm:spPr>
      <dgm:t>
        <a:bodyPr/>
        <a:lstStyle/>
        <a:p>
          <a:r>
            <a:rPr lang="en-GB" noProof="0" dirty="0" smtClean="0"/>
            <a:t>United Nations System</a:t>
          </a:r>
          <a:endParaRPr lang="en-GB" noProof="0" dirty="0"/>
        </a:p>
      </dgm:t>
    </dgm:pt>
    <dgm:pt modelId="{E6513279-7F47-4693-9E60-27D9E3CC7DAE}" type="parTrans" cxnId="{448CF317-DE22-4B81-83C5-F0021099E6A2}">
      <dgm:prSet/>
      <dgm:spPr/>
      <dgm:t>
        <a:bodyPr/>
        <a:lstStyle/>
        <a:p>
          <a:endParaRPr lang="en-GB" noProof="0" dirty="0"/>
        </a:p>
      </dgm:t>
    </dgm:pt>
    <dgm:pt modelId="{DFEB9DCA-0329-423B-8066-56F5BD3ABD25}" type="sibTrans" cxnId="{448CF317-DE22-4B81-83C5-F0021099E6A2}">
      <dgm:prSet/>
      <dgm:spPr/>
      <dgm:t>
        <a:bodyPr/>
        <a:lstStyle/>
        <a:p>
          <a:endParaRPr lang="en-GB" noProof="0" dirty="0"/>
        </a:p>
      </dgm:t>
    </dgm:pt>
    <dgm:pt modelId="{AE7F4830-002C-47EE-A6CF-BDB40FE8E680}">
      <dgm:prSet phldrT="[Text]"/>
      <dgm:spPr>
        <a:ln>
          <a:solidFill>
            <a:schemeClr val="accent2">
              <a:lumMod val="75000"/>
            </a:schemeClr>
          </a:solidFill>
        </a:ln>
      </dgm:spPr>
      <dgm:t>
        <a:bodyPr/>
        <a:lstStyle/>
        <a:p>
          <a:r>
            <a:rPr lang="en-GB" noProof="0" dirty="0" smtClean="0"/>
            <a:t>Regional &amp; multilateral organizations</a:t>
          </a:r>
          <a:endParaRPr lang="en-GB" noProof="0" dirty="0"/>
        </a:p>
      </dgm:t>
    </dgm:pt>
    <dgm:pt modelId="{3BCC3098-9F91-4E52-A40C-59DDAA744325}" type="parTrans" cxnId="{46775935-7518-4610-A869-2D92E38C29CA}">
      <dgm:prSet/>
      <dgm:spPr/>
      <dgm:t>
        <a:bodyPr/>
        <a:lstStyle/>
        <a:p>
          <a:endParaRPr lang="en-GB" noProof="0" dirty="0"/>
        </a:p>
      </dgm:t>
    </dgm:pt>
    <dgm:pt modelId="{8287EDF2-4438-4E0F-9B0A-740812F79808}" type="sibTrans" cxnId="{46775935-7518-4610-A869-2D92E38C29CA}">
      <dgm:prSet/>
      <dgm:spPr/>
      <dgm:t>
        <a:bodyPr/>
        <a:lstStyle/>
        <a:p>
          <a:endParaRPr lang="en-GB" noProof="0" dirty="0"/>
        </a:p>
      </dgm:t>
    </dgm:pt>
    <dgm:pt modelId="{321E1F82-DBC9-4ECD-B3A9-E1B57F91D502}">
      <dgm:prSet phldrT="[Text]"/>
      <dgm:spPr>
        <a:ln>
          <a:solidFill>
            <a:schemeClr val="accent2">
              <a:lumMod val="75000"/>
            </a:schemeClr>
          </a:solidFill>
        </a:ln>
      </dgm:spPr>
      <dgm:t>
        <a:bodyPr/>
        <a:lstStyle/>
        <a:p>
          <a:r>
            <a:rPr lang="en-GB" noProof="0" dirty="0" smtClean="0"/>
            <a:t>Parliamentarians</a:t>
          </a:r>
          <a:endParaRPr lang="en-GB" noProof="0" dirty="0"/>
        </a:p>
      </dgm:t>
    </dgm:pt>
    <dgm:pt modelId="{83F14C3E-882E-4E92-9597-663C1AB59E37}" type="parTrans" cxnId="{9343B760-7DD6-4A20-AF26-BE28115487EB}">
      <dgm:prSet/>
      <dgm:spPr/>
      <dgm:t>
        <a:bodyPr/>
        <a:lstStyle/>
        <a:p>
          <a:endParaRPr lang="en-GB" noProof="0" dirty="0"/>
        </a:p>
      </dgm:t>
    </dgm:pt>
    <dgm:pt modelId="{3EBAB4FF-76E5-4892-BCE8-AD1B5A3919CC}" type="sibTrans" cxnId="{9343B760-7DD6-4A20-AF26-BE28115487EB}">
      <dgm:prSet/>
      <dgm:spPr/>
      <dgm:t>
        <a:bodyPr/>
        <a:lstStyle/>
        <a:p>
          <a:endParaRPr lang="en-GB" noProof="0" dirty="0"/>
        </a:p>
      </dgm:t>
    </dgm:pt>
    <dgm:pt modelId="{DBD2F81F-4773-4141-9681-87146A7C4906}">
      <dgm:prSet phldrT="[Text]"/>
      <dgm:spPr>
        <a:ln>
          <a:solidFill>
            <a:schemeClr val="accent2">
              <a:lumMod val="75000"/>
            </a:schemeClr>
          </a:solidFill>
        </a:ln>
      </dgm:spPr>
      <dgm:t>
        <a:bodyPr/>
        <a:lstStyle/>
        <a:p>
          <a:r>
            <a:rPr lang="en-GB" noProof="0" dirty="0" smtClean="0"/>
            <a:t>Social partners</a:t>
          </a:r>
          <a:endParaRPr lang="en-GB" noProof="0" dirty="0"/>
        </a:p>
      </dgm:t>
    </dgm:pt>
    <dgm:pt modelId="{FEF5822D-3578-4B44-95B1-41BA4D14A1EB}" type="parTrans" cxnId="{26EDCA57-9669-45A1-A2D3-8AA0D06F139A}">
      <dgm:prSet/>
      <dgm:spPr/>
      <dgm:t>
        <a:bodyPr/>
        <a:lstStyle/>
        <a:p>
          <a:endParaRPr lang="en-GB" noProof="0" dirty="0"/>
        </a:p>
      </dgm:t>
    </dgm:pt>
    <dgm:pt modelId="{4CE633DC-79BA-4A18-BCD7-0710F0B7C09B}" type="sibTrans" cxnId="{26EDCA57-9669-45A1-A2D3-8AA0D06F139A}">
      <dgm:prSet/>
      <dgm:spPr/>
      <dgm:t>
        <a:bodyPr/>
        <a:lstStyle/>
        <a:p>
          <a:endParaRPr lang="en-GB" noProof="0" dirty="0"/>
        </a:p>
      </dgm:t>
    </dgm:pt>
    <dgm:pt modelId="{69F30C8C-907F-4FCB-8D9B-4DA6809046F9}">
      <dgm:prSet phldrT="[Text]"/>
      <dgm:spPr>
        <a:ln>
          <a:solidFill>
            <a:schemeClr val="accent2">
              <a:lumMod val="75000"/>
            </a:schemeClr>
          </a:solidFill>
        </a:ln>
      </dgm:spPr>
      <dgm:t>
        <a:bodyPr/>
        <a:lstStyle/>
        <a:p>
          <a:r>
            <a:rPr lang="en-GB" noProof="0" dirty="0" smtClean="0"/>
            <a:t>Media</a:t>
          </a:r>
          <a:endParaRPr lang="en-GB" noProof="0" dirty="0"/>
        </a:p>
      </dgm:t>
    </dgm:pt>
    <dgm:pt modelId="{E0241BAF-8978-42B4-9C02-AE48A03ACCE4}" type="parTrans" cxnId="{0C615D81-E33A-4115-A62F-73E700754D6C}">
      <dgm:prSet/>
      <dgm:spPr/>
      <dgm:t>
        <a:bodyPr/>
        <a:lstStyle/>
        <a:p>
          <a:endParaRPr lang="en-GB" noProof="0" dirty="0"/>
        </a:p>
      </dgm:t>
    </dgm:pt>
    <dgm:pt modelId="{00526102-DB4A-4384-B688-D9AD334748ED}" type="sibTrans" cxnId="{0C615D81-E33A-4115-A62F-73E700754D6C}">
      <dgm:prSet/>
      <dgm:spPr/>
      <dgm:t>
        <a:bodyPr/>
        <a:lstStyle/>
        <a:p>
          <a:endParaRPr lang="en-GB" noProof="0" dirty="0"/>
        </a:p>
      </dgm:t>
    </dgm:pt>
    <dgm:pt modelId="{0694706B-3896-4CC8-B8E2-162EA202D52A}">
      <dgm:prSet phldrT="[Text]"/>
      <dgm:spPr>
        <a:ln>
          <a:solidFill>
            <a:schemeClr val="accent2">
              <a:lumMod val="75000"/>
            </a:schemeClr>
          </a:solidFill>
        </a:ln>
      </dgm:spPr>
      <dgm:t>
        <a:bodyPr/>
        <a:lstStyle/>
        <a:p>
          <a:r>
            <a:rPr lang="en-GB" noProof="0" dirty="0" smtClean="0"/>
            <a:t>Foundations</a:t>
          </a:r>
          <a:endParaRPr lang="en-GB" noProof="0" dirty="0"/>
        </a:p>
      </dgm:t>
    </dgm:pt>
    <dgm:pt modelId="{3630926F-4949-418A-8B92-9CC8D7FC56DB}" type="parTrans" cxnId="{1090985A-4DA3-4990-8EC4-05344F9B276C}">
      <dgm:prSet/>
      <dgm:spPr/>
      <dgm:t>
        <a:bodyPr/>
        <a:lstStyle/>
        <a:p>
          <a:endParaRPr lang="en-GB" noProof="0" dirty="0"/>
        </a:p>
      </dgm:t>
    </dgm:pt>
    <dgm:pt modelId="{07E0AFD0-817B-4C4F-8064-B60E6AD115FC}" type="sibTrans" cxnId="{1090985A-4DA3-4990-8EC4-05344F9B276C}">
      <dgm:prSet/>
      <dgm:spPr/>
      <dgm:t>
        <a:bodyPr/>
        <a:lstStyle/>
        <a:p>
          <a:endParaRPr lang="en-GB" noProof="0" dirty="0"/>
        </a:p>
      </dgm:t>
    </dgm:pt>
    <dgm:pt modelId="{FF9CBDC7-A330-4276-B36F-2CC371D08501}">
      <dgm:prSet phldrT="[Text]"/>
      <dgm:spPr>
        <a:ln>
          <a:solidFill>
            <a:schemeClr val="accent2">
              <a:lumMod val="75000"/>
            </a:schemeClr>
          </a:solidFill>
        </a:ln>
      </dgm:spPr>
      <dgm:t>
        <a:bodyPr/>
        <a:lstStyle/>
        <a:p>
          <a:r>
            <a:rPr lang="en-GB" noProof="0" dirty="0" smtClean="0"/>
            <a:t>Academia</a:t>
          </a:r>
          <a:endParaRPr lang="en-GB" noProof="0" dirty="0"/>
        </a:p>
      </dgm:t>
    </dgm:pt>
    <dgm:pt modelId="{DEA99E6F-6254-4D91-A2F2-6A0E1ED80726}" type="parTrans" cxnId="{FDC84FC5-C98F-44EE-97F0-528A7C7FA00A}">
      <dgm:prSet/>
      <dgm:spPr/>
      <dgm:t>
        <a:bodyPr/>
        <a:lstStyle/>
        <a:p>
          <a:endParaRPr lang="en-GB" noProof="0" dirty="0"/>
        </a:p>
      </dgm:t>
    </dgm:pt>
    <dgm:pt modelId="{4112DD42-373E-4949-86F8-57D37D5A71DE}" type="sibTrans" cxnId="{FDC84FC5-C98F-44EE-97F0-528A7C7FA00A}">
      <dgm:prSet/>
      <dgm:spPr/>
      <dgm:t>
        <a:bodyPr/>
        <a:lstStyle/>
        <a:p>
          <a:endParaRPr lang="en-GB" noProof="0" dirty="0"/>
        </a:p>
      </dgm:t>
    </dgm:pt>
    <dgm:pt modelId="{7895A746-DE68-4F3C-B40C-782BA69B64A8}">
      <dgm:prSet phldrT="[Text]"/>
      <dgm:spPr>
        <a:ln>
          <a:solidFill>
            <a:schemeClr val="accent2">
              <a:lumMod val="75000"/>
            </a:schemeClr>
          </a:solidFill>
        </a:ln>
      </dgm:spPr>
      <dgm:t>
        <a:bodyPr/>
        <a:lstStyle/>
        <a:p>
          <a:r>
            <a:rPr lang="en-GB" noProof="0" smtClean="0"/>
            <a:t>Youth organizations &amp; civil society</a:t>
          </a:r>
          <a:endParaRPr lang="en-GB" noProof="0" dirty="0"/>
        </a:p>
      </dgm:t>
    </dgm:pt>
    <dgm:pt modelId="{DB5F5CAF-3BAE-42EE-B086-9CEB5EB4D963}" type="parTrans" cxnId="{13C31115-D9CB-4AFD-864A-5655A2BA5BD6}">
      <dgm:prSet/>
      <dgm:spPr/>
      <dgm:t>
        <a:bodyPr/>
        <a:lstStyle/>
        <a:p>
          <a:endParaRPr lang="en-GB"/>
        </a:p>
      </dgm:t>
    </dgm:pt>
    <dgm:pt modelId="{7A53621E-0D14-45E2-A0E8-66BBC38B86B4}" type="sibTrans" cxnId="{13C31115-D9CB-4AFD-864A-5655A2BA5BD6}">
      <dgm:prSet/>
      <dgm:spPr/>
      <dgm:t>
        <a:bodyPr/>
        <a:lstStyle/>
        <a:p>
          <a:endParaRPr lang="en-GB"/>
        </a:p>
      </dgm:t>
    </dgm:pt>
    <dgm:pt modelId="{B3A0DEDE-153C-4882-868F-E457F16DC8FE}" type="pres">
      <dgm:prSet presAssocID="{44301959-CD16-4194-8375-768F56C31E32}" presName="diagram" presStyleCnt="0">
        <dgm:presLayoutVars>
          <dgm:dir/>
          <dgm:resizeHandles val="exact"/>
        </dgm:presLayoutVars>
      </dgm:prSet>
      <dgm:spPr/>
      <dgm:t>
        <a:bodyPr/>
        <a:lstStyle/>
        <a:p>
          <a:endParaRPr lang="en-GB"/>
        </a:p>
      </dgm:t>
    </dgm:pt>
    <dgm:pt modelId="{6BCC2B32-A9C2-47DC-BF35-243E80674088}" type="pres">
      <dgm:prSet presAssocID="{82B7B53B-1EB0-4BC2-AFBA-53DF3BFDC803}" presName="node" presStyleLbl="node1" presStyleIdx="0" presStyleCnt="10">
        <dgm:presLayoutVars>
          <dgm:bulletEnabled val="1"/>
        </dgm:presLayoutVars>
      </dgm:prSet>
      <dgm:spPr/>
      <dgm:t>
        <a:bodyPr/>
        <a:lstStyle/>
        <a:p>
          <a:endParaRPr lang="en-GB"/>
        </a:p>
      </dgm:t>
    </dgm:pt>
    <dgm:pt modelId="{ADCC3A1F-28FC-417C-8060-026F8B0E000B}" type="pres">
      <dgm:prSet presAssocID="{9ECB1DE6-237C-4393-91B0-8E0F40C771E9}" presName="sibTrans" presStyleCnt="0"/>
      <dgm:spPr/>
    </dgm:pt>
    <dgm:pt modelId="{F0EFDEB7-FCE5-4D40-8131-E31C83FEB7B8}" type="pres">
      <dgm:prSet presAssocID="{84EC22EA-11C6-41E4-ACA9-C23E866C0952}" presName="node" presStyleLbl="node1" presStyleIdx="1" presStyleCnt="10">
        <dgm:presLayoutVars>
          <dgm:bulletEnabled val="1"/>
        </dgm:presLayoutVars>
      </dgm:prSet>
      <dgm:spPr/>
      <dgm:t>
        <a:bodyPr/>
        <a:lstStyle/>
        <a:p>
          <a:endParaRPr lang="en-GB"/>
        </a:p>
      </dgm:t>
    </dgm:pt>
    <dgm:pt modelId="{E91FAD5F-CB97-4C0F-9792-6DED7151578A}" type="pres">
      <dgm:prSet presAssocID="{33CA3DB3-3255-4CB5-9CB0-89BE9088E199}" presName="sibTrans" presStyleCnt="0"/>
      <dgm:spPr/>
    </dgm:pt>
    <dgm:pt modelId="{7BF456B5-C6E6-4744-9A24-330837880725}" type="pres">
      <dgm:prSet presAssocID="{550374C5-4110-4AA0-A8C6-D6DCD25CDB53}" presName="node" presStyleLbl="node1" presStyleIdx="2" presStyleCnt="10">
        <dgm:presLayoutVars>
          <dgm:bulletEnabled val="1"/>
        </dgm:presLayoutVars>
      </dgm:prSet>
      <dgm:spPr/>
      <dgm:t>
        <a:bodyPr/>
        <a:lstStyle/>
        <a:p>
          <a:endParaRPr lang="en-GB"/>
        </a:p>
      </dgm:t>
    </dgm:pt>
    <dgm:pt modelId="{1A50EF7F-14F0-43E6-93E6-D8EEAEC71C76}" type="pres">
      <dgm:prSet presAssocID="{DFEB9DCA-0329-423B-8066-56F5BD3ABD25}" presName="sibTrans" presStyleCnt="0"/>
      <dgm:spPr/>
    </dgm:pt>
    <dgm:pt modelId="{90CB45E0-282E-464B-AF0F-F6B3EE0F6895}" type="pres">
      <dgm:prSet presAssocID="{AE7F4830-002C-47EE-A6CF-BDB40FE8E680}" presName="node" presStyleLbl="node1" presStyleIdx="3" presStyleCnt="10">
        <dgm:presLayoutVars>
          <dgm:bulletEnabled val="1"/>
        </dgm:presLayoutVars>
      </dgm:prSet>
      <dgm:spPr/>
      <dgm:t>
        <a:bodyPr/>
        <a:lstStyle/>
        <a:p>
          <a:endParaRPr lang="en-GB"/>
        </a:p>
      </dgm:t>
    </dgm:pt>
    <dgm:pt modelId="{7EB22C17-686A-4440-B004-3BCCDA0CDB7F}" type="pres">
      <dgm:prSet presAssocID="{8287EDF2-4438-4E0F-9B0A-740812F79808}" presName="sibTrans" presStyleCnt="0"/>
      <dgm:spPr/>
    </dgm:pt>
    <dgm:pt modelId="{8604BE08-34F6-4FFF-ABDE-2F550DC053A9}" type="pres">
      <dgm:prSet presAssocID="{321E1F82-DBC9-4ECD-B3A9-E1B57F91D502}" presName="node" presStyleLbl="node1" presStyleIdx="4" presStyleCnt="10">
        <dgm:presLayoutVars>
          <dgm:bulletEnabled val="1"/>
        </dgm:presLayoutVars>
      </dgm:prSet>
      <dgm:spPr/>
      <dgm:t>
        <a:bodyPr/>
        <a:lstStyle/>
        <a:p>
          <a:endParaRPr lang="en-GB"/>
        </a:p>
      </dgm:t>
    </dgm:pt>
    <dgm:pt modelId="{41446D87-846E-420F-BF39-E340CFDA3719}" type="pres">
      <dgm:prSet presAssocID="{3EBAB4FF-76E5-4892-BCE8-AD1B5A3919CC}" presName="sibTrans" presStyleCnt="0"/>
      <dgm:spPr/>
    </dgm:pt>
    <dgm:pt modelId="{1D099655-630F-41D2-88C9-B2A0F65B927E}" type="pres">
      <dgm:prSet presAssocID="{DBD2F81F-4773-4141-9681-87146A7C4906}" presName="node" presStyleLbl="node1" presStyleIdx="5" presStyleCnt="10">
        <dgm:presLayoutVars>
          <dgm:bulletEnabled val="1"/>
        </dgm:presLayoutVars>
      </dgm:prSet>
      <dgm:spPr/>
      <dgm:t>
        <a:bodyPr/>
        <a:lstStyle/>
        <a:p>
          <a:endParaRPr lang="en-GB"/>
        </a:p>
      </dgm:t>
    </dgm:pt>
    <dgm:pt modelId="{A6A196D4-0B4D-46FA-9DEE-B8DA60A2BA42}" type="pres">
      <dgm:prSet presAssocID="{4CE633DC-79BA-4A18-BCD7-0710F0B7C09B}" presName="sibTrans" presStyleCnt="0"/>
      <dgm:spPr/>
    </dgm:pt>
    <dgm:pt modelId="{233FA8C2-B584-4ABC-AC51-C36CF7FF1ECD}" type="pres">
      <dgm:prSet presAssocID="{7895A746-DE68-4F3C-B40C-782BA69B64A8}" presName="node" presStyleLbl="node1" presStyleIdx="6" presStyleCnt="10">
        <dgm:presLayoutVars>
          <dgm:bulletEnabled val="1"/>
        </dgm:presLayoutVars>
      </dgm:prSet>
      <dgm:spPr/>
      <dgm:t>
        <a:bodyPr/>
        <a:lstStyle/>
        <a:p>
          <a:endParaRPr lang="en-GB"/>
        </a:p>
      </dgm:t>
    </dgm:pt>
    <dgm:pt modelId="{E7819CE3-CB71-4716-9B86-B92F861BA335}" type="pres">
      <dgm:prSet presAssocID="{7A53621E-0D14-45E2-A0E8-66BBC38B86B4}" presName="sibTrans" presStyleCnt="0"/>
      <dgm:spPr/>
    </dgm:pt>
    <dgm:pt modelId="{512953B5-46EE-4E65-82D9-C93027C3C10C}" type="pres">
      <dgm:prSet presAssocID="{69F30C8C-907F-4FCB-8D9B-4DA6809046F9}" presName="node" presStyleLbl="node1" presStyleIdx="7" presStyleCnt="10">
        <dgm:presLayoutVars>
          <dgm:bulletEnabled val="1"/>
        </dgm:presLayoutVars>
      </dgm:prSet>
      <dgm:spPr/>
      <dgm:t>
        <a:bodyPr/>
        <a:lstStyle/>
        <a:p>
          <a:endParaRPr lang="en-GB"/>
        </a:p>
      </dgm:t>
    </dgm:pt>
    <dgm:pt modelId="{F5B5C0A7-A179-4EB4-A134-F62983F37ADE}" type="pres">
      <dgm:prSet presAssocID="{00526102-DB4A-4384-B688-D9AD334748ED}" presName="sibTrans" presStyleCnt="0"/>
      <dgm:spPr/>
    </dgm:pt>
    <dgm:pt modelId="{2A986E35-E213-4A35-9B4D-1883469BDB46}" type="pres">
      <dgm:prSet presAssocID="{0694706B-3896-4CC8-B8E2-162EA202D52A}" presName="node" presStyleLbl="node1" presStyleIdx="8" presStyleCnt="10">
        <dgm:presLayoutVars>
          <dgm:bulletEnabled val="1"/>
        </dgm:presLayoutVars>
      </dgm:prSet>
      <dgm:spPr/>
      <dgm:t>
        <a:bodyPr/>
        <a:lstStyle/>
        <a:p>
          <a:endParaRPr lang="en-GB"/>
        </a:p>
      </dgm:t>
    </dgm:pt>
    <dgm:pt modelId="{E7AB8CFB-77F1-433E-8EB7-4F971E9F06B3}" type="pres">
      <dgm:prSet presAssocID="{07E0AFD0-817B-4C4F-8064-B60E6AD115FC}" presName="sibTrans" presStyleCnt="0"/>
      <dgm:spPr/>
    </dgm:pt>
    <dgm:pt modelId="{FD4EE954-720A-4415-AE09-F5B80C468477}" type="pres">
      <dgm:prSet presAssocID="{FF9CBDC7-A330-4276-B36F-2CC371D08501}" presName="node" presStyleLbl="node1" presStyleIdx="9" presStyleCnt="10">
        <dgm:presLayoutVars>
          <dgm:bulletEnabled val="1"/>
        </dgm:presLayoutVars>
      </dgm:prSet>
      <dgm:spPr/>
      <dgm:t>
        <a:bodyPr/>
        <a:lstStyle/>
        <a:p>
          <a:endParaRPr lang="en-GB"/>
        </a:p>
      </dgm:t>
    </dgm:pt>
  </dgm:ptLst>
  <dgm:cxnLst>
    <dgm:cxn modelId="{94699DBA-917B-43A6-84F8-08CE7D8F442C}" type="presOf" srcId="{DBD2F81F-4773-4141-9681-87146A7C4906}" destId="{1D099655-630F-41D2-88C9-B2A0F65B927E}" srcOrd="0" destOrd="0" presId="urn:microsoft.com/office/officeart/2005/8/layout/default"/>
    <dgm:cxn modelId="{0C615D81-E33A-4115-A62F-73E700754D6C}" srcId="{44301959-CD16-4194-8375-768F56C31E32}" destId="{69F30C8C-907F-4FCB-8D9B-4DA6809046F9}" srcOrd="7" destOrd="0" parTransId="{E0241BAF-8978-42B4-9C02-AE48A03ACCE4}" sibTransId="{00526102-DB4A-4384-B688-D9AD334748ED}"/>
    <dgm:cxn modelId="{9343B760-7DD6-4A20-AF26-BE28115487EB}" srcId="{44301959-CD16-4194-8375-768F56C31E32}" destId="{321E1F82-DBC9-4ECD-B3A9-E1B57F91D502}" srcOrd="4" destOrd="0" parTransId="{83F14C3E-882E-4E92-9597-663C1AB59E37}" sibTransId="{3EBAB4FF-76E5-4892-BCE8-AD1B5A3919CC}"/>
    <dgm:cxn modelId="{611F4C74-70A8-44F2-BAAE-17697CBCE886}" srcId="{44301959-CD16-4194-8375-768F56C31E32}" destId="{82B7B53B-1EB0-4BC2-AFBA-53DF3BFDC803}" srcOrd="0" destOrd="0" parTransId="{4A964C9E-1FE6-4815-9CF4-94AAC87F4A60}" sibTransId="{9ECB1DE6-237C-4393-91B0-8E0F40C771E9}"/>
    <dgm:cxn modelId="{DA03E93F-D3A3-4016-AE57-232511AFD3F1}" type="presOf" srcId="{7895A746-DE68-4F3C-B40C-782BA69B64A8}" destId="{233FA8C2-B584-4ABC-AC51-C36CF7FF1ECD}" srcOrd="0" destOrd="0" presId="urn:microsoft.com/office/officeart/2005/8/layout/default"/>
    <dgm:cxn modelId="{CF26B61E-BF4C-4051-A2EB-3124A1E06816}" type="presOf" srcId="{44301959-CD16-4194-8375-768F56C31E32}" destId="{B3A0DEDE-153C-4882-868F-E457F16DC8FE}" srcOrd="0" destOrd="0" presId="urn:microsoft.com/office/officeart/2005/8/layout/default"/>
    <dgm:cxn modelId="{13C31115-D9CB-4AFD-864A-5655A2BA5BD6}" srcId="{44301959-CD16-4194-8375-768F56C31E32}" destId="{7895A746-DE68-4F3C-B40C-782BA69B64A8}" srcOrd="6" destOrd="0" parTransId="{DB5F5CAF-3BAE-42EE-B086-9CEB5EB4D963}" sibTransId="{7A53621E-0D14-45E2-A0E8-66BBC38B86B4}"/>
    <dgm:cxn modelId="{F29172F9-40A2-461D-8285-28142C7367F2}" type="presOf" srcId="{321E1F82-DBC9-4ECD-B3A9-E1B57F91D502}" destId="{8604BE08-34F6-4FFF-ABDE-2F550DC053A9}" srcOrd="0" destOrd="0" presId="urn:microsoft.com/office/officeart/2005/8/layout/default"/>
    <dgm:cxn modelId="{6A56D8F1-6F6E-4DF6-BCCA-D3CFC2B97A05}" type="presOf" srcId="{FF9CBDC7-A330-4276-B36F-2CC371D08501}" destId="{FD4EE954-720A-4415-AE09-F5B80C468477}" srcOrd="0" destOrd="0" presId="urn:microsoft.com/office/officeart/2005/8/layout/default"/>
    <dgm:cxn modelId="{1090985A-4DA3-4990-8EC4-05344F9B276C}" srcId="{44301959-CD16-4194-8375-768F56C31E32}" destId="{0694706B-3896-4CC8-B8E2-162EA202D52A}" srcOrd="8" destOrd="0" parTransId="{3630926F-4949-418A-8B92-9CC8D7FC56DB}" sibTransId="{07E0AFD0-817B-4C4F-8064-B60E6AD115FC}"/>
    <dgm:cxn modelId="{27D407B1-FC52-48C7-A9E9-3343E041FB8B}" type="presOf" srcId="{AE7F4830-002C-47EE-A6CF-BDB40FE8E680}" destId="{90CB45E0-282E-464B-AF0F-F6B3EE0F6895}" srcOrd="0" destOrd="0" presId="urn:microsoft.com/office/officeart/2005/8/layout/default"/>
    <dgm:cxn modelId="{49271AFB-3FFB-444D-83C3-AA5E808178D1}" srcId="{44301959-CD16-4194-8375-768F56C31E32}" destId="{84EC22EA-11C6-41E4-ACA9-C23E866C0952}" srcOrd="1" destOrd="0" parTransId="{EFD80BA4-3D4D-4CD5-80D7-865CE6319DCB}" sibTransId="{33CA3DB3-3255-4CB5-9CB0-89BE9088E199}"/>
    <dgm:cxn modelId="{AC08975A-FF32-4874-8059-2A5537C243FB}" type="presOf" srcId="{82B7B53B-1EB0-4BC2-AFBA-53DF3BFDC803}" destId="{6BCC2B32-A9C2-47DC-BF35-243E80674088}" srcOrd="0" destOrd="0" presId="urn:microsoft.com/office/officeart/2005/8/layout/default"/>
    <dgm:cxn modelId="{26EDCA57-9669-45A1-A2D3-8AA0D06F139A}" srcId="{44301959-CD16-4194-8375-768F56C31E32}" destId="{DBD2F81F-4773-4141-9681-87146A7C4906}" srcOrd="5" destOrd="0" parTransId="{FEF5822D-3578-4B44-95B1-41BA4D14A1EB}" sibTransId="{4CE633DC-79BA-4A18-BCD7-0710F0B7C09B}"/>
    <dgm:cxn modelId="{DA0D4823-425D-4F90-A7DD-61D699A4E0CC}" type="presOf" srcId="{0694706B-3896-4CC8-B8E2-162EA202D52A}" destId="{2A986E35-E213-4A35-9B4D-1883469BDB46}" srcOrd="0" destOrd="0" presId="urn:microsoft.com/office/officeart/2005/8/layout/default"/>
    <dgm:cxn modelId="{FDC84FC5-C98F-44EE-97F0-528A7C7FA00A}" srcId="{44301959-CD16-4194-8375-768F56C31E32}" destId="{FF9CBDC7-A330-4276-B36F-2CC371D08501}" srcOrd="9" destOrd="0" parTransId="{DEA99E6F-6254-4D91-A2F2-6A0E1ED80726}" sibTransId="{4112DD42-373E-4949-86F8-57D37D5A71DE}"/>
    <dgm:cxn modelId="{E676ACC1-CCA9-4218-9B97-080A8CE74046}" type="presOf" srcId="{550374C5-4110-4AA0-A8C6-D6DCD25CDB53}" destId="{7BF456B5-C6E6-4744-9A24-330837880725}" srcOrd="0" destOrd="0" presId="urn:microsoft.com/office/officeart/2005/8/layout/default"/>
    <dgm:cxn modelId="{46775935-7518-4610-A869-2D92E38C29CA}" srcId="{44301959-CD16-4194-8375-768F56C31E32}" destId="{AE7F4830-002C-47EE-A6CF-BDB40FE8E680}" srcOrd="3" destOrd="0" parTransId="{3BCC3098-9F91-4E52-A40C-59DDAA744325}" sibTransId="{8287EDF2-4438-4E0F-9B0A-740812F79808}"/>
    <dgm:cxn modelId="{5D13F109-7598-4DBB-BFC9-25FC1B038D00}" type="presOf" srcId="{84EC22EA-11C6-41E4-ACA9-C23E866C0952}" destId="{F0EFDEB7-FCE5-4D40-8131-E31C83FEB7B8}" srcOrd="0" destOrd="0" presId="urn:microsoft.com/office/officeart/2005/8/layout/default"/>
    <dgm:cxn modelId="{448CF317-DE22-4B81-83C5-F0021099E6A2}" srcId="{44301959-CD16-4194-8375-768F56C31E32}" destId="{550374C5-4110-4AA0-A8C6-D6DCD25CDB53}" srcOrd="2" destOrd="0" parTransId="{E6513279-7F47-4693-9E60-27D9E3CC7DAE}" sibTransId="{DFEB9DCA-0329-423B-8066-56F5BD3ABD25}"/>
    <dgm:cxn modelId="{1F90CCD6-33C7-4B0C-8DD9-5426B43E1BFE}" type="presOf" srcId="{69F30C8C-907F-4FCB-8D9B-4DA6809046F9}" destId="{512953B5-46EE-4E65-82D9-C93027C3C10C}" srcOrd="0" destOrd="0" presId="urn:microsoft.com/office/officeart/2005/8/layout/default"/>
    <dgm:cxn modelId="{BAB413C4-A244-49FB-9A3B-7D7DCA23D9F6}" type="presParOf" srcId="{B3A0DEDE-153C-4882-868F-E457F16DC8FE}" destId="{6BCC2B32-A9C2-47DC-BF35-243E80674088}" srcOrd="0" destOrd="0" presId="urn:microsoft.com/office/officeart/2005/8/layout/default"/>
    <dgm:cxn modelId="{4D017827-27DE-4370-9FEA-DC411345993A}" type="presParOf" srcId="{B3A0DEDE-153C-4882-868F-E457F16DC8FE}" destId="{ADCC3A1F-28FC-417C-8060-026F8B0E000B}" srcOrd="1" destOrd="0" presId="urn:microsoft.com/office/officeart/2005/8/layout/default"/>
    <dgm:cxn modelId="{5E48E749-0B5D-4AAF-A4A1-22450B5D2070}" type="presParOf" srcId="{B3A0DEDE-153C-4882-868F-E457F16DC8FE}" destId="{F0EFDEB7-FCE5-4D40-8131-E31C83FEB7B8}" srcOrd="2" destOrd="0" presId="urn:microsoft.com/office/officeart/2005/8/layout/default"/>
    <dgm:cxn modelId="{3FDA275A-A3B1-44DF-BCC2-932A8092669A}" type="presParOf" srcId="{B3A0DEDE-153C-4882-868F-E457F16DC8FE}" destId="{E91FAD5F-CB97-4C0F-9792-6DED7151578A}" srcOrd="3" destOrd="0" presId="urn:microsoft.com/office/officeart/2005/8/layout/default"/>
    <dgm:cxn modelId="{B94DB193-000A-422A-939F-374EA6D3A43D}" type="presParOf" srcId="{B3A0DEDE-153C-4882-868F-E457F16DC8FE}" destId="{7BF456B5-C6E6-4744-9A24-330837880725}" srcOrd="4" destOrd="0" presId="urn:microsoft.com/office/officeart/2005/8/layout/default"/>
    <dgm:cxn modelId="{50EA5BBC-40BE-4BD9-BA4A-10896BC4CEC7}" type="presParOf" srcId="{B3A0DEDE-153C-4882-868F-E457F16DC8FE}" destId="{1A50EF7F-14F0-43E6-93E6-D8EEAEC71C76}" srcOrd="5" destOrd="0" presId="urn:microsoft.com/office/officeart/2005/8/layout/default"/>
    <dgm:cxn modelId="{48139905-0AA5-46E1-9B68-CF24988E14A3}" type="presParOf" srcId="{B3A0DEDE-153C-4882-868F-E457F16DC8FE}" destId="{90CB45E0-282E-464B-AF0F-F6B3EE0F6895}" srcOrd="6" destOrd="0" presId="urn:microsoft.com/office/officeart/2005/8/layout/default"/>
    <dgm:cxn modelId="{8302B434-C4A4-4776-A7F3-48A850107B14}" type="presParOf" srcId="{B3A0DEDE-153C-4882-868F-E457F16DC8FE}" destId="{7EB22C17-686A-4440-B004-3BCCDA0CDB7F}" srcOrd="7" destOrd="0" presId="urn:microsoft.com/office/officeart/2005/8/layout/default"/>
    <dgm:cxn modelId="{790C5EBF-0DF5-4581-8626-8F86E7974506}" type="presParOf" srcId="{B3A0DEDE-153C-4882-868F-E457F16DC8FE}" destId="{8604BE08-34F6-4FFF-ABDE-2F550DC053A9}" srcOrd="8" destOrd="0" presId="urn:microsoft.com/office/officeart/2005/8/layout/default"/>
    <dgm:cxn modelId="{7944ACBC-BC45-4D1B-8594-A469F91F9FF5}" type="presParOf" srcId="{B3A0DEDE-153C-4882-868F-E457F16DC8FE}" destId="{41446D87-846E-420F-BF39-E340CFDA3719}" srcOrd="9" destOrd="0" presId="urn:microsoft.com/office/officeart/2005/8/layout/default"/>
    <dgm:cxn modelId="{979ECBD4-3956-4439-B231-806DE7D7F43E}" type="presParOf" srcId="{B3A0DEDE-153C-4882-868F-E457F16DC8FE}" destId="{1D099655-630F-41D2-88C9-B2A0F65B927E}" srcOrd="10" destOrd="0" presId="urn:microsoft.com/office/officeart/2005/8/layout/default"/>
    <dgm:cxn modelId="{E659D464-C0F8-4F07-B060-C13D13F31142}" type="presParOf" srcId="{B3A0DEDE-153C-4882-868F-E457F16DC8FE}" destId="{A6A196D4-0B4D-46FA-9DEE-B8DA60A2BA42}" srcOrd="11" destOrd="0" presId="urn:microsoft.com/office/officeart/2005/8/layout/default"/>
    <dgm:cxn modelId="{D14852BB-0F0A-4C21-951C-D5BE61E981F9}" type="presParOf" srcId="{B3A0DEDE-153C-4882-868F-E457F16DC8FE}" destId="{233FA8C2-B584-4ABC-AC51-C36CF7FF1ECD}" srcOrd="12" destOrd="0" presId="urn:microsoft.com/office/officeart/2005/8/layout/default"/>
    <dgm:cxn modelId="{D24A16D5-860D-4B2F-AE0B-2C9DBBC06681}" type="presParOf" srcId="{B3A0DEDE-153C-4882-868F-E457F16DC8FE}" destId="{E7819CE3-CB71-4716-9B86-B92F861BA335}" srcOrd="13" destOrd="0" presId="urn:microsoft.com/office/officeart/2005/8/layout/default"/>
    <dgm:cxn modelId="{1DE0B47C-AD90-4BB3-8896-FF6778040E48}" type="presParOf" srcId="{B3A0DEDE-153C-4882-868F-E457F16DC8FE}" destId="{512953B5-46EE-4E65-82D9-C93027C3C10C}" srcOrd="14" destOrd="0" presId="urn:microsoft.com/office/officeart/2005/8/layout/default"/>
    <dgm:cxn modelId="{5FE0DAB0-A512-4720-94C4-C326C7A14ED4}" type="presParOf" srcId="{B3A0DEDE-153C-4882-868F-E457F16DC8FE}" destId="{F5B5C0A7-A179-4EB4-A134-F62983F37ADE}" srcOrd="15" destOrd="0" presId="urn:microsoft.com/office/officeart/2005/8/layout/default"/>
    <dgm:cxn modelId="{EAA44807-E698-4D99-933A-B0E501AAD575}" type="presParOf" srcId="{B3A0DEDE-153C-4882-868F-E457F16DC8FE}" destId="{2A986E35-E213-4A35-9B4D-1883469BDB46}" srcOrd="16" destOrd="0" presId="urn:microsoft.com/office/officeart/2005/8/layout/default"/>
    <dgm:cxn modelId="{6E9C206A-D658-44F2-8F5A-EC9F071F2972}" type="presParOf" srcId="{B3A0DEDE-153C-4882-868F-E457F16DC8FE}" destId="{E7AB8CFB-77F1-433E-8EB7-4F971E9F06B3}" srcOrd="17" destOrd="0" presId="urn:microsoft.com/office/officeart/2005/8/layout/default"/>
    <dgm:cxn modelId="{01FEF5DA-621A-454E-9CCB-ADADE8E33B02}" type="presParOf" srcId="{B3A0DEDE-153C-4882-868F-E457F16DC8FE}" destId="{FD4EE954-720A-4415-AE09-F5B80C468477}"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4301959-CD16-4194-8375-768F56C31E32}"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GB"/>
        </a:p>
      </dgm:t>
    </dgm:pt>
    <dgm:pt modelId="{82B7B53B-1EB0-4BC2-AFBA-53DF3BFDC803}">
      <dgm:prSet phldrT="[Text]"/>
      <dgm:spPr>
        <a:solidFill>
          <a:schemeClr val="bg1"/>
        </a:solidFill>
        <a:ln>
          <a:solidFill>
            <a:schemeClr val="accent2">
              <a:lumMod val="75000"/>
            </a:schemeClr>
          </a:solidFill>
        </a:ln>
      </dgm:spPr>
      <dgm:t>
        <a:bodyPr/>
        <a:lstStyle/>
        <a:p>
          <a:r>
            <a:rPr lang="en-GB" b="0" noProof="0" dirty="0" smtClean="0"/>
            <a:t>Skills including digital skills and quality apprenticeships</a:t>
          </a:r>
          <a:endParaRPr lang="en-GB" b="0" noProof="0" dirty="0"/>
        </a:p>
      </dgm:t>
    </dgm:pt>
    <dgm:pt modelId="{4A964C9E-1FE6-4815-9CF4-94AAC87F4A60}" type="parTrans" cxnId="{611F4C74-70A8-44F2-BAAE-17697CBCE886}">
      <dgm:prSet/>
      <dgm:spPr/>
      <dgm:t>
        <a:bodyPr/>
        <a:lstStyle/>
        <a:p>
          <a:endParaRPr lang="en-GB" b="0" noProof="0" dirty="0"/>
        </a:p>
      </dgm:t>
    </dgm:pt>
    <dgm:pt modelId="{9ECB1DE6-237C-4393-91B0-8E0F40C771E9}" type="sibTrans" cxnId="{611F4C74-70A8-44F2-BAAE-17697CBCE886}">
      <dgm:prSet/>
      <dgm:spPr/>
      <dgm:t>
        <a:bodyPr/>
        <a:lstStyle/>
        <a:p>
          <a:endParaRPr lang="en-GB" b="0" noProof="0" dirty="0"/>
        </a:p>
      </dgm:t>
    </dgm:pt>
    <dgm:pt modelId="{B4529645-1750-4DA1-8F21-10438664223B}">
      <dgm:prSet phldrT="[Text]"/>
      <dgm:spPr>
        <a:ln>
          <a:solidFill>
            <a:schemeClr val="accent2">
              <a:lumMod val="75000"/>
            </a:schemeClr>
          </a:solidFill>
        </a:ln>
      </dgm:spPr>
      <dgm:t>
        <a:bodyPr/>
        <a:lstStyle/>
        <a:p>
          <a:r>
            <a:rPr lang="en-GB" b="0" noProof="0" dirty="0" smtClean="0"/>
            <a:t>Youth in the informal economy</a:t>
          </a:r>
          <a:endParaRPr lang="en-GB" b="0" noProof="0" dirty="0"/>
        </a:p>
      </dgm:t>
    </dgm:pt>
    <dgm:pt modelId="{CC9AF234-19B6-49C9-9ABF-7A3F7C1A75C3}" type="parTrans" cxnId="{7CC9F3C4-FFE9-4B89-AA3A-EFEF25DA7567}">
      <dgm:prSet/>
      <dgm:spPr/>
      <dgm:t>
        <a:bodyPr/>
        <a:lstStyle/>
        <a:p>
          <a:endParaRPr lang="en-GB" b="0" noProof="0" dirty="0"/>
        </a:p>
      </dgm:t>
    </dgm:pt>
    <dgm:pt modelId="{7C794A19-AB2F-4316-8D5B-99EC29A8DB8F}" type="sibTrans" cxnId="{7CC9F3C4-FFE9-4B89-AA3A-EFEF25DA7567}">
      <dgm:prSet/>
      <dgm:spPr/>
      <dgm:t>
        <a:bodyPr/>
        <a:lstStyle/>
        <a:p>
          <a:endParaRPr lang="en-GB" b="0" noProof="0" dirty="0"/>
        </a:p>
      </dgm:t>
    </dgm:pt>
    <dgm:pt modelId="{6A2717CC-019A-4772-8133-23C542A62210}">
      <dgm:prSet phldrT="[Text]"/>
      <dgm:spPr>
        <a:ln>
          <a:solidFill>
            <a:schemeClr val="accent2">
              <a:lumMod val="75000"/>
            </a:schemeClr>
          </a:solidFill>
        </a:ln>
      </dgm:spPr>
      <dgm:t>
        <a:bodyPr/>
        <a:lstStyle/>
        <a:p>
          <a:r>
            <a:rPr lang="en-GB" b="0" noProof="0" dirty="0" smtClean="0"/>
            <a:t>Green jobs for youth</a:t>
          </a:r>
          <a:endParaRPr lang="en-GB" b="0" noProof="0" dirty="0"/>
        </a:p>
      </dgm:t>
    </dgm:pt>
    <dgm:pt modelId="{F3054603-4F98-4745-A869-9CA574B04E77}" type="parTrans" cxnId="{9D13ACC0-7338-40F1-AEBB-A93B7E5A323A}">
      <dgm:prSet/>
      <dgm:spPr/>
      <dgm:t>
        <a:bodyPr/>
        <a:lstStyle/>
        <a:p>
          <a:endParaRPr lang="en-GB" b="0" noProof="0" dirty="0"/>
        </a:p>
      </dgm:t>
    </dgm:pt>
    <dgm:pt modelId="{F069A052-304E-4838-878E-9398E2BD83C6}" type="sibTrans" cxnId="{9D13ACC0-7338-40F1-AEBB-A93B7E5A323A}">
      <dgm:prSet/>
      <dgm:spPr/>
      <dgm:t>
        <a:bodyPr/>
        <a:lstStyle/>
        <a:p>
          <a:endParaRPr lang="en-GB" b="0" noProof="0" dirty="0"/>
        </a:p>
      </dgm:t>
    </dgm:pt>
    <dgm:pt modelId="{6B3AB28F-3730-4944-ABCC-83C9775CB8AF}">
      <dgm:prSet phldrT="[Text]"/>
      <dgm:spPr>
        <a:ln>
          <a:solidFill>
            <a:schemeClr val="accent2">
              <a:lumMod val="75000"/>
            </a:schemeClr>
          </a:solidFill>
        </a:ln>
      </dgm:spPr>
      <dgm:t>
        <a:bodyPr/>
        <a:lstStyle/>
        <a:p>
          <a:r>
            <a:rPr lang="en-GB" b="0" noProof="0" dirty="0" smtClean="0"/>
            <a:t>Decent work for youth (15-17) in hazardous occupations</a:t>
          </a:r>
          <a:endParaRPr lang="en-GB" b="0" noProof="0" dirty="0"/>
        </a:p>
      </dgm:t>
    </dgm:pt>
    <dgm:pt modelId="{34DD0A61-1818-45AC-B99B-98AF7A14CF9C}" type="parTrans" cxnId="{31587633-21E1-456E-93FC-4A0B658DB617}">
      <dgm:prSet/>
      <dgm:spPr/>
      <dgm:t>
        <a:bodyPr/>
        <a:lstStyle/>
        <a:p>
          <a:endParaRPr lang="en-GB" b="0" noProof="0" dirty="0"/>
        </a:p>
      </dgm:t>
    </dgm:pt>
    <dgm:pt modelId="{D75BCEC4-9CFC-49A5-9AC9-C87247524DBF}" type="sibTrans" cxnId="{31587633-21E1-456E-93FC-4A0B658DB617}">
      <dgm:prSet/>
      <dgm:spPr/>
      <dgm:t>
        <a:bodyPr/>
        <a:lstStyle/>
        <a:p>
          <a:endParaRPr lang="en-GB" b="0" noProof="0" dirty="0"/>
        </a:p>
      </dgm:t>
    </dgm:pt>
    <dgm:pt modelId="{EAAB44A7-BAB9-4123-BFB5-90FABA71557A}">
      <dgm:prSet phldrT="[Text]"/>
      <dgm:spPr>
        <a:solidFill>
          <a:schemeClr val="bg1"/>
        </a:solidFill>
        <a:ln>
          <a:solidFill>
            <a:schemeClr val="accent2">
              <a:lumMod val="75000"/>
            </a:schemeClr>
          </a:solidFill>
        </a:ln>
      </dgm:spPr>
      <dgm:t>
        <a:bodyPr/>
        <a:lstStyle/>
        <a:p>
          <a:r>
            <a:rPr lang="en-GB" b="0" noProof="0" dirty="0" smtClean="0"/>
            <a:t>Youth in fragile situations</a:t>
          </a:r>
          <a:endParaRPr lang="en-GB" b="0" noProof="0" dirty="0"/>
        </a:p>
      </dgm:t>
    </dgm:pt>
    <dgm:pt modelId="{6C94BE1F-D28F-420E-A0A1-2D9E2971521D}" type="parTrans" cxnId="{D585BCE7-7402-412A-9741-F9FE61AF3D21}">
      <dgm:prSet/>
      <dgm:spPr/>
      <dgm:t>
        <a:bodyPr/>
        <a:lstStyle/>
        <a:p>
          <a:endParaRPr lang="en-GB" b="0" noProof="0" dirty="0"/>
        </a:p>
      </dgm:t>
    </dgm:pt>
    <dgm:pt modelId="{2A2DFE7C-FFE0-4ABD-B37B-12A14ABD8261}" type="sibTrans" cxnId="{D585BCE7-7402-412A-9741-F9FE61AF3D21}">
      <dgm:prSet/>
      <dgm:spPr/>
      <dgm:t>
        <a:bodyPr/>
        <a:lstStyle/>
        <a:p>
          <a:endParaRPr lang="en-GB" b="0" noProof="0" dirty="0"/>
        </a:p>
      </dgm:t>
    </dgm:pt>
    <dgm:pt modelId="{4F6302DC-AB23-4381-85EB-D24D7BBA3736}">
      <dgm:prSet phldrT="[Text]"/>
      <dgm:spPr>
        <a:ln>
          <a:solidFill>
            <a:schemeClr val="accent2">
              <a:lumMod val="75000"/>
            </a:schemeClr>
          </a:solidFill>
        </a:ln>
      </dgm:spPr>
      <dgm:t>
        <a:bodyPr/>
        <a:lstStyle/>
        <a:p>
          <a:r>
            <a:rPr lang="en-GB" b="0" noProof="0" dirty="0" smtClean="0"/>
            <a:t>Youth in the rural economy</a:t>
          </a:r>
          <a:endParaRPr lang="en-GB" b="0" noProof="0" dirty="0"/>
        </a:p>
      </dgm:t>
    </dgm:pt>
    <dgm:pt modelId="{C9113BBA-9B7C-4768-B62D-F2B70B8AFEB6}" type="parTrans" cxnId="{1FFEDCA3-A92E-4633-BFAE-0A8BBFBCE268}">
      <dgm:prSet/>
      <dgm:spPr/>
      <dgm:t>
        <a:bodyPr/>
        <a:lstStyle/>
        <a:p>
          <a:endParaRPr lang="en-GB" b="0" noProof="0" dirty="0"/>
        </a:p>
      </dgm:t>
    </dgm:pt>
    <dgm:pt modelId="{7EA7DA4A-3EAC-4409-95DB-55D9BAD7504F}" type="sibTrans" cxnId="{1FFEDCA3-A92E-4633-BFAE-0A8BBFBCE268}">
      <dgm:prSet/>
      <dgm:spPr/>
      <dgm:t>
        <a:bodyPr/>
        <a:lstStyle/>
        <a:p>
          <a:endParaRPr lang="en-GB" b="0" noProof="0" dirty="0"/>
        </a:p>
      </dgm:t>
    </dgm:pt>
    <dgm:pt modelId="{502CD081-EBF1-4285-8DE4-CF4C788254DD}">
      <dgm:prSet phldrT="[Text]"/>
      <dgm:spPr>
        <a:ln>
          <a:solidFill>
            <a:schemeClr val="accent2">
              <a:lumMod val="75000"/>
            </a:schemeClr>
          </a:solidFill>
        </a:ln>
      </dgm:spPr>
      <dgm:t>
        <a:bodyPr/>
        <a:lstStyle/>
        <a:p>
          <a:r>
            <a:rPr lang="en-GB" b="0" noProof="0" dirty="0" smtClean="0"/>
            <a:t>Youth entrepreneurship and self-employment</a:t>
          </a:r>
          <a:endParaRPr lang="en-GB" b="0" noProof="0" dirty="0"/>
        </a:p>
      </dgm:t>
    </dgm:pt>
    <dgm:pt modelId="{A2314FEC-C92A-4899-AB58-858530321869}" type="parTrans" cxnId="{A1A72BFC-9DA6-4763-8B2D-2DF4BA478C2D}">
      <dgm:prSet/>
      <dgm:spPr/>
      <dgm:t>
        <a:bodyPr/>
        <a:lstStyle/>
        <a:p>
          <a:endParaRPr lang="en-GB" b="0" noProof="0" dirty="0"/>
        </a:p>
      </dgm:t>
    </dgm:pt>
    <dgm:pt modelId="{6D430DFC-37ED-4528-A4DF-A2E8D8BD268A}" type="sibTrans" cxnId="{A1A72BFC-9DA6-4763-8B2D-2DF4BA478C2D}">
      <dgm:prSet/>
      <dgm:spPr/>
      <dgm:t>
        <a:bodyPr/>
        <a:lstStyle/>
        <a:p>
          <a:endParaRPr lang="en-GB" b="0" noProof="0" dirty="0"/>
        </a:p>
      </dgm:t>
    </dgm:pt>
    <dgm:pt modelId="{B3A0DEDE-153C-4882-868F-E457F16DC8FE}" type="pres">
      <dgm:prSet presAssocID="{44301959-CD16-4194-8375-768F56C31E32}" presName="diagram" presStyleCnt="0">
        <dgm:presLayoutVars>
          <dgm:dir/>
          <dgm:resizeHandles val="exact"/>
        </dgm:presLayoutVars>
      </dgm:prSet>
      <dgm:spPr/>
      <dgm:t>
        <a:bodyPr/>
        <a:lstStyle/>
        <a:p>
          <a:endParaRPr lang="en-GB"/>
        </a:p>
      </dgm:t>
    </dgm:pt>
    <dgm:pt modelId="{6BCC2B32-A9C2-47DC-BF35-243E80674088}" type="pres">
      <dgm:prSet presAssocID="{82B7B53B-1EB0-4BC2-AFBA-53DF3BFDC803}" presName="node" presStyleLbl="node1" presStyleIdx="0" presStyleCnt="7">
        <dgm:presLayoutVars>
          <dgm:bulletEnabled val="1"/>
        </dgm:presLayoutVars>
      </dgm:prSet>
      <dgm:spPr/>
      <dgm:t>
        <a:bodyPr/>
        <a:lstStyle/>
        <a:p>
          <a:endParaRPr lang="en-GB"/>
        </a:p>
      </dgm:t>
    </dgm:pt>
    <dgm:pt modelId="{ADCC3A1F-28FC-417C-8060-026F8B0E000B}" type="pres">
      <dgm:prSet presAssocID="{9ECB1DE6-237C-4393-91B0-8E0F40C771E9}" presName="sibTrans" presStyleCnt="0"/>
      <dgm:spPr/>
    </dgm:pt>
    <dgm:pt modelId="{C2E061E5-3028-46E6-AF82-63AB84B0D451}" type="pres">
      <dgm:prSet presAssocID="{B4529645-1750-4DA1-8F21-10438664223B}" presName="node" presStyleLbl="node1" presStyleIdx="1" presStyleCnt="7">
        <dgm:presLayoutVars>
          <dgm:bulletEnabled val="1"/>
        </dgm:presLayoutVars>
      </dgm:prSet>
      <dgm:spPr/>
      <dgm:t>
        <a:bodyPr/>
        <a:lstStyle/>
        <a:p>
          <a:endParaRPr lang="en-GB"/>
        </a:p>
      </dgm:t>
    </dgm:pt>
    <dgm:pt modelId="{B97CDEB1-35A0-43F8-B634-9EEF50AED059}" type="pres">
      <dgm:prSet presAssocID="{7C794A19-AB2F-4316-8D5B-99EC29A8DB8F}" presName="sibTrans" presStyleCnt="0"/>
      <dgm:spPr/>
    </dgm:pt>
    <dgm:pt modelId="{293174E3-D07E-4036-B46E-0995D194519D}" type="pres">
      <dgm:prSet presAssocID="{6A2717CC-019A-4772-8133-23C542A62210}" presName="node" presStyleLbl="node1" presStyleIdx="2" presStyleCnt="7">
        <dgm:presLayoutVars>
          <dgm:bulletEnabled val="1"/>
        </dgm:presLayoutVars>
      </dgm:prSet>
      <dgm:spPr/>
      <dgm:t>
        <a:bodyPr/>
        <a:lstStyle/>
        <a:p>
          <a:endParaRPr lang="en-GB"/>
        </a:p>
      </dgm:t>
    </dgm:pt>
    <dgm:pt modelId="{E079DC47-E431-40CA-9B30-522D95980031}" type="pres">
      <dgm:prSet presAssocID="{F069A052-304E-4838-878E-9398E2BD83C6}" presName="sibTrans" presStyleCnt="0"/>
      <dgm:spPr/>
    </dgm:pt>
    <dgm:pt modelId="{9DE3CDEF-8D58-4FB6-A89C-EAAD626D6267}" type="pres">
      <dgm:prSet presAssocID="{6B3AB28F-3730-4944-ABCC-83C9775CB8AF}" presName="node" presStyleLbl="node1" presStyleIdx="3" presStyleCnt="7">
        <dgm:presLayoutVars>
          <dgm:bulletEnabled val="1"/>
        </dgm:presLayoutVars>
      </dgm:prSet>
      <dgm:spPr/>
      <dgm:t>
        <a:bodyPr/>
        <a:lstStyle/>
        <a:p>
          <a:endParaRPr lang="en-GB"/>
        </a:p>
      </dgm:t>
    </dgm:pt>
    <dgm:pt modelId="{B1263E83-F306-4656-9DA3-358C22D8A657}" type="pres">
      <dgm:prSet presAssocID="{D75BCEC4-9CFC-49A5-9AC9-C87247524DBF}" presName="sibTrans" presStyleCnt="0"/>
      <dgm:spPr/>
    </dgm:pt>
    <dgm:pt modelId="{124E2883-08DF-40B8-8005-300EE882F0D0}" type="pres">
      <dgm:prSet presAssocID="{EAAB44A7-BAB9-4123-BFB5-90FABA71557A}" presName="node" presStyleLbl="node1" presStyleIdx="4" presStyleCnt="7">
        <dgm:presLayoutVars>
          <dgm:bulletEnabled val="1"/>
        </dgm:presLayoutVars>
      </dgm:prSet>
      <dgm:spPr/>
      <dgm:t>
        <a:bodyPr/>
        <a:lstStyle/>
        <a:p>
          <a:endParaRPr lang="en-GB"/>
        </a:p>
      </dgm:t>
    </dgm:pt>
    <dgm:pt modelId="{A3F17A0A-A2C3-4233-AE4A-EB50F6B72336}" type="pres">
      <dgm:prSet presAssocID="{2A2DFE7C-FFE0-4ABD-B37B-12A14ABD8261}" presName="sibTrans" presStyleCnt="0"/>
      <dgm:spPr/>
    </dgm:pt>
    <dgm:pt modelId="{C6D08EC6-4D93-4C79-82E7-D440EF826930}" type="pres">
      <dgm:prSet presAssocID="{4F6302DC-AB23-4381-85EB-D24D7BBA3736}" presName="node" presStyleLbl="node1" presStyleIdx="5" presStyleCnt="7">
        <dgm:presLayoutVars>
          <dgm:bulletEnabled val="1"/>
        </dgm:presLayoutVars>
      </dgm:prSet>
      <dgm:spPr/>
      <dgm:t>
        <a:bodyPr/>
        <a:lstStyle/>
        <a:p>
          <a:endParaRPr lang="en-GB"/>
        </a:p>
      </dgm:t>
    </dgm:pt>
    <dgm:pt modelId="{4ED0A187-E46A-47F3-B7DF-615EEAC691C3}" type="pres">
      <dgm:prSet presAssocID="{7EA7DA4A-3EAC-4409-95DB-55D9BAD7504F}" presName="sibTrans" presStyleCnt="0"/>
      <dgm:spPr/>
    </dgm:pt>
    <dgm:pt modelId="{50C5430D-10FB-4731-A364-488A4D65DBC8}" type="pres">
      <dgm:prSet presAssocID="{502CD081-EBF1-4285-8DE4-CF4C788254DD}" presName="node" presStyleLbl="node1" presStyleIdx="6" presStyleCnt="7">
        <dgm:presLayoutVars>
          <dgm:bulletEnabled val="1"/>
        </dgm:presLayoutVars>
      </dgm:prSet>
      <dgm:spPr/>
      <dgm:t>
        <a:bodyPr/>
        <a:lstStyle/>
        <a:p>
          <a:endParaRPr lang="en-GB"/>
        </a:p>
      </dgm:t>
    </dgm:pt>
  </dgm:ptLst>
  <dgm:cxnLst>
    <dgm:cxn modelId="{611F4C74-70A8-44F2-BAAE-17697CBCE886}" srcId="{44301959-CD16-4194-8375-768F56C31E32}" destId="{82B7B53B-1EB0-4BC2-AFBA-53DF3BFDC803}" srcOrd="0" destOrd="0" parTransId="{4A964C9E-1FE6-4815-9CF4-94AAC87F4A60}" sibTransId="{9ECB1DE6-237C-4393-91B0-8E0F40C771E9}"/>
    <dgm:cxn modelId="{8F6C9BCE-05A7-4D2E-A6FE-C1C9A3495948}" type="presOf" srcId="{44301959-CD16-4194-8375-768F56C31E32}" destId="{B3A0DEDE-153C-4882-868F-E457F16DC8FE}" srcOrd="0" destOrd="0" presId="urn:microsoft.com/office/officeart/2005/8/layout/default"/>
    <dgm:cxn modelId="{9D13ACC0-7338-40F1-AEBB-A93B7E5A323A}" srcId="{44301959-CD16-4194-8375-768F56C31E32}" destId="{6A2717CC-019A-4772-8133-23C542A62210}" srcOrd="2" destOrd="0" parTransId="{F3054603-4F98-4745-A869-9CA574B04E77}" sibTransId="{F069A052-304E-4838-878E-9398E2BD83C6}"/>
    <dgm:cxn modelId="{65F1849F-DF73-4FE6-99C6-AE18038E6933}" type="presOf" srcId="{6B3AB28F-3730-4944-ABCC-83C9775CB8AF}" destId="{9DE3CDEF-8D58-4FB6-A89C-EAAD626D6267}" srcOrd="0" destOrd="0" presId="urn:microsoft.com/office/officeart/2005/8/layout/default"/>
    <dgm:cxn modelId="{B85E30DA-75D9-49AB-A3F5-008721569E80}" type="presOf" srcId="{6A2717CC-019A-4772-8133-23C542A62210}" destId="{293174E3-D07E-4036-B46E-0995D194519D}" srcOrd="0" destOrd="0" presId="urn:microsoft.com/office/officeart/2005/8/layout/default"/>
    <dgm:cxn modelId="{D585BCE7-7402-412A-9741-F9FE61AF3D21}" srcId="{44301959-CD16-4194-8375-768F56C31E32}" destId="{EAAB44A7-BAB9-4123-BFB5-90FABA71557A}" srcOrd="4" destOrd="0" parTransId="{6C94BE1F-D28F-420E-A0A1-2D9E2971521D}" sibTransId="{2A2DFE7C-FFE0-4ABD-B37B-12A14ABD8261}"/>
    <dgm:cxn modelId="{1FFEDCA3-A92E-4633-BFAE-0A8BBFBCE268}" srcId="{44301959-CD16-4194-8375-768F56C31E32}" destId="{4F6302DC-AB23-4381-85EB-D24D7BBA3736}" srcOrd="5" destOrd="0" parTransId="{C9113BBA-9B7C-4768-B62D-F2B70B8AFEB6}" sibTransId="{7EA7DA4A-3EAC-4409-95DB-55D9BAD7504F}"/>
    <dgm:cxn modelId="{A1A72BFC-9DA6-4763-8B2D-2DF4BA478C2D}" srcId="{44301959-CD16-4194-8375-768F56C31E32}" destId="{502CD081-EBF1-4285-8DE4-CF4C788254DD}" srcOrd="6" destOrd="0" parTransId="{A2314FEC-C92A-4899-AB58-858530321869}" sibTransId="{6D430DFC-37ED-4528-A4DF-A2E8D8BD268A}"/>
    <dgm:cxn modelId="{3DDC5791-C976-4EAF-A2AC-27B15A59657C}" type="presOf" srcId="{82B7B53B-1EB0-4BC2-AFBA-53DF3BFDC803}" destId="{6BCC2B32-A9C2-47DC-BF35-243E80674088}" srcOrd="0" destOrd="0" presId="urn:microsoft.com/office/officeart/2005/8/layout/default"/>
    <dgm:cxn modelId="{DCE3C515-C75D-43CC-9FDE-BEE14D12BD70}" type="presOf" srcId="{4F6302DC-AB23-4381-85EB-D24D7BBA3736}" destId="{C6D08EC6-4D93-4C79-82E7-D440EF826930}" srcOrd="0" destOrd="0" presId="urn:microsoft.com/office/officeart/2005/8/layout/default"/>
    <dgm:cxn modelId="{24CED8B3-FF6E-4BE2-B44C-2D355AAEEAE7}" type="presOf" srcId="{502CD081-EBF1-4285-8DE4-CF4C788254DD}" destId="{50C5430D-10FB-4731-A364-488A4D65DBC8}" srcOrd="0" destOrd="0" presId="urn:microsoft.com/office/officeart/2005/8/layout/default"/>
    <dgm:cxn modelId="{66A42D11-C561-4C31-8922-CA6278687D46}" type="presOf" srcId="{EAAB44A7-BAB9-4123-BFB5-90FABA71557A}" destId="{124E2883-08DF-40B8-8005-300EE882F0D0}" srcOrd="0" destOrd="0" presId="urn:microsoft.com/office/officeart/2005/8/layout/default"/>
    <dgm:cxn modelId="{8D85CE30-6F33-4132-AFDA-C1E2A197E8D3}" type="presOf" srcId="{B4529645-1750-4DA1-8F21-10438664223B}" destId="{C2E061E5-3028-46E6-AF82-63AB84B0D451}" srcOrd="0" destOrd="0" presId="urn:microsoft.com/office/officeart/2005/8/layout/default"/>
    <dgm:cxn modelId="{31587633-21E1-456E-93FC-4A0B658DB617}" srcId="{44301959-CD16-4194-8375-768F56C31E32}" destId="{6B3AB28F-3730-4944-ABCC-83C9775CB8AF}" srcOrd="3" destOrd="0" parTransId="{34DD0A61-1818-45AC-B99B-98AF7A14CF9C}" sibTransId="{D75BCEC4-9CFC-49A5-9AC9-C87247524DBF}"/>
    <dgm:cxn modelId="{7CC9F3C4-FFE9-4B89-AA3A-EFEF25DA7567}" srcId="{44301959-CD16-4194-8375-768F56C31E32}" destId="{B4529645-1750-4DA1-8F21-10438664223B}" srcOrd="1" destOrd="0" parTransId="{CC9AF234-19B6-49C9-9ABF-7A3F7C1A75C3}" sibTransId="{7C794A19-AB2F-4316-8D5B-99EC29A8DB8F}"/>
    <dgm:cxn modelId="{F7427BDC-A45E-4FD6-8654-0B12904FA249}" type="presParOf" srcId="{B3A0DEDE-153C-4882-868F-E457F16DC8FE}" destId="{6BCC2B32-A9C2-47DC-BF35-243E80674088}" srcOrd="0" destOrd="0" presId="urn:microsoft.com/office/officeart/2005/8/layout/default"/>
    <dgm:cxn modelId="{80E2633F-51B3-4275-835A-27DA461344B2}" type="presParOf" srcId="{B3A0DEDE-153C-4882-868F-E457F16DC8FE}" destId="{ADCC3A1F-28FC-417C-8060-026F8B0E000B}" srcOrd="1" destOrd="0" presId="urn:microsoft.com/office/officeart/2005/8/layout/default"/>
    <dgm:cxn modelId="{B9B83F8E-17D2-4524-B2EA-057FB8C0F87B}" type="presParOf" srcId="{B3A0DEDE-153C-4882-868F-E457F16DC8FE}" destId="{C2E061E5-3028-46E6-AF82-63AB84B0D451}" srcOrd="2" destOrd="0" presId="urn:microsoft.com/office/officeart/2005/8/layout/default"/>
    <dgm:cxn modelId="{49C7A05E-0FBD-415E-9E52-2813193A0251}" type="presParOf" srcId="{B3A0DEDE-153C-4882-868F-E457F16DC8FE}" destId="{B97CDEB1-35A0-43F8-B634-9EEF50AED059}" srcOrd="3" destOrd="0" presId="urn:microsoft.com/office/officeart/2005/8/layout/default"/>
    <dgm:cxn modelId="{52D53402-C83B-4EC8-B089-D0538D378C0F}" type="presParOf" srcId="{B3A0DEDE-153C-4882-868F-E457F16DC8FE}" destId="{293174E3-D07E-4036-B46E-0995D194519D}" srcOrd="4" destOrd="0" presId="urn:microsoft.com/office/officeart/2005/8/layout/default"/>
    <dgm:cxn modelId="{3F73D2D1-69FA-42C8-88B4-71207AA0BF69}" type="presParOf" srcId="{B3A0DEDE-153C-4882-868F-E457F16DC8FE}" destId="{E079DC47-E431-40CA-9B30-522D95980031}" srcOrd="5" destOrd="0" presId="urn:microsoft.com/office/officeart/2005/8/layout/default"/>
    <dgm:cxn modelId="{2F338841-9EEE-420B-9D5C-E41B10128CD4}" type="presParOf" srcId="{B3A0DEDE-153C-4882-868F-E457F16DC8FE}" destId="{9DE3CDEF-8D58-4FB6-A89C-EAAD626D6267}" srcOrd="6" destOrd="0" presId="urn:microsoft.com/office/officeart/2005/8/layout/default"/>
    <dgm:cxn modelId="{846B606B-47D3-4853-98B7-6229809D9AA7}" type="presParOf" srcId="{B3A0DEDE-153C-4882-868F-E457F16DC8FE}" destId="{B1263E83-F306-4656-9DA3-358C22D8A657}" srcOrd="7" destOrd="0" presId="urn:microsoft.com/office/officeart/2005/8/layout/default"/>
    <dgm:cxn modelId="{8A37360A-2D9A-42B9-BE85-A1B8AE6D7C5D}" type="presParOf" srcId="{B3A0DEDE-153C-4882-868F-E457F16DC8FE}" destId="{124E2883-08DF-40B8-8005-300EE882F0D0}" srcOrd="8" destOrd="0" presId="urn:microsoft.com/office/officeart/2005/8/layout/default"/>
    <dgm:cxn modelId="{5BFBB311-8091-4512-BB81-3B8697F95ED3}" type="presParOf" srcId="{B3A0DEDE-153C-4882-868F-E457F16DC8FE}" destId="{A3F17A0A-A2C3-4233-AE4A-EB50F6B72336}" srcOrd="9" destOrd="0" presId="urn:microsoft.com/office/officeart/2005/8/layout/default"/>
    <dgm:cxn modelId="{D7C31D93-3930-4DB4-B076-272B24939B81}" type="presParOf" srcId="{B3A0DEDE-153C-4882-868F-E457F16DC8FE}" destId="{C6D08EC6-4D93-4C79-82E7-D440EF826930}" srcOrd="10" destOrd="0" presId="urn:microsoft.com/office/officeart/2005/8/layout/default"/>
    <dgm:cxn modelId="{E05FB4A5-AC4D-4222-9C6E-51D8D7A548DD}" type="presParOf" srcId="{B3A0DEDE-153C-4882-868F-E457F16DC8FE}" destId="{4ED0A187-E46A-47F3-B7DF-615EEAC691C3}" srcOrd="11" destOrd="0" presId="urn:microsoft.com/office/officeart/2005/8/layout/default"/>
    <dgm:cxn modelId="{C1919B03-FA05-4403-AD08-3859F903697B}" type="presParOf" srcId="{B3A0DEDE-153C-4882-868F-E457F16DC8FE}" destId="{50C5430D-10FB-4731-A364-488A4D65DBC8}"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47232FC-AE0D-498F-84DA-21EA9FC78876}" type="doc">
      <dgm:prSet loTypeId="urn:microsoft.com/office/officeart/2005/8/layout/process2" loCatId="process" qsTypeId="urn:microsoft.com/office/officeart/2005/8/quickstyle/simple1" qsCatId="simple" csTypeId="urn:microsoft.com/office/officeart/2005/8/colors/accent1_2" csCatId="accent1" phldr="1"/>
      <dgm:spPr/>
    </dgm:pt>
    <dgm:pt modelId="{E79C4218-D151-4D3F-9301-EBCAE2A8E591}">
      <dgm:prSet phldrT="[Text]" custT="1"/>
      <dgm:spPr>
        <a:noFill/>
        <a:ln>
          <a:solidFill>
            <a:schemeClr val="tx2"/>
          </a:solidFill>
        </a:ln>
      </dgm:spPr>
      <dgm:t>
        <a:bodyPr/>
        <a:lstStyle/>
        <a:p>
          <a:r>
            <a:rPr lang="en-GB" sz="1400" b="0" noProof="0" dirty="0">
              <a:solidFill>
                <a:schemeClr val="tx1"/>
              </a:solidFill>
              <a:latin typeface="Century Gothic" panose="020B0502020202020204" pitchFamily="34" charset="0"/>
            </a:rPr>
            <a:t>Title/abstract review of 28,375 records</a:t>
          </a:r>
        </a:p>
      </dgm:t>
    </dgm:pt>
    <dgm:pt modelId="{9C80991A-D4EC-4439-BDF1-F537274506E5}" type="parTrans" cxnId="{D68BAB46-2B97-4D4F-B757-03607A605407}">
      <dgm:prSet/>
      <dgm:spPr/>
      <dgm:t>
        <a:bodyPr/>
        <a:lstStyle/>
        <a:p>
          <a:endParaRPr lang="en-GB" sz="1200" b="0">
            <a:solidFill>
              <a:schemeClr val="tx2"/>
            </a:solidFill>
            <a:latin typeface="Arial Narrow" panose="020B0606020202030204" pitchFamily="34" charset="0"/>
          </a:endParaRPr>
        </a:p>
      </dgm:t>
    </dgm:pt>
    <dgm:pt modelId="{9102CA53-9248-46F8-9A28-087E803410D5}" type="sibTrans" cxnId="{D68BAB46-2B97-4D4F-B757-03607A605407}">
      <dgm:prSet custT="1"/>
      <dgm:spPr/>
      <dgm:t>
        <a:bodyPr/>
        <a:lstStyle/>
        <a:p>
          <a:endParaRPr lang="en-GB" sz="1200" b="0" noProof="0" dirty="0">
            <a:solidFill>
              <a:schemeClr val="tx2"/>
            </a:solidFill>
            <a:latin typeface="Arial Narrow" panose="020B0606020202030204" pitchFamily="34" charset="0"/>
          </a:endParaRPr>
        </a:p>
      </dgm:t>
    </dgm:pt>
    <dgm:pt modelId="{A1FDC0E5-47F3-47C8-B9E3-45DAA7A782BE}">
      <dgm:prSet phldrT="[Text]" custT="1"/>
      <dgm:spPr>
        <a:noFill/>
        <a:ln>
          <a:solidFill>
            <a:schemeClr val="tx2"/>
          </a:solidFill>
        </a:ln>
      </dgm:spPr>
      <dgm:t>
        <a:bodyPr/>
        <a:lstStyle/>
        <a:p>
          <a:r>
            <a:rPr lang="en-GB" sz="1400" b="0" noProof="0" dirty="0">
              <a:solidFill>
                <a:schemeClr val="tx1"/>
              </a:solidFill>
              <a:latin typeface="Century Gothic" panose="020B0502020202020204" pitchFamily="34" charset="0"/>
            </a:rPr>
            <a:t>Full text review of 1,141 records</a:t>
          </a:r>
        </a:p>
      </dgm:t>
    </dgm:pt>
    <dgm:pt modelId="{ED660C3A-2C7F-4265-A88C-D24F24C19411}" type="parTrans" cxnId="{F03FEA99-271F-4AA9-B3A6-156FF3017185}">
      <dgm:prSet/>
      <dgm:spPr/>
      <dgm:t>
        <a:bodyPr/>
        <a:lstStyle/>
        <a:p>
          <a:endParaRPr lang="en-GB" sz="1200" b="0">
            <a:solidFill>
              <a:schemeClr val="tx2"/>
            </a:solidFill>
            <a:latin typeface="Arial Narrow" panose="020B0606020202030204" pitchFamily="34" charset="0"/>
          </a:endParaRPr>
        </a:p>
      </dgm:t>
    </dgm:pt>
    <dgm:pt modelId="{3568B0CB-0E3B-422C-A72B-825CF5FD7BCA}" type="sibTrans" cxnId="{F03FEA99-271F-4AA9-B3A6-156FF3017185}">
      <dgm:prSet custT="1"/>
      <dgm:spPr/>
      <dgm:t>
        <a:bodyPr/>
        <a:lstStyle/>
        <a:p>
          <a:endParaRPr lang="en-GB" sz="1200" b="0" noProof="0" dirty="0">
            <a:solidFill>
              <a:schemeClr val="tx2"/>
            </a:solidFill>
            <a:latin typeface="Arial Narrow" panose="020B0606020202030204" pitchFamily="34" charset="0"/>
          </a:endParaRPr>
        </a:p>
      </dgm:t>
    </dgm:pt>
    <dgm:pt modelId="{DC87BF60-C5B8-46CD-85A3-4D4505C6B5E3}">
      <dgm:prSet phldrT="[Text]" custT="1"/>
      <dgm:spPr>
        <a:noFill/>
        <a:ln>
          <a:solidFill>
            <a:schemeClr val="tx2"/>
          </a:solidFill>
        </a:ln>
      </dgm:spPr>
      <dgm:t>
        <a:bodyPr/>
        <a:lstStyle/>
        <a:p>
          <a:r>
            <a:rPr lang="en-GB" sz="1400" b="0" noProof="0" dirty="0">
              <a:solidFill>
                <a:schemeClr val="tx1"/>
              </a:solidFill>
              <a:latin typeface="Century Gothic" panose="020B0502020202020204" pitchFamily="34" charset="0"/>
            </a:rPr>
            <a:t>86 reports selected</a:t>
          </a:r>
        </a:p>
      </dgm:t>
    </dgm:pt>
    <dgm:pt modelId="{A052D042-9DD2-46CE-94CE-776BF7DE9B0D}" type="parTrans" cxnId="{6B67C6B9-E4FF-4A4F-9714-476E97F92D52}">
      <dgm:prSet/>
      <dgm:spPr/>
      <dgm:t>
        <a:bodyPr/>
        <a:lstStyle/>
        <a:p>
          <a:endParaRPr lang="en-GB" sz="1200" b="0">
            <a:solidFill>
              <a:schemeClr val="tx2"/>
            </a:solidFill>
            <a:latin typeface="Arial Narrow" panose="020B0606020202030204" pitchFamily="34" charset="0"/>
          </a:endParaRPr>
        </a:p>
      </dgm:t>
    </dgm:pt>
    <dgm:pt modelId="{E768EE9C-DDD1-44A4-A97E-FCA5A6B5DCD2}" type="sibTrans" cxnId="{6B67C6B9-E4FF-4A4F-9714-476E97F92D52}">
      <dgm:prSet custT="1"/>
      <dgm:spPr/>
      <dgm:t>
        <a:bodyPr/>
        <a:lstStyle/>
        <a:p>
          <a:endParaRPr lang="en-GB" sz="1200" b="0">
            <a:solidFill>
              <a:schemeClr val="tx2"/>
            </a:solidFill>
            <a:latin typeface="Arial Narrow" panose="020B0606020202030204" pitchFamily="34" charset="0"/>
          </a:endParaRPr>
        </a:p>
      </dgm:t>
    </dgm:pt>
    <dgm:pt modelId="{40F23812-D145-4CA1-AA0D-731F9667001B}">
      <dgm:prSet custT="1"/>
      <dgm:spPr>
        <a:noFill/>
        <a:ln>
          <a:solidFill>
            <a:schemeClr val="tx2"/>
          </a:solidFill>
        </a:ln>
      </dgm:spPr>
      <dgm:t>
        <a:bodyPr/>
        <a:lstStyle/>
        <a:p>
          <a:r>
            <a:rPr lang="en-GB" sz="1400" b="1" noProof="0" dirty="0">
              <a:solidFill>
                <a:schemeClr val="tx1"/>
              </a:solidFill>
              <a:latin typeface="Century Gothic" panose="020B0502020202020204" pitchFamily="34" charset="0"/>
            </a:rPr>
            <a:t>Final selection: 113 reports</a:t>
          </a:r>
        </a:p>
      </dgm:t>
    </dgm:pt>
    <dgm:pt modelId="{B63F9F6A-162A-48EE-9B7E-3E45ACB43C32}" type="parTrans" cxnId="{559C9471-3DA5-4DEE-A02F-918FB1FB613D}">
      <dgm:prSet/>
      <dgm:spPr/>
      <dgm:t>
        <a:bodyPr/>
        <a:lstStyle/>
        <a:p>
          <a:endParaRPr lang="en-GB" sz="1200" b="0">
            <a:latin typeface="Arial Narrow" panose="020B0606020202030204" pitchFamily="34" charset="0"/>
          </a:endParaRPr>
        </a:p>
      </dgm:t>
    </dgm:pt>
    <dgm:pt modelId="{9E0F0BFB-2AE4-4B5A-B2DA-7390E36B901E}" type="sibTrans" cxnId="{559C9471-3DA5-4DEE-A02F-918FB1FB613D}">
      <dgm:prSet/>
      <dgm:spPr/>
      <dgm:t>
        <a:bodyPr/>
        <a:lstStyle/>
        <a:p>
          <a:endParaRPr lang="en-GB" sz="1200" b="0">
            <a:latin typeface="Arial Narrow" panose="020B0606020202030204" pitchFamily="34" charset="0"/>
          </a:endParaRPr>
        </a:p>
      </dgm:t>
    </dgm:pt>
    <dgm:pt modelId="{C2D8F0DD-6DB8-45E2-8A4A-7D2409BAE8C9}">
      <dgm:prSet custT="1"/>
      <dgm:spPr>
        <a:solidFill>
          <a:schemeClr val="bg1"/>
        </a:solidFill>
        <a:ln>
          <a:solidFill>
            <a:schemeClr val="tx2"/>
          </a:solidFill>
        </a:ln>
      </dgm:spPr>
      <dgm:t>
        <a:bodyPr/>
        <a:lstStyle/>
        <a:p>
          <a:r>
            <a:rPr lang="en-GB" sz="1400" b="0" dirty="0">
              <a:solidFill>
                <a:schemeClr val="tx1"/>
              </a:solidFill>
              <a:latin typeface="Century Gothic" panose="020B0502020202020204" pitchFamily="34" charset="0"/>
            </a:rPr>
            <a:t>Primary and complementary search: 32,117 </a:t>
          </a:r>
          <a:r>
            <a:rPr lang="en-GB" sz="1400" b="0" noProof="0" dirty="0">
              <a:solidFill>
                <a:schemeClr val="tx1"/>
              </a:solidFill>
              <a:latin typeface="Century Gothic" panose="020B0502020202020204" pitchFamily="34" charset="0"/>
            </a:rPr>
            <a:t>records</a:t>
          </a:r>
          <a:endParaRPr lang="en-GB" sz="1400" b="0" dirty="0">
            <a:solidFill>
              <a:schemeClr val="tx1"/>
            </a:solidFill>
            <a:latin typeface="Century Gothic" panose="020B0502020202020204" pitchFamily="34" charset="0"/>
          </a:endParaRPr>
        </a:p>
      </dgm:t>
    </dgm:pt>
    <dgm:pt modelId="{93F69800-E2B8-41E3-8BC4-45F36E1267B9}" type="parTrans" cxnId="{94743EEB-DF44-4AD6-8CA5-D7241D437366}">
      <dgm:prSet/>
      <dgm:spPr/>
      <dgm:t>
        <a:bodyPr/>
        <a:lstStyle/>
        <a:p>
          <a:endParaRPr lang="en-GB" sz="1200" b="0">
            <a:latin typeface="Arial Narrow" panose="020B0606020202030204" pitchFamily="34" charset="0"/>
          </a:endParaRPr>
        </a:p>
      </dgm:t>
    </dgm:pt>
    <dgm:pt modelId="{72C44806-5A0A-45CF-BA8D-076C743F4509}" type="sibTrans" cxnId="{94743EEB-DF44-4AD6-8CA5-D7241D437366}">
      <dgm:prSet custT="1"/>
      <dgm:spPr/>
      <dgm:t>
        <a:bodyPr/>
        <a:lstStyle/>
        <a:p>
          <a:endParaRPr lang="en-GB" sz="1200" b="0">
            <a:latin typeface="Arial Narrow" panose="020B0606020202030204" pitchFamily="34" charset="0"/>
          </a:endParaRPr>
        </a:p>
      </dgm:t>
    </dgm:pt>
    <dgm:pt modelId="{B750F21F-49E7-4179-8302-1EAFDDA373BB}" type="pres">
      <dgm:prSet presAssocID="{E47232FC-AE0D-498F-84DA-21EA9FC78876}" presName="linearFlow" presStyleCnt="0">
        <dgm:presLayoutVars>
          <dgm:resizeHandles val="exact"/>
        </dgm:presLayoutVars>
      </dgm:prSet>
      <dgm:spPr/>
    </dgm:pt>
    <dgm:pt modelId="{2180E7CC-F43B-4CA5-A03B-A827A4FD5C33}" type="pres">
      <dgm:prSet presAssocID="{C2D8F0DD-6DB8-45E2-8A4A-7D2409BAE8C9}" presName="node" presStyleLbl="node1" presStyleIdx="0" presStyleCnt="5" custScaleX="188164">
        <dgm:presLayoutVars>
          <dgm:bulletEnabled val="1"/>
        </dgm:presLayoutVars>
      </dgm:prSet>
      <dgm:spPr/>
      <dgm:t>
        <a:bodyPr/>
        <a:lstStyle/>
        <a:p>
          <a:endParaRPr lang="en-US"/>
        </a:p>
      </dgm:t>
    </dgm:pt>
    <dgm:pt modelId="{9FF9EF90-B18D-41FE-98C0-7D26F9A2B4D2}" type="pres">
      <dgm:prSet presAssocID="{72C44806-5A0A-45CF-BA8D-076C743F4509}" presName="sibTrans" presStyleLbl="sibTrans2D1" presStyleIdx="0" presStyleCnt="4"/>
      <dgm:spPr/>
      <dgm:t>
        <a:bodyPr/>
        <a:lstStyle/>
        <a:p>
          <a:endParaRPr lang="en-US"/>
        </a:p>
      </dgm:t>
    </dgm:pt>
    <dgm:pt modelId="{8FCCCBD8-2FA3-489D-9D8E-E590EB1C708E}" type="pres">
      <dgm:prSet presAssocID="{72C44806-5A0A-45CF-BA8D-076C743F4509}" presName="connectorText" presStyleLbl="sibTrans2D1" presStyleIdx="0" presStyleCnt="4"/>
      <dgm:spPr/>
      <dgm:t>
        <a:bodyPr/>
        <a:lstStyle/>
        <a:p>
          <a:endParaRPr lang="en-US"/>
        </a:p>
      </dgm:t>
    </dgm:pt>
    <dgm:pt modelId="{2BABB612-E5C0-45B4-A1B8-5739BC1C960B}" type="pres">
      <dgm:prSet presAssocID="{E79C4218-D151-4D3F-9301-EBCAE2A8E591}" presName="node" presStyleLbl="node1" presStyleIdx="1" presStyleCnt="5" custScaleX="188164">
        <dgm:presLayoutVars>
          <dgm:bulletEnabled val="1"/>
        </dgm:presLayoutVars>
      </dgm:prSet>
      <dgm:spPr/>
      <dgm:t>
        <a:bodyPr/>
        <a:lstStyle/>
        <a:p>
          <a:endParaRPr lang="en-US"/>
        </a:p>
      </dgm:t>
    </dgm:pt>
    <dgm:pt modelId="{3F82F3ED-A129-4AF0-B11F-16B816D2FF19}" type="pres">
      <dgm:prSet presAssocID="{9102CA53-9248-46F8-9A28-087E803410D5}" presName="sibTrans" presStyleLbl="sibTrans2D1" presStyleIdx="1" presStyleCnt="4"/>
      <dgm:spPr/>
      <dgm:t>
        <a:bodyPr/>
        <a:lstStyle/>
        <a:p>
          <a:endParaRPr lang="en-US"/>
        </a:p>
      </dgm:t>
    </dgm:pt>
    <dgm:pt modelId="{B551117A-6B88-452A-9699-276041814089}" type="pres">
      <dgm:prSet presAssocID="{9102CA53-9248-46F8-9A28-087E803410D5}" presName="connectorText" presStyleLbl="sibTrans2D1" presStyleIdx="1" presStyleCnt="4"/>
      <dgm:spPr/>
      <dgm:t>
        <a:bodyPr/>
        <a:lstStyle/>
        <a:p>
          <a:endParaRPr lang="en-US"/>
        </a:p>
      </dgm:t>
    </dgm:pt>
    <dgm:pt modelId="{DDCEDA13-D932-4E02-A509-BD5D7308D1A0}" type="pres">
      <dgm:prSet presAssocID="{A1FDC0E5-47F3-47C8-B9E3-45DAA7A782BE}" presName="node" presStyleLbl="node1" presStyleIdx="2" presStyleCnt="5" custScaleX="188164">
        <dgm:presLayoutVars>
          <dgm:bulletEnabled val="1"/>
        </dgm:presLayoutVars>
      </dgm:prSet>
      <dgm:spPr/>
      <dgm:t>
        <a:bodyPr/>
        <a:lstStyle/>
        <a:p>
          <a:endParaRPr lang="en-US"/>
        </a:p>
      </dgm:t>
    </dgm:pt>
    <dgm:pt modelId="{092AEB4A-9CE7-4BFD-AB66-C9C22DE10AAC}" type="pres">
      <dgm:prSet presAssocID="{3568B0CB-0E3B-422C-A72B-825CF5FD7BCA}" presName="sibTrans" presStyleLbl="sibTrans2D1" presStyleIdx="2" presStyleCnt="4"/>
      <dgm:spPr/>
      <dgm:t>
        <a:bodyPr/>
        <a:lstStyle/>
        <a:p>
          <a:endParaRPr lang="en-US"/>
        </a:p>
      </dgm:t>
    </dgm:pt>
    <dgm:pt modelId="{25938BF4-E550-4CB0-995E-E27E2B99DBA1}" type="pres">
      <dgm:prSet presAssocID="{3568B0CB-0E3B-422C-A72B-825CF5FD7BCA}" presName="connectorText" presStyleLbl="sibTrans2D1" presStyleIdx="2" presStyleCnt="4"/>
      <dgm:spPr/>
      <dgm:t>
        <a:bodyPr/>
        <a:lstStyle/>
        <a:p>
          <a:endParaRPr lang="en-US"/>
        </a:p>
      </dgm:t>
    </dgm:pt>
    <dgm:pt modelId="{A1ACDD9B-2A5E-445B-ACC9-E0D25BA189D4}" type="pres">
      <dgm:prSet presAssocID="{DC87BF60-C5B8-46CD-85A3-4D4505C6B5E3}" presName="node" presStyleLbl="node1" presStyleIdx="3" presStyleCnt="5" custScaleX="188164">
        <dgm:presLayoutVars>
          <dgm:bulletEnabled val="1"/>
        </dgm:presLayoutVars>
      </dgm:prSet>
      <dgm:spPr/>
      <dgm:t>
        <a:bodyPr/>
        <a:lstStyle/>
        <a:p>
          <a:endParaRPr lang="en-US"/>
        </a:p>
      </dgm:t>
    </dgm:pt>
    <dgm:pt modelId="{584E8858-4AD4-48A9-B71D-4002CD751D34}" type="pres">
      <dgm:prSet presAssocID="{E768EE9C-DDD1-44A4-A97E-FCA5A6B5DCD2}" presName="sibTrans" presStyleLbl="sibTrans2D1" presStyleIdx="3" presStyleCnt="4"/>
      <dgm:spPr/>
      <dgm:t>
        <a:bodyPr/>
        <a:lstStyle/>
        <a:p>
          <a:endParaRPr lang="en-US"/>
        </a:p>
      </dgm:t>
    </dgm:pt>
    <dgm:pt modelId="{712D007C-11A9-411D-8068-3C8AA423A3CE}" type="pres">
      <dgm:prSet presAssocID="{E768EE9C-DDD1-44A4-A97E-FCA5A6B5DCD2}" presName="connectorText" presStyleLbl="sibTrans2D1" presStyleIdx="3" presStyleCnt="4"/>
      <dgm:spPr/>
      <dgm:t>
        <a:bodyPr/>
        <a:lstStyle/>
        <a:p>
          <a:endParaRPr lang="en-US"/>
        </a:p>
      </dgm:t>
    </dgm:pt>
    <dgm:pt modelId="{B243A54C-8275-49B4-BC7F-688E3FCEA489}" type="pres">
      <dgm:prSet presAssocID="{40F23812-D145-4CA1-AA0D-731F9667001B}" presName="node" presStyleLbl="node1" presStyleIdx="4" presStyleCnt="5" custScaleX="188164">
        <dgm:presLayoutVars>
          <dgm:bulletEnabled val="1"/>
        </dgm:presLayoutVars>
      </dgm:prSet>
      <dgm:spPr/>
      <dgm:t>
        <a:bodyPr/>
        <a:lstStyle/>
        <a:p>
          <a:endParaRPr lang="en-US"/>
        </a:p>
      </dgm:t>
    </dgm:pt>
  </dgm:ptLst>
  <dgm:cxnLst>
    <dgm:cxn modelId="{58577D06-97B3-4590-9AB3-24B5DF9457F2}" type="presOf" srcId="{E768EE9C-DDD1-44A4-A97E-FCA5A6B5DCD2}" destId="{712D007C-11A9-411D-8068-3C8AA423A3CE}" srcOrd="1" destOrd="0" presId="urn:microsoft.com/office/officeart/2005/8/layout/process2"/>
    <dgm:cxn modelId="{7668D2B2-2912-47C6-B414-A66790AABFA5}" type="presOf" srcId="{E47232FC-AE0D-498F-84DA-21EA9FC78876}" destId="{B750F21F-49E7-4179-8302-1EAFDDA373BB}" srcOrd="0" destOrd="0" presId="urn:microsoft.com/office/officeart/2005/8/layout/process2"/>
    <dgm:cxn modelId="{0CD1613E-7F2E-40F4-A11A-AD5139E36B2E}" type="presOf" srcId="{3568B0CB-0E3B-422C-A72B-825CF5FD7BCA}" destId="{25938BF4-E550-4CB0-995E-E27E2B99DBA1}" srcOrd="1" destOrd="0" presId="urn:microsoft.com/office/officeart/2005/8/layout/process2"/>
    <dgm:cxn modelId="{BD10E443-FBEB-474C-977E-9B036592A276}" type="presOf" srcId="{A1FDC0E5-47F3-47C8-B9E3-45DAA7A782BE}" destId="{DDCEDA13-D932-4E02-A509-BD5D7308D1A0}" srcOrd="0" destOrd="0" presId="urn:microsoft.com/office/officeart/2005/8/layout/process2"/>
    <dgm:cxn modelId="{73011AA3-4DF9-4CFA-80B6-492556D6410E}" type="presOf" srcId="{9102CA53-9248-46F8-9A28-087E803410D5}" destId="{3F82F3ED-A129-4AF0-B11F-16B816D2FF19}" srcOrd="0" destOrd="0" presId="urn:microsoft.com/office/officeart/2005/8/layout/process2"/>
    <dgm:cxn modelId="{559C9471-3DA5-4DEE-A02F-918FB1FB613D}" srcId="{E47232FC-AE0D-498F-84DA-21EA9FC78876}" destId="{40F23812-D145-4CA1-AA0D-731F9667001B}" srcOrd="4" destOrd="0" parTransId="{B63F9F6A-162A-48EE-9B7E-3E45ACB43C32}" sibTransId="{9E0F0BFB-2AE4-4B5A-B2DA-7390E36B901E}"/>
    <dgm:cxn modelId="{C76B6D19-9647-47D9-B8E2-751906A25139}" type="presOf" srcId="{E768EE9C-DDD1-44A4-A97E-FCA5A6B5DCD2}" destId="{584E8858-4AD4-48A9-B71D-4002CD751D34}" srcOrd="0" destOrd="0" presId="urn:microsoft.com/office/officeart/2005/8/layout/process2"/>
    <dgm:cxn modelId="{5D0DD30F-16F4-4A7D-B906-828AFA9AB947}" type="presOf" srcId="{C2D8F0DD-6DB8-45E2-8A4A-7D2409BAE8C9}" destId="{2180E7CC-F43B-4CA5-A03B-A827A4FD5C33}" srcOrd="0" destOrd="0" presId="urn:microsoft.com/office/officeart/2005/8/layout/process2"/>
    <dgm:cxn modelId="{8CA6231F-CA86-4FD2-807A-5CCF63EC0CD0}" type="presOf" srcId="{72C44806-5A0A-45CF-BA8D-076C743F4509}" destId="{8FCCCBD8-2FA3-489D-9D8E-E590EB1C708E}" srcOrd="1" destOrd="0" presId="urn:microsoft.com/office/officeart/2005/8/layout/process2"/>
    <dgm:cxn modelId="{E4C772CE-6A6D-4D98-B6B2-03748690113B}" type="presOf" srcId="{3568B0CB-0E3B-422C-A72B-825CF5FD7BCA}" destId="{092AEB4A-9CE7-4BFD-AB66-C9C22DE10AAC}" srcOrd="0" destOrd="0" presId="urn:microsoft.com/office/officeart/2005/8/layout/process2"/>
    <dgm:cxn modelId="{A19B6857-A146-49C1-B6CB-1064D7ACD09E}" type="presOf" srcId="{E79C4218-D151-4D3F-9301-EBCAE2A8E591}" destId="{2BABB612-E5C0-45B4-A1B8-5739BC1C960B}" srcOrd="0" destOrd="0" presId="urn:microsoft.com/office/officeart/2005/8/layout/process2"/>
    <dgm:cxn modelId="{6B67C6B9-E4FF-4A4F-9714-476E97F92D52}" srcId="{E47232FC-AE0D-498F-84DA-21EA9FC78876}" destId="{DC87BF60-C5B8-46CD-85A3-4D4505C6B5E3}" srcOrd="3" destOrd="0" parTransId="{A052D042-9DD2-46CE-94CE-776BF7DE9B0D}" sibTransId="{E768EE9C-DDD1-44A4-A97E-FCA5A6B5DCD2}"/>
    <dgm:cxn modelId="{D68BAB46-2B97-4D4F-B757-03607A605407}" srcId="{E47232FC-AE0D-498F-84DA-21EA9FC78876}" destId="{E79C4218-D151-4D3F-9301-EBCAE2A8E591}" srcOrd="1" destOrd="0" parTransId="{9C80991A-D4EC-4439-BDF1-F537274506E5}" sibTransId="{9102CA53-9248-46F8-9A28-087E803410D5}"/>
    <dgm:cxn modelId="{7B3CD37E-BF59-471C-B0C5-50B85D9E9E10}" type="presOf" srcId="{DC87BF60-C5B8-46CD-85A3-4D4505C6B5E3}" destId="{A1ACDD9B-2A5E-445B-ACC9-E0D25BA189D4}" srcOrd="0" destOrd="0" presId="urn:microsoft.com/office/officeart/2005/8/layout/process2"/>
    <dgm:cxn modelId="{94743EEB-DF44-4AD6-8CA5-D7241D437366}" srcId="{E47232FC-AE0D-498F-84DA-21EA9FC78876}" destId="{C2D8F0DD-6DB8-45E2-8A4A-7D2409BAE8C9}" srcOrd="0" destOrd="0" parTransId="{93F69800-E2B8-41E3-8BC4-45F36E1267B9}" sibTransId="{72C44806-5A0A-45CF-BA8D-076C743F4509}"/>
    <dgm:cxn modelId="{85FF4D6A-2DBA-41C6-8958-1F4F47C2B722}" type="presOf" srcId="{40F23812-D145-4CA1-AA0D-731F9667001B}" destId="{B243A54C-8275-49B4-BC7F-688E3FCEA489}" srcOrd="0" destOrd="0" presId="urn:microsoft.com/office/officeart/2005/8/layout/process2"/>
    <dgm:cxn modelId="{D80149BB-FBA6-4DEE-9E49-455E6233BE87}" type="presOf" srcId="{72C44806-5A0A-45CF-BA8D-076C743F4509}" destId="{9FF9EF90-B18D-41FE-98C0-7D26F9A2B4D2}" srcOrd="0" destOrd="0" presId="urn:microsoft.com/office/officeart/2005/8/layout/process2"/>
    <dgm:cxn modelId="{F03FEA99-271F-4AA9-B3A6-156FF3017185}" srcId="{E47232FC-AE0D-498F-84DA-21EA9FC78876}" destId="{A1FDC0E5-47F3-47C8-B9E3-45DAA7A782BE}" srcOrd="2" destOrd="0" parTransId="{ED660C3A-2C7F-4265-A88C-D24F24C19411}" sibTransId="{3568B0CB-0E3B-422C-A72B-825CF5FD7BCA}"/>
    <dgm:cxn modelId="{B25C2A6B-410E-4E20-A140-958C3E5F9DC0}" type="presOf" srcId="{9102CA53-9248-46F8-9A28-087E803410D5}" destId="{B551117A-6B88-452A-9699-276041814089}" srcOrd="1" destOrd="0" presId="urn:microsoft.com/office/officeart/2005/8/layout/process2"/>
    <dgm:cxn modelId="{938E0281-E123-4B3C-94B5-D9F846377F52}" type="presParOf" srcId="{B750F21F-49E7-4179-8302-1EAFDDA373BB}" destId="{2180E7CC-F43B-4CA5-A03B-A827A4FD5C33}" srcOrd="0" destOrd="0" presId="urn:microsoft.com/office/officeart/2005/8/layout/process2"/>
    <dgm:cxn modelId="{F51CDAA4-62BA-4EFF-B684-5DD0536C1F46}" type="presParOf" srcId="{B750F21F-49E7-4179-8302-1EAFDDA373BB}" destId="{9FF9EF90-B18D-41FE-98C0-7D26F9A2B4D2}" srcOrd="1" destOrd="0" presId="urn:microsoft.com/office/officeart/2005/8/layout/process2"/>
    <dgm:cxn modelId="{9D6771EB-8C9E-405C-97BF-3606E831D57F}" type="presParOf" srcId="{9FF9EF90-B18D-41FE-98C0-7D26F9A2B4D2}" destId="{8FCCCBD8-2FA3-489D-9D8E-E590EB1C708E}" srcOrd="0" destOrd="0" presId="urn:microsoft.com/office/officeart/2005/8/layout/process2"/>
    <dgm:cxn modelId="{771336B7-8F00-4677-866F-FA6C96A84523}" type="presParOf" srcId="{B750F21F-49E7-4179-8302-1EAFDDA373BB}" destId="{2BABB612-E5C0-45B4-A1B8-5739BC1C960B}" srcOrd="2" destOrd="0" presId="urn:microsoft.com/office/officeart/2005/8/layout/process2"/>
    <dgm:cxn modelId="{FA59100C-1291-4C0F-842A-9735AEE0534E}" type="presParOf" srcId="{B750F21F-49E7-4179-8302-1EAFDDA373BB}" destId="{3F82F3ED-A129-4AF0-B11F-16B816D2FF19}" srcOrd="3" destOrd="0" presId="urn:microsoft.com/office/officeart/2005/8/layout/process2"/>
    <dgm:cxn modelId="{E05A574B-4180-4AA5-BBEA-7493472800EF}" type="presParOf" srcId="{3F82F3ED-A129-4AF0-B11F-16B816D2FF19}" destId="{B551117A-6B88-452A-9699-276041814089}" srcOrd="0" destOrd="0" presId="urn:microsoft.com/office/officeart/2005/8/layout/process2"/>
    <dgm:cxn modelId="{6DB9593B-20D9-4300-9E6E-064E58ED70FF}" type="presParOf" srcId="{B750F21F-49E7-4179-8302-1EAFDDA373BB}" destId="{DDCEDA13-D932-4E02-A509-BD5D7308D1A0}" srcOrd="4" destOrd="0" presId="urn:microsoft.com/office/officeart/2005/8/layout/process2"/>
    <dgm:cxn modelId="{FAE511C6-97DC-46A8-8BE8-7B14392AA518}" type="presParOf" srcId="{B750F21F-49E7-4179-8302-1EAFDDA373BB}" destId="{092AEB4A-9CE7-4BFD-AB66-C9C22DE10AAC}" srcOrd="5" destOrd="0" presId="urn:microsoft.com/office/officeart/2005/8/layout/process2"/>
    <dgm:cxn modelId="{453628CF-62ED-4B50-856B-06A2DAAE5EB6}" type="presParOf" srcId="{092AEB4A-9CE7-4BFD-AB66-C9C22DE10AAC}" destId="{25938BF4-E550-4CB0-995E-E27E2B99DBA1}" srcOrd="0" destOrd="0" presId="urn:microsoft.com/office/officeart/2005/8/layout/process2"/>
    <dgm:cxn modelId="{E9963C26-F491-471C-B6CB-6569EC1E2DB2}" type="presParOf" srcId="{B750F21F-49E7-4179-8302-1EAFDDA373BB}" destId="{A1ACDD9B-2A5E-445B-ACC9-E0D25BA189D4}" srcOrd="6" destOrd="0" presId="urn:microsoft.com/office/officeart/2005/8/layout/process2"/>
    <dgm:cxn modelId="{DC95F938-7C7A-4591-9902-43B52364C4E3}" type="presParOf" srcId="{B750F21F-49E7-4179-8302-1EAFDDA373BB}" destId="{584E8858-4AD4-48A9-B71D-4002CD751D34}" srcOrd="7" destOrd="0" presId="urn:microsoft.com/office/officeart/2005/8/layout/process2"/>
    <dgm:cxn modelId="{73956E84-8F73-4EA8-BA02-006178850C22}" type="presParOf" srcId="{584E8858-4AD4-48A9-B71D-4002CD751D34}" destId="{712D007C-11A9-411D-8068-3C8AA423A3CE}" srcOrd="0" destOrd="0" presId="urn:microsoft.com/office/officeart/2005/8/layout/process2"/>
    <dgm:cxn modelId="{BBAD3249-1E34-42ED-AC1F-F50FF6967307}" type="presParOf" srcId="{B750F21F-49E7-4179-8302-1EAFDDA373BB}" destId="{B243A54C-8275-49B4-BC7F-688E3FCEA489}"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4026903-7955-430B-A12C-84EFD871A080}" type="datetimeFigureOut">
              <a:rPr lang="en-GB" smtClean="0"/>
              <a:t>23/03/2018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B234E26-5665-486D-9063-CD981BFBA07A}" type="slidenum">
              <a:rPr lang="en-GB" smtClean="0"/>
              <a:t>‹#›</a:t>
            </a:fld>
            <a:endParaRPr lang="en-GB"/>
          </a:p>
        </p:txBody>
      </p:sp>
    </p:spTree>
    <p:extLst>
      <p:ext uri="{BB962C8B-B14F-4D97-AF65-F5344CB8AC3E}">
        <p14:creationId xmlns:p14="http://schemas.microsoft.com/office/powerpoint/2010/main" val="615016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082CE43-013D-4B37-97CD-0F8208A02A2E}" type="datetimeFigureOut">
              <a:rPr lang="en-GB" smtClean="0"/>
              <a:t>23/03/2018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FA6FB92-C746-4416-9693-C606B99759CD}" type="slidenum">
              <a:rPr lang="en-GB" smtClean="0"/>
              <a:t>‹#›</a:t>
            </a:fld>
            <a:endParaRPr lang="en-GB"/>
          </a:p>
        </p:txBody>
      </p:sp>
    </p:spTree>
    <p:extLst>
      <p:ext uri="{BB962C8B-B14F-4D97-AF65-F5344CB8AC3E}">
        <p14:creationId xmlns:p14="http://schemas.microsoft.com/office/powerpoint/2010/main" val="2111921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A6FB92-C746-4416-9693-C606B99759CD}" type="slidenum">
              <a:rPr lang="en-GB" smtClean="0"/>
              <a:t>1</a:t>
            </a:fld>
            <a:endParaRPr lang="en-GB"/>
          </a:p>
        </p:txBody>
      </p:sp>
    </p:spTree>
    <p:extLst>
      <p:ext uri="{BB962C8B-B14F-4D97-AF65-F5344CB8AC3E}">
        <p14:creationId xmlns:p14="http://schemas.microsoft.com/office/powerpoint/2010/main" val="196471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will be comprised of governments, private sector, youth organizations and civil society, social partners, the UN System, regional and other multilateral organizations, parliamentarians, foundations, the academia, and the media.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FA6FB92-C746-4416-9693-C606B99759CD}" type="slidenum">
              <a:rPr lang="en-GB" smtClean="0"/>
              <a:t>10</a:t>
            </a:fld>
            <a:endParaRPr lang="en-GB"/>
          </a:p>
        </p:txBody>
      </p:sp>
    </p:spTree>
    <p:extLst>
      <p:ext uri="{BB962C8B-B14F-4D97-AF65-F5344CB8AC3E}">
        <p14:creationId xmlns:p14="http://schemas.microsoft.com/office/powerpoint/2010/main" val="2561090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Our actions will be concrete.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will focus 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green jobs for youth;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quality apprenticeships; digital skills and the building of “tech-hubs”;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support young people in the rural economy;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facilitate transition from the informal to the formal economy;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youth entrepreneurship.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will also target disadvantaged youth for example: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those workers, age 15 to 17,  who are  in hazardous occupations, or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those in fragile states affected by conflict and instability.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H" sz="1200" kern="1200" dirty="0" smtClean="0">
              <a:solidFill>
                <a:schemeClr val="tx1"/>
              </a:solidFill>
              <a:effectLst/>
              <a:latin typeface="+mn-lt"/>
              <a:ea typeface="+mn-ea"/>
              <a:cs typeface="+mn-cs"/>
            </a:endParaRPr>
          </a:p>
          <a:p>
            <a:pPr marL="358775" indent="-358775">
              <a:buFont typeface="Arial" panose="020B0604020202020204" pitchFamily="34" charset="0"/>
              <a:buChar char="•"/>
            </a:pPr>
            <a:r>
              <a:rPr lang="en-GB" sz="1200" dirty="0" smtClean="0"/>
              <a:t>Building on innovative approaches and state of the art knowledge and evidence;</a:t>
            </a:r>
          </a:p>
          <a:p>
            <a:pPr marL="358775" indent="-358775">
              <a:buFont typeface="Arial" panose="020B0604020202020204" pitchFamily="34" charset="0"/>
              <a:buChar char="•"/>
            </a:pPr>
            <a:r>
              <a:rPr lang="en-GB" sz="1200" dirty="0" smtClean="0"/>
              <a:t>Capitalizing on existing resources, ongoing initiatives and other opportunities;</a:t>
            </a:r>
          </a:p>
          <a:p>
            <a:pPr marL="358775" indent="-358775">
              <a:buFont typeface="Arial" panose="020B0604020202020204" pitchFamily="34" charset="0"/>
              <a:buChar char="•"/>
            </a:pPr>
            <a:r>
              <a:rPr lang="en-GB" sz="1200" dirty="0" smtClean="0"/>
              <a:t>Maintaining perspective of priority regions, countries, youth groups (disadvantaged, young women, migrants);</a:t>
            </a:r>
          </a:p>
          <a:p>
            <a:pPr marL="358775" indent="-358775">
              <a:buFont typeface="Arial" panose="020B0604020202020204" pitchFamily="34" charset="0"/>
              <a:buChar char="•"/>
            </a:pPr>
            <a:r>
              <a:rPr lang="en-GB" sz="1200" dirty="0" smtClean="0"/>
              <a:t>To expand alliances, enhance collaboration, and</a:t>
            </a:r>
          </a:p>
          <a:p>
            <a:pPr marL="358775" indent="-358775">
              <a:buFont typeface="Arial" panose="020B0604020202020204" pitchFamily="34" charset="0"/>
              <a:buChar char="•"/>
            </a:pPr>
            <a:r>
              <a:rPr lang="en-GB" sz="1200" dirty="0" smtClean="0"/>
              <a:t>Ultimately scale up action and impact</a:t>
            </a:r>
            <a:endParaRPr lang="en-GB" dirty="0"/>
          </a:p>
        </p:txBody>
      </p:sp>
      <p:sp>
        <p:nvSpPr>
          <p:cNvPr id="4" name="Slide Number Placeholder 3"/>
          <p:cNvSpPr>
            <a:spLocks noGrp="1"/>
          </p:cNvSpPr>
          <p:nvPr>
            <p:ph type="sldNum" sz="quarter" idx="10"/>
          </p:nvPr>
        </p:nvSpPr>
        <p:spPr/>
        <p:txBody>
          <a:bodyPr/>
          <a:lstStyle/>
          <a:p>
            <a:fld id="{FFA6FB92-C746-4416-9693-C606B99759CD}" type="slidenum">
              <a:rPr lang="en-GB" smtClean="0"/>
              <a:t>11</a:t>
            </a:fld>
            <a:endParaRPr lang="en-GB"/>
          </a:p>
        </p:txBody>
      </p:sp>
    </p:spTree>
    <p:extLst>
      <p:ext uri="{BB962C8B-B14F-4D97-AF65-F5344CB8AC3E}">
        <p14:creationId xmlns:p14="http://schemas.microsoft.com/office/powerpoint/2010/main" val="495360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A6FB92-C746-4416-9693-C606B99759CD}" type="slidenum">
              <a:rPr lang="en-GB" smtClean="0"/>
              <a:t>12</a:t>
            </a:fld>
            <a:endParaRPr lang="en-GB"/>
          </a:p>
        </p:txBody>
      </p:sp>
    </p:spTree>
    <p:extLst>
      <p:ext uri="{BB962C8B-B14F-4D97-AF65-F5344CB8AC3E}">
        <p14:creationId xmlns:p14="http://schemas.microsoft.com/office/powerpoint/2010/main" val="958806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buClr>
                <a:schemeClr val="tx1"/>
              </a:buClr>
            </a:pPr>
            <a:r>
              <a:rPr lang="en-GB" sz="1100" dirty="0">
                <a:latin typeface="Gill Sans MT" panose="020B0502020104020203" pitchFamily="34" charset="0"/>
              </a:rPr>
              <a:t>Large demand for </a:t>
            </a:r>
          </a:p>
          <a:p>
            <a:pPr>
              <a:lnSpc>
                <a:spcPct val="120000"/>
              </a:lnSpc>
              <a:buClr>
                <a:schemeClr val="tx1"/>
              </a:buClr>
            </a:pPr>
            <a:r>
              <a:rPr lang="en-GB" sz="1100" dirty="0">
                <a:latin typeface="Gill Sans MT" panose="020B0502020104020203" pitchFamily="34" charset="0"/>
              </a:rPr>
              <a:t>Growing evidence base (esp. LMIC)</a:t>
            </a:r>
          </a:p>
          <a:p>
            <a:pPr>
              <a:lnSpc>
                <a:spcPct val="120000"/>
              </a:lnSpc>
              <a:buClr>
                <a:schemeClr val="tx1"/>
              </a:buClr>
            </a:pPr>
            <a:r>
              <a:rPr lang="en-GB" sz="1100" dirty="0">
                <a:latin typeface="Gill Sans MT" panose="020B0502020104020203" pitchFamily="34" charset="0"/>
              </a:rPr>
              <a:t>Not all research is of equal value/quality</a:t>
            </a:r>
          </a:p>
          <a:p>
            <a:pPr>
              <a:lnSpc>
                <a:spcPct val="120000"/>
              </a:lnSpc>
              <a:buClr>
                <a:schemeClr val="tx1"/>
              </a:buClr>
            </a:pPr>
            <a:r>
              <a:rPr lang="en-GB" sz="1100" dirty="0">
                <a:latin typeface="Gill Sans MT" panose="020B0502020104020203" pitchFamily="34" charset="0"/>
              </a:rPr>
              <a:t>Single studies can misrepresent the balance of evidence</a:t>
            </a:r>
          </a:p>
          <a:p>
            <a:pPr>
              <a:lnSpc>
                <a:spcPct val="120000"/>
              </a:lnSpc>
              <a:buClr>
                <a:schemeClr val="tx1"/>
              </a:buClr>
            </a:pPr>
            <a:r>
              <a:rPr lang="en-GB" sz="1100" dirty="0">
                <a:latin typeface="Gill Sans MT" panose="020B0502020104020203" pitchFamily="34" charset="0"/>
              </a:rPr>
              <a:t>Synthesize evidence!</a:t>
            </a:r>
          </a:p>
          <a:p>
            <a:endParaRPr lang="en-GB" sz="1100" b="1" dirty="0">
              <a:latin typeface="+mn-lt"/>
            </a:endParaRPr>
          </a:p>
          <a:p>
            <a:r>
              <a:rPr lang="en-GB" sz="1100" b="1" dirty="0">
                <a:latin typeface="+mn-lt"/>
              </a:rPr>
              <a:t>Existing reviews</a:t>
            </a:r>
            <a:r>
              <a:rPr lang="en-GB" sz="1100" dirty="0">
                <a:latin typeface="+mn-lt"/>
              </a:rPr>
              <a:t> on youth employment are either not systematic, not youth focused, analyse a limited set of studies, or do not use empirical methods. </a:t>
            </a:r>
          </a:p>
          <a:p>
            <a:endParaRPr lang="en-GB" sz="1100" b="1" dirty="0">
              <a:latin typeface="+mn-lt"/>
            </a:endParaRPr>
          </a:p>
          <a:p>
            <a:r>
              <a:rPr lang="en-GB" sz="1100" b="1" dirty="0">
                <a:latin typeface="+mn-lt"/>
              </a:rPr>
              <a:t>Key components of this systematic review:</a:t>
            </a:r>
          </a:p>
          <a:p>
            <a:pPr marL="882213" lvl="1" indent="-441107">
              <a:buFont typeface="+mj-lt"/>
              <a:buAutoNum type="arabicPeriod"/>
            </a:pPr>
            <a:r>
              <a:rPr lang="de-DE" sz="1100" dirty="0">
                <a:latin typeface="+mn-lt"/>
              </a:rPr>
              <a:t>Transparent and replicable: peer</a:t>
            </a:r>
            <a:r>
              <a:rPr lang="en-GB" sz="1100" dirty="0">
                <a:latin typeface="+mn-lt"/>
              </a:rPr>
              <a:t>-reviewed protocol publicly available </a:t>
            </a:r>
            <a:endParaRPr lang="de-DE" sz="1100" dirty="0">
              <a:latin typeface="+mn-lt"/>
            </a:endParaRPr>
          </a:p>
          <a:p>
            <a:pPr marL="882213" lvl="1" indent="-441107">
              <a:buFont typeface="+mj-lt"/>
              <a:buAutoNum type="arabicPeriod"/>
            </a:pPr>
            <a:r>
              <a:rPr lang="en-GB" sz="1100" dirty="0">
                <a:latin typeface="+mn-lt"/>
              </a:rPr>
              <a:t>Clear theory of change underlying the review question</a:t>
            </a:r>
          </a:p>
          <a:p>
            <a:pPr marL="882213" lvl="1" indent="-441107">
              <a:buFont typeface="+mj-lt"/>
              <a:buAutoNum type="arabicPeriod"/>
            </a:pPr>
            <a:r>
              <a:rPr lang="en-GB" sz="1100" dirty="0">
                <a:latin typeface="+mn-lt"/>
              </a:rPr>
              <a:t>Comprehensive search, incl. grey literature</a:t>
            </a:r>
          </a:p>
          <a:p>
            <a:pPr marL="882213" lvl="1" indent="-441107">
              <a:buFont typeface="+mj-lt"/>
              <a:buAutoNum type="arabicPeriod"/>
            </a:pPr>
            <a:r>
              <a:rPr lang="en-GB" sz="1100" dirty="0">
                <a:latin typeface="+mn-lt"/>
              </a:rPr>
              <a:t>Explicit study inclusion and exclusion criteria</a:t>
            </a:r>
          </a:p>
          <a:p>
            <a:pPr marL="882213" lvl="1" indent="-441107">
              <a:buFont typeface="+mj-lt"/>
              <a:buAutoNum type="arabicPeriod"/>
            </a:pPr>
            <a:r>
              <a:rPr lang="en-GB" sz="1100" dirty="0">
                <a:latin typeface="+mn-lt"/>
              </a:rPr>
              <a:t>Coding of study characteristics and empirical results</a:t>
            </a:r>
          </a:p>
          <a:p>
            <a:pPr marL="882213" lvl="1" indent="-441107">
              <a:buFont typeface="+mj-lt"/>
              <a:buAutoNum type="arabicPeriod"/>
            </a:pPr>
            <a:r>
              <a:rPr lang="en-GB" sz="1100" dirty="0">
                <a:latin typeface="+mn-lt"/>
              </a:rPr>
              <a:t>Quantitative and qualitative synthesis</a:t>
            </a:r>
          </a:p>
          <a:p>
            <a:endParaRPr lang="en-GB" dirty="0"/>
          </a:p>
        </p:txBody>
      </p:sp>
      <p:sp>
        <p:nvSpPr>
          <p:cNvPr id="4" name="Slide Number Placeholder 3"/>
          <p:cNvSpPr>
            <a:spLocks noGrp="1"/>
          </p:cNvSpPr>
          <p:nvPr>
            <p:ph type="sldNum" sz="quarter" idx="10"/>
          </p:nvPr>
        </p:nvSpPr>
        <p:spPr/>
        <p:txBody>
          <a:bodyPr/>
          <a:lstStyle/>
          <a:p>
            <a:pPr>
              <a:defRPr/>
            </a:pPr>
            <a:fld id="{BBA0E8F0-0919-4FE3-BCC1-4996A862ED9B}" type="slidenum">
              <a:rPr lang="de-DE" smtClean="0"/>
              <a:pPr>
                <a:defRPr/>
              </a:pPr>
              <a:t>13</a:t>
            </a:fld>
            <a:endParaRPr lang="de-DE" dirty="0"/>
          </a:p>
        </p:txBody>
      </p:sp>
    </p:spTree>
    <p:extLst>
      <p:ext uri="{BB962C8B-B14F-4D97-AF65-F5344CB8AC3E}">
        <p14:creationId xmlns:p14="http://schemas.microsoft.com/office/powerpoint/2010/main" val="2407460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sz="1100" b="1" dirty="0" err="1"/>
              <a:t>Research</a:t>
            </a:r>
            <a:r>
              <a:rPr lang="fr-CH" sz="1100" b="1" dirty="0"/>
              <a:t> Questions</a:t>
            </a:r>
          </a:p>
          <a:p>
            <a:pPr marL="496245" indent="-496245">
              <a:buFont typeface="+mj-lt"/>
              <a:buAutoNum type="arabicPeriod"/>
            </a:pPr>
            <a:r>
              <a:rPr lang="en-GB" sz="1100" dirty="0"/>
              <a:t>What is the impact of youth employment interventions on labour market outcomes of youth?</a:t>
            </a:r>
          </a:p>
          <a:p>
            <a:pPr marL="496245" indent="-496245">
              <a:buFont typeface="+mj-lt"/>
              <a:buAutoNum type="arabicPeriod"/>
            </a:pPr>
            <a:r>
              <a:rPr lang="en-GB" sz="1100" dirty="0"/>
              <a:t>Which type of interventions are the most effective? </a:t>
            </a:r>
          </a:p>
          <a:p>
            <a:pPr marL="496245" indent="-496245">
              <a:buFont typeface="+mj-lt"/>
              <a:buAutoNum type="arabicPeriod"/>
            </a:pPr>
            <a:r>
              <a:rPr lang="en-GB" sz="1100" dirty="0"/>
              <a:t>What is the role of context and programme design?</a:t>
            </a:r>
          </a:p>
          <a:p>
            <a:endParaRPr lang="en-GB" sz="1100" dirty="0"/>
          </a:p>
          <a:p>
            <a:r>
              <a:rPr lang="en-GB" sz="1100" b="1" dirty="0"/>
              <a:t>Inclusion:</a:t>
            </a:r>
          </a:p>
          <a:p>
            <a:r>
              <a:rPr lang="en-GB" sz="1100" dirty="0"/>
              <a:t>The review includes impact</a:t>
            </a:r>
            <a:r>
              <a:rPr lang="en-GB" sz="1100" baseline="0" dirty="0"/>
              <a:t> evaluations that rely on a counterfactual to assess changes in outcomes. </a:t>
            </a:r>
          </a:p>
          <a:p>
            <a:r>
              <a:rPr lang="en-GB" sz="1100" baseline="0" dirty="0"/>
              <a:t>These impact evaluations should focus on ALMPs for youth, understanding youth as a target group of age 15 to 35.</a:t>
            </a:r>
          </a:p>
          <a:p>
            <a:r>
              <a:rPr lang="en-GB" sz="1100" baseline="0" dirty="0"/>
              <a:t>The timeframe for these impact evaluations is 1990 – 2014</a:t>
            </a:r>
          </a:p>
          <a:p>
            <a:r>
              <a:rPr lang="en-GB" sz="1100" baseline="0" dirty="0"/>
              <a:t>The ALMPs behind the studies should fall under the following categories of interventions: ST, EP, ES, and SE</a:t>
            </a:r>
          </a:p>
          <a:p>
            <a:r>
              <a:rPr lang="en-GB" sz="1100" baseline="0" dirty="0"/>
              <a:t>And the studies should provide measures of impacts across the following clusters of outcomes: Employment, Earnings and Business performance.</a:t>
            </a:r>
          </a:p>
          <a:p>
            <a:endParaRPr lang="en-GB" sz="1100" dirty="0"/>
          </a:p>
          <a:p>
            <a:r>
              <a:rPr lang="en-GB" sz="1100" dirty="0"/>
              <a:t>These outcomes cover</a:t>
            </a:r>
            <a:r>
              <a:rPr lang="en-GB" sz="1100" baseline="0" dirty="0"/>
              <a:t> a range of different measures. </a:t>
            </a:r>
            <a:r>
              <a:rPr lang="en-GB" sz="1100" baseline="0" dirty="0" err="1"/>
              <a:t>Emp</a:t>
            </a:r>
            <a:r>
              <a:rPr lang="en-GB" sz="1100" baseline="0" dirty="0"/>
              <a:t>: </a:t>
            </a:r>
            <a:r>
              <a:rPr lang="en-GB" sz="1100" baseline="0" dirty="0" err="1"/>
              <a:t>prob</a:t>
            </a:r>
            <a:r>
              <a:rPr lang="en-GB" sz="1100" baseline="0" dirty="0"/>
              <a:t> of employment or unemployment, hours of work; Earnings: wages; Business performance: profits, sales.</a:t>
            </a:r>
            <a:endParaRPr lang="en-GB" sz="1100" dirty="0"/>
          </a:p>
        </p:txBody>
      </p:sp>
      <p:sp>
        <p:nvSpPr>
          <p:cNvPr id="4" name="Slide Number Placeholder 3"/>
          <p:cNvSpPr>
            <a:spLocks noGrp="1"/>
          </p:cNvSpPr>
          <p:nvPr>
            <p:ph type="sldNum" sz="quarter" idx="10"/>
          </p:nvPr>
        </p:nvSpPr>
        <p:spPr/>
        <p:txBody>
          <a:bodyPr/>
          <a:lstStyle/>
          <a:p>
            <a:pPr>
              <a:defRPr/>
            </a:pPr>
            <a:fld id="{BBA0E8F0-0919-4FE3-BCC1-4996A862ED9B}" type="slidenum">
              <a:rPr lang="de-DE" smtClean="0"/>
              <a:pPr>
                <a:defRPr/>
              </a:pPr>
              <a:t>14</a:t>
            </a:fld>
            <a:endParaRPr lang="de-DE" dirty="0"/>
          </a:p>
        </p:txBody>
      </p:sp>
    </p:spTree>
    <p:extLst>
      <p:ext uri="{BB962C8B-B14F-4D97-AF65-F5344CB8AC3E}">
        <p14:creationId xmlns:p14="http://schemas.microsoft.com/office/powerpoint/2010/main" val="2454821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Colombia – </a:t>
            </a:r>
            <a:r>
              <a:rPr lang="en-US" b="1" dirty="0" err="1" smtClean="0"/>
              <a:t>Jovenes</a:t>
            </a:r>
            <a:r>
              <a:rPr lang="en-US" b="1" dirty="0" smtClean="0"/>
              <a:t> </a:t>
            </a:r>
            <a:r>
              <a:rPr lang="en-US" b="1" dirty="0" err="1" smtClean="0"/>
              <a:t>en</a:t>
            </a:r>
            <a:r>
              <a:rPr lang="en-US" b="1" dirty="0" smtClean="0"/>
              <a:t> </a:t>
            </a:r>
            <a:r>
              <a:rPr lang="en-US" b="1" dirty="0" err="1" smtClean="0"/>
              <a:t>Accion</a:t>
            </a:r>
            <a:r>
              <a:rPr lang="en-US" b="1" dirty="0" smtClean="0"/>
              <a:t> SENA Training Institution</a:t>
            </a:r>
          </a:p>
          <a:p>
            <a:r>
              <a:rPr lang="en-US" dirty="0" smtClean="0"/>
              <a:t>3 </a:t>
            </a:r>
            <a:r>
              <a:rPr lang="en-US" dirty="0" err="1" smtClean="0"/>
              <a:t>omonths</a:t>
            </a:r>
            <a:r>
              <a:rPr lang="en-US" baseline="0" dirty="0" smtClean="0"/>
              <a:t> classroom and 3 months on the job.  Low socio economic stratum in Urban Areas.  7 cities of the country.  Vocational from administrative to manual and even technical occupations.  Internships provided</a:t>
            </a:r>
          </a:p>
          <a:p>
            <a:endParaRPr lang="en-US" baseline="0" dirty="0" smtClean="0"/>
          </a:p>
          <a:p>
            <a:r>
              <a:rPr lang="en-US" b="1" baseline="0" dirty="0" smtClean="0"/>
              <a:t>Dominican Republic – </a:t>
            </a:r>
            <a:r>
              <a:rPr lang="en-US" b="1" baseline="0" dirty="0" err="1" smtClean="0"/>
              <a:t>Programa</a:t>
            </a:r>
            <a:r>
              <a:rPr lang="en-US" b="1" baseline="0" dirty="0" smtClean="0"/>
              <a:t> Juventud y </a:t>
            </a:r>
            <a:r>
              <a:rPr lang="en-US" b="1" baseline="0" dirty="0" err="1" smtClean="0"/>
              <a:t>Empleo</a:t>
            </a:r>
            <a:endParaRPr lang="en-US" b="1" baseline="0" dirty="0" smtClean="0"/>
          </a:p>
          <a:p>
            <a:r>
              <a:rPr lang="en-US" baseline="0" dirty="0" smtClean="0"/>
              <a:t>Training and counselling services:  1. Basic Skills training 350 </a:t>
            </a:r>
            <a:r>
              <a:rPr lang="en-US" baseline="0" dirty="0" err="1" smtClean="0"/>
              <a:t>hrs</a:t>
            </a:r>
            <a:r>
              <a:rPr lang="en-US" baseline="0" dirty="0" smtClean="0"/>
              <a:t> 2. 2 month </a:t>
            </a:r>
            <a:r>
              <a:rPr lang="en-US" baseline="0" dirty="0" err="1" smtClean="0"/>
              <a:t>imternship</a:t>
            </a:r>
            <a:r>
              <a:rPr lang="en-US" baseline="0" dirty="0" smtClean="0"/>
              <a:t> financed by the Inter American Development Bank.  Targets low income with less than secondary education.</a:t>
            </a:r>
          </a:p>
          <a:p>
            <a:r>
              <a:rPr lang="en-US" baseline="0" dirty="0" smtClean="0"/>
              <a:t>Uganda – Empowerment and livelihood for </a:t>
            </a:r>
            <a:r>
              <a:rPr lang="en-US" baseline="0" dirty="0" err="1" smtClean="0"/>
              <a:t>aolescents</a:t>
            </a:r>
            <a:endParaRPr lang="en-US" baseline="0" dirty="0" smtClean="0"/>
          </a:p>
          <a:p>
            <a:r>
              <a:rPr lang="en-US" baseline="0" dirty="0" smtClean="0"/>
              <a:t>Vocational and life skills, income generating activities (preferably self employment) tailored interventions</a:t>
            </a:r>
          </a:p>
          <a:p>
            <a:endParaRPr lang="en-US" baseline="0" dirty="0" smtClean="0"/>
          </a:p>
          <a:p>
            <a:r>
              <a:rPr lang="en-US" baseline="0" dirty="0" smtClean="0"/>
              <a:t>Malawi - Apprenticeship Training Program and Entrepreneurial Support for Vulnerable Youth</a:t>
            </a:r>
          </a:p>
          <a:p>
            <a:r>
              <a:rPr lang="en-US" baseline="0" dirty="0" smtClean="0"/>
              <a:t>Orphans and school dropouts </a:t>
            </a:r>
            <a:r>
              <a:rPr lang="en-US" baseline="0" dirty="0" smtClean="0">
                <a:sym typeface="Wingdings" panose="05000000000000000000" pitchFamily="2" charset="2"/>
              </a:rPr>
              <a:t> potential trainees selected from the community (identified local craftspeople)  trainee receives stipend and meals</a:t>
            </a:r>
          </a:p>
          <a:p>
            <a:endParaRPr lang="en-GB" dirty="0"/>
          </a:p>
        </p:txBody>
      </p:sp>
      <p:sp>
        <p:nvSpPr>
          <p:cNvPr id="4" name="Slide Number Placeholder 3"/>
          <p:cNvSpPr>
            <a:spLocks noGrp="1"/>
          </p:cNvSpPr>
          <p:nvPr>
            <p:ph type="sldNum" sz="quarter" idx="10"/>
          </p:nvPr>
        </p:nvSpPr>
        <p:spPr/>
        <p:txBody>
          <a:bodyPr/>
          <a:lstStyle/>
          <a:p>
            <a:fld id="{FFA6FB92-C746-4416-9693-C606B99759CD}" type="slidenum">
              <a:rPr lang="en-GB" smtClean="0"/>
              <a:t>15</a:t>
            </a:fld>
            <a:endParaRPr lang="en-GB"/>
          </a:p>
        </p:txBody>
      </p:sp>
    </p:spTree>
    <p:extLst>
      <p:ext uri="{BB962C8B-B14F-4D97-AF65-F5344CB8AC3E}">
        <p14:creationId xmlns:p14="http://schemas.microsoft.com/office/powerpoint/2010/main" val="1119974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a:t>The search process led to the identification of 113 reports that evaluated</a:t>
            </a:r>
            <a:r>
              <a:rPr lang="en-GB" sz="1100" baseline="0" dirty="0"/>
              <a:t> the impact of 87 YE programs across 31 countries.</a:t>
            </a:r>
          </a:p>
          <a:p>
            <a:r>
              <a:rPr lang="en-GB" sz="1100" dirty="0"/>
              <a:t>The search process:</a:t>
            </a:r>
          </a:p>
          <a:p>
            <a:pPr marL="228600" indent="-228600">
              <a:buAutoNum type="arabicPeriod"/>
            </a:pPr>
            <a:r>
              <a:rPr lang="en-GB" sz="1100" dirty="0"/>
              <a:t>Electronic sources, databases, journals,</a:t>
            </a:r>
            <a:r>
              <a:rPr lang="en-GB" sz="1100" baseline="0" dirty="0"/>
              <a:t> </a:t>
            </a:r>
            <a:r>
              <a:rPr lang="en-GB" sz="1100" baseline="0" dirty="0" err="1"/>
              <a:t>handsearching</a:t>
            </a:r>
            <a:r>
              <a:rPr lang="en-GB" sz="1100" baseline="0" dirty="0"/>
              <a:t>, grey literature, conferences, theses and dissertations.</a:t>
            </a:r>
          </a:p>
          <a:p>
            <a:pPr marL="228600" indent="-228600">
              <a:buAutoNum type="arabicPeriod"/>
            </a:pPr>
            <a:r>
              <a:rPr lang="en-GB" sz="1100" baseline="0" dirty="0"/>
              <a:t>L</a:t>
            </a:r>
            <a:r>
              <a:rPr lang="en-GB" sz="1100" dirty="0"/>
              <a:t>ed to the identification of 113 reports that evaluated</a:t>
            </a:r>
            <a:r>
              <a:rPr lang="en-GB" sz="1100" baseline="0" dirty="0"/>
              <a:t> the impact of 87 YE programs across 31 countries.</a:t>
            </a:r>
          </a:p>
          <a:p>
            <a:pPr marL="228600" indent="-228600">
              <a:buAutoNum type="arabicPeriod"/>
            </a:pPr>
            <a:r>
              <a:rPr lang="en-GB" sz="1100" baseline="0" dirty="0"/>
              <a:t>87 Programs vs 107 interventions.</a:t>
            </a:r>
          </a:p>
          <a:p>
            <a:pPr marL="0" indent="0">
              <a:buFontTx/>
              <a:buNone/>
            </a:pPr>
            <a:endParaRPr lang="en-GB" sz="1100" dirty="0"/>
          </a:p>
          <a:p>
            <a:r>
              <a:rPr lang="en-GB" sz="1200" b="1" i="0" kern="1200" dirty="0">
                <a:solidFill>
                  <a:schemeClr val="tx1"/>
                </a:solidFill>
                <a:effectLst/>
                <a:latin typeface="+mn-lt"/>
                <a:ea typeface="+mn-ea"/>
                <a:cs typeface="+mn-cs"/>
              </a:rPr>
              <a:t>We actually conducted reference lists checks and citation tracking for relevant existing reviews to ensure that we capture studies that others have already included.</a:t>
            </a:r>
            <a:endParaRPr lang="en-GB" sz="1100" dirty="0"/>
          </a:p>
          <a:p>
            <a:endParaRPr lang="en-GB" sz="1100" dirty="0"/>
          </a:p>
        </p:txBody>
      </p:sp>
      <p:sp>
        <p:nvSpPr>
          <p:cNvPr id="4" name="Slide Number Placeholder 3"/>
          <p:cNvSpPr>
            <a:spLocks noGrp="1"/>
          </p:cNvSpPr>
          <p:nvPr>
            <p:ph type="sldNum" sz="quarter" idx="10"/>
          </p:nvPr>
        </p:nvSpPr>
        <p:spPr/>
        <p:txBody>
          <a:bodyPr/>
          <a:lstStyle/>
          <a:p>
            <a:pPr>
              <a:defRPr/>
            </a:pPr>
            <a:fld id="{BBA0E8F0-0919-4FE3-BCC1-4996A862ED9B}" type="slidenum">
              <a:rPr lang="de-DE" smtClean="0"/>
              <a:pPr>
                <a:defRPr/>
              </a:pPr>
              <a:t>16</a:t>
            </a:fld>
            <a:endParaRPr lang="de-DE" dirty="0"/>
          </a:p>
        </p:txBody>
      </p:sp>
    </p:spTree>
    <p:extLst>
      <p:ext uri="{BB962C8B-B14F-4D97-AF65-F5344CB8AC3E}">
        <p14:creationId xmlns:p14="http://schemas.microsoft.com/office/powerpoint/2010/main" val="1945231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15" indent="-165415">
              <a:buFontTx/>
              <a:buChar char="-"/>
            </a:pPr>
            <a:endParaRPr lang="en-GB" sz="1100" dirty="0" smtClean="0"/>
          </a:p>
          <a:p>
            <a:pPr marL="165415" indent="-165415">
              <a:buFontTx/>
              <a:buChar char="-"/>
            </a:pPr>
            <a:r>
              <a:rPr lang="en-GB" sz="1100" dirty="0" smtClean="0"/>
              <a:t>Extensive </a:t>
            </a:r>
            <a:r>
              <a:rPr lang="en-GB" sz="1100" dirty="0"/>
              <a:t>search effort seems successful in identifying unpublished studies</a:t>
            </a:r>
          </a:p>
          <a:p>
            <a:pPr marL="606522" lvl="1" indent="-165415">
              <a:buFontTx/>
              <a:buChar char="-"/>
            </a:pPr>
            <a:r>
              <a:rPr lang="en-GB" sz="1100" dirty="0"/>
              <a:t>Only around one-third of the studies are from peer-reviewed journals (generally lower)</a:t>
            </a:r>
          </a:p>
          <a:p>
            <a:pPr marL="606522" lvl="1" indent="-165415">
              <a:buFontTx/>
              <a:buChar char="-"/>
            </a:pPr>
            <a:r>
              <a:rPr lang="en-GB" sz="1100" dirty="0"/>
              <a:t>detection of grey literature is one of the strength of this review</a:t>
            </a:r>
          </a:p>
          <a:p>
            <a:pPr marL="606522" lvl="1" indent="-165415">
              <a:buFontTx/>
              <a:buChar char="-"/>
            </a:pPr>
            <a:r>
              <a:rPr lang="en-GB" sz="1100" dirty="0"/>
              <a:t>account for publication status in the later analysis &amp; test for publication bias</a:t>
            </a:r>
          </a:p>
          <a:p>
            <a:pPr marL="165415" indent="-165415">
              <a:buFontTx/>
              <a:buChar char="-"/>
            </a:pPr>
            <a:endParaRPr lang="en-GB" sz="1100" dirty="0"/>
          </a:p>
          <a:p>
            <a:pPr marL="165415" indent="-165415">
              <a:buFontTx/>
              <a:buChar char="-"/>
            </a:pPr>
            <a:r>
              <a:rPr lang="en-GB" sz="1100" dirty="0"/>
              <a:t>Recent surge of evidence</a:t>
            </a:r>
          </a:p>
          <a:p>
            <a:pPr marL="606522" lvl="1" indent="-165415">
              <a:buFontTx/>
              <a:buChar char="-"/>
            </a:pPr>
            <a:r>
              <a:rPr lang="en-GB" sz="1100" dirty="0"/>
              <a:t>Almost 50% published after 2010, with 21 studies published in 2014 alone</a:t>
            </a:r>
          </a:p>
          <a:p>
            <a:pPr marL="165415" indent="-165415">
              <a:buFontTx/>
              <a:buChar char="-"/>
            </a:pPr>
            <a:endParaRPr lang="en-GB" sz="1100" dirty="0"/>
          </a:p>
        </p:txBody>
      </p:sp>
      <p:sp>
        <p:nvSpPr>
          <p:cNvPr id="4" name="Slide Number Placeholder 3"/>
          <p:cNvSpPr>
            <a:spLocks noGrp="1"/>
          </p:cNvSpPr>
          <p:nvPr>
            <p:ph type="sldNum" sz="quarter" idx="10"/>
          </p:nvPr>
        </p:nvSpPr>
        <p:spPr/>
        <p:txBody>
          <a:bodyPr/>
          <a:lstStyle/>
          <a:p>
            <a:pPr>
              <a:defRPr/>
            </a:pPr>
            <a:fld id="{BBA0E8F0-0919-4FE3-BCC1-4996A862ED9B}" type="slidenum">
              <a:rPr lang="de-DE" smtClean="0"/>
              <a:pPr>
                <a:defRPr/>
              </a:pPr>
              <a:t>17</a:t>
            </a:fld>
            <a:endParaRPr lang="de-DE" dirty="0"/>
          </a:p>
        </p:txBody>
      </p:sp>
    </p:spTree>
    <p:extLst>
      <p:ext uri="{BB962C8B-B14F-4D97-AF65-F5344CB8AC3E}">
        <p14:creationId xmlns:p14="http://schemas.microsoft.com/office/powerpoint/2010/main" val="1341683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15" indent="-165415">
              <a:buFontTx/>
              <a:buChar char="-"/>
            </a:pPr>
            <a:endParaRPr lang="en-GB" sz="1100" dirty="0" smtClean="0"/>
          </a:p>
          <a:p>
            <a:pPr marL="165415" indent="-165415">
              <a:buFontTx/>
              <a:buChar char="-"/>
            </a:pPr>
            <a:r>
              <a:rPr lang="en-GB" sz="1100" dirty="0" smtClean="0"/>
              <a:t>Experimental</a:t>
            </a:r>
            <a:r>
              <a:rPr lang="en-GB" sz="1100" dirty="0"/>
              <a:t>:</a:t>
            </a:r>
            <a:r>
              <a:rPr lang="en-GB" sz="1100" baseline="0" dirty="0"/>
              <a:t> RCTs; Quasi-experimental: studies that relied on methods for causal inference under </a:t>
            </a:r>
            <a:r>
              <a:rPr lang="en-GB" sz="1100" baseline="0" dirty="0" err="1"/>
              <a:t>unconfoundedness</a:t>
            </a:r>
            <a:r>
              <a:rPr lang="en-GB" sz="1100" baseline="0" dirty="0"/>
              <a:t> (PSM, regression methods); natural experiments: RDD, DID, IV</a:t>
            </a:r>
          </a:p>
          <a:p>
            <a:pPr marL="165415" indent="-165415">
              <a:buFontTx/>
              <a:buChar char="-"/>
            </a:pPr>
            <a:r>
              <a:rPr lang="en-GB" sz="1100" dirty="0"/>
              <a:t>Better evidence base</a:t>
            </a:r>
          </a:p>
          <a:p>
            <a:pPr marL="606522" lvl="1" indent="-165415">
              <a:buFontTx/>
              <a:buChar char="-"/>
            </a:pPr>
            <a:r>
              <a:rPr lang="en-GB" sz="1100" dirty="0"/>
              <a:t>In particular in low-income countries</a:t>
            </a:r>
          </a:p>
          <a:p>
            <a:pPr marL="606522" lvl="1" indent="-165415">
              <a:buFontTx/>
              <a:buChar char="-"/>
            </a:pPr>
            <a:r>
              <a:rPr lang="en-GB" sz="1100" dirty="0"/>
              <a:t>2014, 12 out of 15 RCTs included in this review were from non-OECD countries, mainly Sub-Saharan Africa</a:t>
            </a:r>
          </a:p>
          <a:p>
            <a:pPr marL="606522" lvl="1" indent="-165415">
              <a:buFontTx/>
              <a:buChar char="-"/>
            </a:pPr>
            <a:r>
              <a:rPr lang="en-GB" sz="1100" dirty="0"/>
              <a:t>large share of (randomized) experimental studies</a:t>
            </a:r>
          </a:p>
          <a:p>
            <a:pPr marL="165415" indent="-165415">
              <a:buFontTx/>
              <a:buChar char="-"/>
            </a:pPr>
            <a:endParaRPr lang="en-GB" sz="1100" dirty="0"/>
          </a:p>
        </p:txBody>
      </p:sp>
      <p:sp>
        <p:nvSpPr>
          <p:cNvPr id="4" name="Slide Number Placeholder 3"/>
          <p:cNvSpPr>
            <a:spLocks noGrp="1"/>
          </p:cNvSpPr>
          <p:nvPr>
            <p:ph type="sldNum" sz="quarter" idx="10"/>
          </p:nvPr>
        </p:nvSpPr>
        <p:spPr/>
        <p:txBody>
          <a:bodyPr/>
          <a:lstStyle/>
          <a:p>
            <a:pPr>
              <a:defRPr/>
            </a:pPr>
            <a:fld id="{BBA0E8F0-0919-4FE3-BCC1-4996A862ED9B}" type="slidenum">
              <a:rPr lang="de-DE" smtClean="0"/>
              <a:pPr>
                <a:defRPr/>
              </a:pPr>
              <a:t>18</a:t>
            </a:fld>
            <a:endParaRPr lang="de-DE" dirty="0"/>
          </a:p>
        </p:txBody>
      </p:sp>
    </p:spTree>
    <p:extLst>
      <p:ext uri="{BB962C8B-B14F-4D97-AF65-F5344CB8AC3E}">
        <p14:creationId xmlns:p14="http://schemas.microsoft.com/office/powerpoint/2010/main" val="3807283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113 studies included in this review cover a wide range of countries from all major world</a:t>
            </a:r>
          </a:p>
          <a:p>
            <a:r>
              <a:rPr lang="en-GB" sz="1200" b="0" i="0" u="none" strike="noStrike" kern="1200" baseline="0" dirty="0" smtClean="0">
                <a:solidFill>
                  <a:schemeClr val="tx1"/>
                </a:solidFill>
                <a:latin typeface="+mn-lt"/>
                <a:ea typeface="+mn-ea"/>
                <a:cs typeface="+mn-cs"/>
              </a:rPr>
              <a:t>regions. A large share of the interventions that are evaluated have been implemented in OECD countries. Another large share of studies comes from Latin America and the Caribbean, where many countries have experimented with ALMPs – in particular, skills training – and started to evaluate their impact early in the 1990s using quasi-experimental and experimental designs. We are able to include a relatively large number of recent ALMP evaluations from Sub-Saharan Africa (15), which contrasts with the number of evaluations found in other developing and emerging regions, such as Europe and Central Asia and South Asia, with four interventions each, respectively.</a:t>
            </a:r>
            <a:endParaRPr lang="en-GB" dirty="0"/>
          </a:p>
        </p:txBody>
      </p:sp>
      <p:sp>
        <p:nvSpPr>
          <p:cNvPr id="4" name="Slide Number Placeholder 3"/>
          <p:cNvSpPr>
            <a:spLocks noGrp="1"/>
          </p:cNvSpPr>
          <p:nvPr>
            <p:ph type="sldNum" sz="quarter" idx="10"/>
          </p:nvPr>
        </p:nvSpPr>
        <p:spPr/>
        <p:txBody>
          <a:bodyPr/>
          <a:lstStyle/>
          <a:p>
            <a:pPr>
              <a:defRPr/>
            </a:pPr>
            <a:fld id="{BBA0E8F0-0919-4FE3-BCC1-4996A862ED9B}" type="slidenum">
              <a:rPr lang="de-DE" smtClean="0"/>
              <a:pPr>
                <a:defRPr/>
              </a:pPr>
              <a:t>19</a:t>
            </a:fld>
            <a:endParaRPr lang="de-DE" dirty="0"/>
          </a:p>
        </p:txBody>
      </p:sp>
    </p:spTree>
    <p:extLst>
      <p:ext uri="{BB962C8B-B14F-4D97-AF65-F5344CB8AC3E}">
        <p14:creationId xmlns:p14="http://schemas.microsoft.com/office/powerpoint/2010/main" val="1679692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Young people face a difficult</a:t>
            </a:r>
            <a:r>
              <a:rPr lang="en-US" baseline="0" dirty="0" smtClean="0"/>
              <a:t> process in seeking to enter the WORLD of WORK</a:t>
            </a:r>
          </a:p>
          <a:p>
            <a:r>
              <a:rPr lang="en-US" baseline="0" dirty="0" smtClean="0"/>
              <a:t>Economic dynamics – emerging technologies – competitiveness – and human capital development through education and skills should be updated in terms of changing labour market dynamics.</a:t>
            </a:r>
          </a:p>
          <a:p>
            <a:endParaRPr lang="en-US" baseline="0" dirty="0" smtClean="0"/>
          </a:p>
          <a:p>
            <a:r>
              <a:rPr lang="en-US" baseline="0" dirty="0" smtClean="0"/>
              <a:t>We must not miss the fact that what happens to the youth as they enter the labour market is very much dependent on what is happening to what is happening in the economy as a whole.</a:t>
            </a:r>
          </a:p>
          <a:p>
            <a:endParaRPr lang="en-US" baseline="0" dirty="0" smtClean="0"/>
          </a:p>
          <a:p>
            <a:r>
              <a:rPr lang="en-US" baseline="0" dirty="0" smtClean="0"/>
              <a:t>A lesson for this was when the global recession left its mark – after falling unemployment rates, it once again saw increases.</a:t>
            </a:r>
          </a:p>
          <a:p>
            <a:endParaRPr lang="en-US" baseline="0" dirty="0" smtClean="0"/>
          </a:p>
        </p:txBody>
      </p:sp>
      <p:sp>
        <p:nvSpPr>
          <p:cNvPr id="4" name="Slide Number Placeholder 3"/>
          <p:cNvSpPr>
            <a:spLocks noGrp="1"/>
          </p:cNvSpPr>
          <p:nvPr>
            <p:ph type="sldNum" sz="quarter" idx="10"/>
          </p:nvPr>
        </p:nvSpPr>
        <p:spPr/>
        <p:txBody>
          <a:bodyPr/>
          <a:lstStyle/>
          <a:p>
            <a:fld id="{FFA6FB92-C746-4416-9693-C606B99759CD}" type="slidenum">
              <a:rPr lang="en-GB" smtClean="0"/>
              <a:t>2</a:t>
            </a:fld>
            <a:endParaRPr lang="en-GB"/>
          </a:p>
        </p:txBody>
      </p:sp>
    </p:spTree>
    <p:extLst>
      <p:ext uri="{BB962C8B-B14F-4D97-AF65-F5344CB8AC3E}">
        <p14:creationId xmlns:p14="http://schemas.microsoft.com/office/powerpoint/2010/main" val="912739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fontScale="70000" lnSpcReduction="20000"/>
              </a:bodyPr>
              <a:lstStyle/>
              <a:p>
                <a:r>
                  <a:rPr lang="en-GB" sz="1100" dirty="0">
                    <a:latin typeface="+mn-lt"/>
                  </a:rPr>
                  <a:t>The review relies on reported treatment effect as a measure of impact. The search and screening process led to the identification and coding of 3,629 treatment effects. </a:t>
                </a:r>
              </a:p>
              <a:p>
                <a:endParaRPr lang="en-GB" sz="1100" b="1" dirty="0">
                  <a:latin typeface="+mn-lt"/>
                </a:endParaRPr>
              </a:p>
              <a:p>
                <a:pPr marL="165415" indent="-165415">
                  <a:buFontTx/>
                  <a:buChar char="-"/>
                </a:pPr>
                <a:r>
                  <a:rPr lang="en-GB" sz="1100" b="1" dirty="0">
                    <a:latin typeface="+mn-lt"/>
                  </a:rPr>
                  <a:t>Missing information.</a:t>
                </a:r>
              </a:p>
              <a:p>
                <a:pPr marL="165415" indent="-165415">
                  <a:buFontTx/>
                  <a:buChar char="-"/>
                </a:pPr>
                <a:endParaRPr lang="en-GB" sz="1100" b="1" dirty="0">
                  <a:latin typeface="+mn-lt"/>
                </a:endParaRPr>
              </a:p>
              <a:p>
                <a:pPr marL="165415" indent="-165415">
                  <a:buFontTx/>
                  <a:buChar char="-"/>
                </a:pPr>
                <a:r>
                  <a:rPr lang="en-GB" sz="1100" dirty="0">
                    <a:latin typeface="+mn-lt"/>
                  </a:rPr>
                  <a:t>Based on the reported (or inquired) information, it was possible to compute the direction and statistical significance for 3,105 treatment effect estimates.</a:t>
                </a:r>
                <a:endParaRPr lang="en-US" sz="1100" b="1" dirty="0">
                  <a:latin typeface="+mn-lt"/>
                </a:endParaRPr>
              </a:p>
              <a:p>
                <a:r>
                  <a:rPr lang="en-US" sz="1100" b="1" dirty="0">
                    <a:latin typeface="+mn-lt"/>
                  </a:rPr>
                  <a:t>PSS stands for Indicator of Positive Statistically Significant Treatment Effect Estimates. </a:t>
                </a:r>
                <a:r>
                  <a:rPr lang="en-US" sz="1100" dirty="0">
                    <a:latin typeface="+mn-lt"/>
                  </a:rPr>
                  <a:t>Treatment effect significant at the 5% level.</a:t>
                </a:r>
              </a:p>
              <a:p>
                <a:endParaRPr lang="en-US" sz="1100" dirty="0">
                  <a:latin typeface="+mn-lt"/>
                </a:endParaRPr>
              </a:p>
              <a:p>
                <a:r>
                  <a:rPr lang="en-GB" sz="1100" dirty="0">
                    <a:latin typeface="+mn-lt"/>
                  </a:rPr>
                  <a:t>- The computation of SMD requires further information (at least the number of observations in treatment and/or comparison groups). Even after imputing missing information, it was only possible to compute the SMD from 2,259 reported treatment effect estimates. </a:t>
                </a:r>
                <a:r>
                  <a:rPr lang="en-US" sz="1100" b="1" dirty="0">
                    <a:latin typeface="+mn-lt"/>
                  </a:rPr>
                  <a:t>Standardized Mean Differences (SMD) Effect Size: </a:t>
                </a:r>
                <a14:m>
                  <m:oMath xmlns:m="http://schemas.openxmlformats.org/officeDocument/2006/math">
                    <m:sSub>
                      <m:sSubPr>
                        <m:ctrlPr>
                          <a:rPr lang="en-US" sz="1100" i="1">
                            <a:latin typeface="Cambria Math" panose="02040503050406030204" pitchFamily="18" charset="0"/>
                            <a:cs typeface="Times New Roman"/>
                          </a:rPr>
                        </m:ctrlPr>
                      </m:sSubPr>
                      <m:e>
                        <m:r>
                          <m:rPr>
                            <m:sty m:val="p"/>
                          </m:rPr>
                          <a:rPr lang="en-GB" sz="1100">
                            <a:latin typeface="Cambria Math" panose="02040503050406030204" pitchFamily="18" charset="0"/>
                            <a:ea typeface="Calibri"/>
                            <a:cs typeface="Times New Roman"/>
                          </a:rPr>
                          <m:t>Y</m:t>
                        </m:r>
                      </m:e>
                      <m:sub>
                        <m:r>
                          <m:rPr>
                            <m:sty m:val="p"/>
                          </m:rPr>
                          <a:rPr lang="en-GB" sz="1100">
                            <a:latin typeface="Cambria Math" panose="02040503050406030204" pitchFamily="18" charset="0"/>
                            <a:ea typeface="Calibri"/>
                            <a:cs typeface="Times New Roman"/>
                          </a:rPr>
                          <m:t>i</m:t>
                        </m:r>
                      </m:sub>
                    </m:sSub>
                    <m:r>
                      <a:rPr lang="en-GB" sz="1100">
                        <a:latin typeface="Cambria Math" panose="02040503050406030204" pitchFamily="18" charset="0"/>
                        <a:ea typeface="Calibri"/>
                        <a:cs typeface="Times New Roman"/>
                      </a:rPr>
                      <m:t>=</m:t>
                    </m:r>
                    <m:f>
                      <m:fPr>
                        <m:ctrlPr>
                          <a:rPr lang="en-US" sz="1100" i="1">
                            <a:latin typeface="Cambria Math" panose="02040503050406030204" pitchFamily="18" charset="0"/>
                            <a:cs typeface="Times New Roman"/>
                          </a:rPr>
                        </m:ctrlPr>
                      </m:fPr>
                      <m:num>
                        <m:sSub>
                          <m:sSubPr>
                            <m:ctrlPr>
                              <a:rPr lang="en-US" sz="1100" i="1">
                                <a:latin typeface="Cambria Math" panose="02040503050406030204" pitchFamily="18" charset="0"/>
                                <a:cs typeface="Times New Roman"/>
                              </a:rPr>
                            </m:ctrlPr>
                          </m:sSubPr>
                          <m:e>
                            <m:r>
                              <m:rPr>
                                <m:sty m:val="p"/>
                              </m:rPr>
                              <a:rPr lang="en-GB" sz="1100">
                                <a:latin typeface="Cambria Math" panose="02040503050406030204" pitchFamily="18" charset="0"/>
                                <a:ea typeface="Calibri"/>
                                <a:cs typeface="Times New Roman"/>
                              </a:rPr>
                              <m:t>β</m:t>
                            </m:r>
                          </m:e>
                          <m:sub>
                            <m:r>
                              <m:rPr>
                                <m:sty m:val="p"/>
                              </m:rPr>
                              <a:rPr lang="en-GB" sz="1100">
                                <a:latin typeface="Cambria Math" panose="02040503050406030204" pitchFamily="18" charset="0"/>
                                <a:ea typeface="Calibri"/>
                                <a:cs typeface="Times New Roman"/>
                              </a:rPr>
                              <m:t>i</m:t>
                            </m:r>
                          </m:sub>
                        </m:sSub>
                      </m:num>
                      <m:den>
                        <m:sSub>
                          <m:sSubPr>
                            <m:ctrlPr>
                              <a:rPr lang="en-US" sz="1100" i="1">
                                <a:latin typeface="Cambria Math" panose="02040503050406030204" pitchFamily="18" charset="0"/>
                                <a:cs typeface="Times New Roman"/>
                              </a:rPr>
                            </m:ctrlPr>
                          </m:sSubPr>
                          <m:e>
                            <m:r>
                              <m:rPr>
                                <m:sty m:val="p"/>
                              </m:rPr>
                              <a:rPr lang="en-GB" sz="1100">
                                <a:latin typeface="Cambria Math" panose="02040503050406030204" pitchFamily="18" charset="0"/>
                                <a:ea typeface="Calibri"/>
                                <a:cs typeface="Times New Roman"/>
                              </a:rPr>
                              <m:t>η</m:t>
                            </m:r>
                          </m:e>
                          <m:sub>
                            <m:r>
                              <m:rPr>
                                <m:sty m:val="p"/>
                              </m:rPr>
                              <a:rPr lang="en-GB" sz="1100">
                                <a:latin typeface="Cambria Math" panose="02040503050406030204" pitchFamily="18" charset="0"/>
                                <a:ea typeface="Calibri"/>
                                <a:cs typeface="Times New Roman"/>
                              </a:rPr>
                              <m:t>i</m:t>
                            </m:r>
                          </m:sub>
                        </m:sSub>
                      </m:den>
                    </m:f>
                  </m:oMath>
                </a14:m>
                <a:endParaRPr lang="en-US" sz="1100" dirty="0">
                  <a:latin typeface="+mn-lt"/>
                </a:endParaRPr>
              </a:p>
              <a:p>
                <a14:m>
                  <m:oMath xmlns:m="http://schemas.openxmlformats.org/officeDocument/2006/math">
                    <m:sSub>
                      <m:sSubPr>
                        <m:ctrlPr>
                          <a:rPr lang="en-US" sz="1100" i="1">
                            <a:latin typeface="Cambria Math" panose="02040503050406030204" pitchFamily="18" charset="0"/>
                          </a:rPr>
                        </m:ctrlPr>
                      </m:sSubPr>
                      <m:e>
                        <m:r>
                          <a:rPr lang="en-GB" sz="1100" i="1">
                            <a:latin typeface="Cambria Math" panose="02040503050406030204" pitchFamily="18" charset="0"/>
                          </a:rPr>
                          <m:t>𝛽</m:t>
                        </m:r>
                      </m:e>
                      <m:sub>
                        <m:r>
                          <a:rPr lang="en-GB" sz="1100" i="1">
                            <a:latin typeface="Cambria Math" panose="02040503050406030204" pitchFamily="18" charset="0"/>
                          </a:rPr>
                          <m:t>𝑖</m:t>
                        </m:r>
                      </m:sub>
                    </m:sSub>
                  </m:oMath>
                </a14:m>
                <a:r>
                  <a:rPr lang="de-DE" sz="1100" dirty="0">
                    <a:latin typeface="+mn-lt"/>
                  </a:rPr>
                  <a:t> : Treatment effect estimate 	</a:t>
                </a:r>
              </a:p>
              <a:p>
                <a14:m>
                  <m:oMath xmlns:m="http://schemas.openxmlformats.org/officeDocument/2006/math">
                    <m:sSub>
                      <m:sSubPr>
                        <m:ctrlPr>
                          <a:rPr lang="en-US" sz="1100" i="1">
                            <a:latin typeface="Cambria Math" panose="02040503050406030204" pitchFamily="18" charset="0"/>
                          </a:rPr>
                        </m:ctrlPr>
                      </m:sSubPr>
                      <m:e>
                        <m:r>
                          <a:rPr lang="en-GB" sz="1100" i="1">
                            <a:latin typeface="Cambria Math" panose="02040503050406030204" pitchFamily="18" charset="0"/>
                          </a:rPr>
                          <m:t>𝜂</m:t>
                        </m:r>
                      </m:e>
                      <m:sub>
                        <m:r>
                          <a:rPr lang="en-GB" sz="1100" i="1">
                            <a:latin typeface="Cambria Math" panose="02040503050406030204" pitchFamily="18" charset="0"/>
                          </a:rPr>
                          <m:t>𝑖</m:t>
                        </m:r>
                      </m:sub>
                    </m:sSub>
                  </m:oMath>
                </a14:m>
                <a:r>
                  <a:rPr lang="en-GB" sz="1100" dirty="0">
                    <a:latin typeface="+mn-lt"/>
                  </a:rPr>
                  <a:t> : </a:t>
                </a:r>
                <a:r>
                  <a:rPr lang="en-US" sz="1100" dirty="0">
                    <a:latin typeface="+mn-lt"/>
                  </a:rPr>
                  <a:t>Standard deviation of the outcome variable</a:t>
                </a:r>
              </a:p>
              <a:p>
                <a:endParaRPr lang="de-DE" sz="1100" b="1" dirty="0">
                  <a:latin typeface="+mn-lt"/>
                </a:endParaRPr>
              </a:p>
              <a:p>
                <a:r>
                  <a:rPr lang="de-DE" sz="1100" b="1" dirty="0">
                    <a:latin typeface="+mn-lt"/>
                  </a:rPr>
                  <a:t>Standard Error of SMD: </a:t>
                </a:r>
                <a14:m>
                  <m:oMath xmlns:m="http://schemas.openxmlformats.org/officeDocument/2006/math">
                    <m:sSub>
                      <m:sSubPr>
                        <m:ctrlPr>
                          <a:rPr lang="en-US" sz="1100" i="1">
                            <a:latin typeface="Cambria Math" panose="02040503050406030204" pitchFamily="18" charset="0"/>
                            <a:cs typeface="Times New Roman"/>
                          </a:rPr>
                        </m:ctrlPr>
                      </m:sSubPr>
                      <m:e>
                        <m:r>
                          <m:rPr>
                            <m:sty m:val="p"/>
                          </m:rPr>
                          <a:rPr lang="en-GB" sz="1100">
                            <a:latin typeface="Cambria Math" panose="02040503050406030204" pitchFamily="18" charset="0"/>
                            <a:ea typeface="Calibri"/>
                            <a:cs typeface="Times New Roman"/>
                          </a:rPr>
                          <m:t>σ</m:t>
                        </m:r>
                      </m:e>
                      <m:sub>
                        <m:r>
                          <m:rPr>
                            <m:sty m:val="p"/>
                          </m:rPr>
                          <a:rPr lang="en-GB" sz="1100">
                            <a:latin typeface="Cambria Math" panose="02040503050406030204" pitchFamily="18" charset="0"/>
                            <a:ea typeface="Calibri"/>
                            <a:cs typeface="Times New Roman"/>
                          </a:rPr>
                          <m:t>i</m:t>
                        </m:r>
                      </m:sub>
                    </m:sSub>
                    <m:r>
                      <a:rPr lang="en-GB" sz="1100">
                        <a:latin typeface="Cambria Math" panose="02040503050406030204" pitchFamily="18" charset="0"/>
                        <a:ea typeface="Calibri"/>
                        <a:cs typeface="Times New Roman"/>
                      </a:rPr>
                      <m:t>=</m:t>
                    </m:r>
                    <m:f>
                      <m:fPr>
                        <m:ctrlPr>
                          <a:rPr lang="en-US" sz="1100" i="1">
                            <a:latin typeface="Cambria Math" panose="02040503050406030204" pitchFamily="18" charset="0"/>
                            <a:cs typeface="Times New Roman"/>
                          </a:rPr>
                        </m:ctrlPr>
                      </m:fPr>
                      <m:num>
                        <m:sSub>
                          <m:sSubPr>
                            <m:ctrlPr>
                              <a:rPr lang="en-US" sz="1100" i="1">
                                <a:latin typeface="Cambria Math" panose="02040503050406030204" pitchFamily="18" charset="0"/>
                                <a:cs typeface="Times New Roman"/>
                              </a:rPr>
                            </m:ctrlPr>
                          </m:sSubPr>
                          <m:e>
                            <m:r>
                              <m:rPr>
                                <m:sty m:val="p"/>
                              </m:rPr>
                              <a:rPr lang="en-GB" sz="1100">
                                <a:latin typeface="Cambria Math" panose="02040503050406030204" pitchFamily="18" charset="0"/>
                                <a:ea typeface="Calibri"/>
                                <a:cs typeface="Times New Roman"/>
                              </a:rPr>
                              <m:t>Y</m:t>
                            </m:r>
                          </m:e>
                          <m:sub>
                            <m:r>
                              <m:rPr>
                                <m:sty m:val="p"/>
                              </m:rPr>
                              <a:rPr lang="en-GB" sz="1100">
                                <a:latin typeface="Cambria Math" panose="02040503050406030204" pitchFamily="18" charset="0"/>
                                <a:ea typeface="Calibri"/>
                                <a:cs typeface="Times New Roman"/>
                              </a:rPr>
                              <m:t>i</m:t>
                            </m:r>
                          </m:sub>
                        </m:sSub>
                      </m:num>
                      <m:den>
                        <m:sSub>
                          <m:sSubPr>
                            <m:ctrlPr>
                              <a:rPr lang="en-US" sz="1100" i="1">
                                <a:latin typeface="Cambria Math" panose="02040503050406030204" pitchFamily="18" charset="0"/>
                                <a:cs typeface="Times New Roman"/>
                              </a:rPr>
                            </m:ctrlPr>
                          </m:sSubPr>
                          <m:e>
                            <m:r>
                              <m:rPr>
                                <m:sty m:val="p"/>
                              </m:rPr>
                              <a:rPr lang="en-GB" sz="1100">
                                <a:latin typeface="Cambria Math" panose="02040503050406030204" pitchFamily="18" charset="0"/>
                                <a:ea typeface="Calibri"/>
                                <a:cs typeface="Times New Roman"/>
                              </a:rPr>
                              <m:t>t</m:t>
                            </m:r>
                          </m:e>
                          <m:sub>
                            <m:r>
                              <m:rPr>
                                <m:sty m:val="p"/>
                              </m:rPr>
                              <a:rPr lang="en-GB" sz="1100">
                                <a:latin typeface="Cambria Math" panose="02040503050406030204" pitchFamily="18" charset="0"/>
                                <a:ea typeface="Calibri"/>
                                <a:cs typeface="Times New Roman"/>
                              </a:rPr>
                              <m:t>i</m:t>
                            </m:r>
                          </m:sub>
                        </m:sSub>
                      </m:den>
                    </m:f>
                  </m:oMath>
                </a14:m>
                <a:endParaRPr lang="de-DE" sz="1100" b="1" dirty="0">
                  <a:latin typeface="+mn-lt"/>
                </a:endParaRPr>
              </a:p>
              <a:p>
                <a14:m>
                  <m:oMath xmlns:m="http://schemas.openxmlformats.org/officeDocument/2006/math">
                    <m:sSub>
                      <m:sSubPr>
                        <m:ctrlPr>
                          <a:rPr lang="en-US" sz="1100" i="1">
                            <a:latin typeface="Cambria Math" panose="02040503050406030204" pitchFamily="18" charset="0"/>
                          </a:rPr>
                        </m:ctrlPr>
                      </m:sSubPr>
                      <m:e>
                        <m:r>
                          <m:rPr>
                            <m:sty m:val="p"/>
                          </m:rPr>
                          <a:rPr lang="en-GB" sz="1100">
                            <a:latin typeface="Cambria Math" panose="02040503050406030204" pitchFamily="18" charset="0"/>
                          </a:rPr>
                          <m:t>t</m:t>
                        </m:r>
                      </m:e>
                      <m:sub>
                        <m:r>
                          <m:rPr>
                            <m:sty m:val="p"/>
                          </m:rPr>
                          <a:rPr lang="en-GB" sz="1100">
                            <a:latin typeface="Cambria Math" panose="02040503050406030204" pitchFamily="18" charset="0"/>
                          </a:rPr>
                          <m:t>i</m:t>
                        </m:r>
                        <m:r>
                          <a:rPr lang="de-DE" sz="1100" i="1">
                            <a:latin typeface="Cambria Math" panose="02040503050406030204" pitchFamily="18" charset="0"/>
                          </a:rPr>
                          <m:t> </m:t>
                        </m:r>
                      </m:sub>
                    </m:sSub>
                    <m:r>
                      <a:rPr lang="de-DE" sz="1100">
                        <a:latin typeface="Cambria Math" panose="02040503050406030204" pitchFamily="18" charset="0"/>
                      </a:rPr>
                      <m:t>: </m:t>
                    </m:r>
                  </m:oMath>
                </a14:m>
                <a:r>
                  <a:rPr lang="en-GB" sz="1100" dirty="0">
                    <a:latin typeface="+mn-lt"/>
                  </a:rPr>
                  <a:t>t-statistic associated with the treatment effect </a:t>
                </a:r>
                <a14:m>
                  <m:oMath xmlns:m="http://schemas.openxmlformats.org/officeDocument/2006/math">
                    <m:sSub>
                      <m:sSubPr>
                        <m:ctrlPr>
                          <a:rPr lang="en-US" sz="1100" i="1">
                            <a:latin typeface="Cambria Math" panose="02040503050406030204" pitchFamily="18" charset="0"/>
                          </a:rPr>
                        </m:ctrlPr>
                      </m:sSubPr>
                      <m:e>
                        <m:r>
                          <m:rPr>
                            <m:sty m:val="p"/>
                          </m:rPr>
                          <a:rPr lang="en-GB" sz="1100">
                            <a:latin typeface="Cambria Math" panose="02040503050406030204" pitchFamily="18" charset="0"/>
                          </a:rPr>
                          <m:t>β</m:t>
                        </m:r>
                      </m:e>
                      <m:sub>
                        <m:r>
                          <m:rPr>
                            <m:sty m:val="p"/>
                          </m:rPr>
                          <a:rPr lang="en-GB" sz="1100">
                            <a:latin typeface="Cambria Math" panose="02040503050406030204" pitchFamily="18" charset="0"/>
                          </a:rPr>
                          <m:t>i</m:t>
                        </m:r>
                      </m:sub>
                    </m:sSub>
                  </m:oMath>
                </a14:m>
                <a:endParaRPr lang="en-GB" sz="1100" dirty="0">
                  <a:latin typeface="+mn-lt"/>
                </a:endParaRPr>
              </a:p>
              <a:p>
                <a:endParaRPr lang="fr-CH" sz="1100" dirty="0">
                  <a:latin typeface="+mn-lt"/>
                </a:endParaRPr>
              </a:p>
              <a:p>
                <a:endParaRPr lang="fr-CH" sz="1100" dirty="0">
                  <a:latin typeface="+mn-lt"/>
                </a:endParaRPr>
              </a:p>
              <a:p>
                <a:r>
                  <a:rPr lang="en-GB" sz="1100" b="1" dirty="0">
                    <a:latin typeface="+mn-lt"/>
                  </a:rPr>
                  <a:t>Aggregation of Effect Size Estimates</a:t>
                </a:r>
                <a:endParaRPr lang="fr-CH" sz="1100" b="1" dirty="0">
                  <a:latin typeface="+mn-lt"/>
                </a:endParaRPr>
              </a:p>
              <a:p>
                <a:pPr marL="441107" indent="-441107">
                  <a:buClr>
                    <a:srgbClr val="FF0000"/>
                  </a:buClr>
                  <a:buFont typeface="+mj-lt"/>
                  <a:buAutoNum type="arabicPeriod"/>
                </a:pPr>
                <a:r>
                  <a:rPr lang="en-GB" sz="1100" dirty="0">
                    <a:latin typeface="+mn-lt"/>
                  </a:rPr>
                  <a:t>Multiple Studies per Intervention </a:t>
                </a:r>
              </a:p>
              <a:p>
                <a:pPr marL="441107" indent="-441107">
                  <a:buClr>
                    <a:srgbClr val="FF0000"/>
                  </a:buClr>
                  <a:buFont typeface="+mj-lt"/>
                  <a:buAutoNum type="arabicPeriod"/>
                </a:pPr>
                <a:r>
                  <a:rPr lang="en-GB" sz="1100" dirty="0">
                    <a:latin typeface="+mn-lt"/>
                  </a:rPr>
                  <a:t>Multiple Reports per Study </a:t>
                </a:r>
              </a:p>
              <a:p>
                <a:pPr marL="441107" indent="-441107">
                  <a:buClr>
                    <a:srgbClr val="FF0000"/>
                  </a:buClr>
                  <a:buFont typeface="+mj-lt"/>
                  <a:buAutoNum type="arabicPeriod"/>
                </a:pPr>
                <a:r>
                  <a:rPr lang="en-GB" sz="1100" dirty="0">
                    <a:latin typeface="+mn-lt"/>
                  </a:rPr>
                  <a:t>Multiple Effect Sizes per Report: </a:t>
                </a:r>
              </a:p>
              <a:p>
                <a:pPr>
                  <a:buClr>
                    <a:srgbClr val="FF0000"/>
                  </a:buClr>
                </a:pPr>
                <a:r>
                  <a:rPr lang="en-GB" sz="1100" dirty="0">
                    <a:latin typeface="+mn-lt"/>
                  </a:rPr>
                  <a:t/>
                </a:r>
                <a:br>
                  <a:rPr lang="en-GB" sz="1100" dirty="0">
                    <a:latin typeface="+mn-lt"/>
                  </a:rPr>
                </a:br>
                <a:r>
                  <a:rPr lang="en-GB" sz="1100" dirty="0">
                    <a:latin typeface="+mn-lt"/>
                  </a:rPr>
                  <a:t>	- Multiple outcomes, subgroup analysis, specifications</a:t>
                </a:r>
              </a:p>
              <a:p>
                <a:r>
                  <a:rPr lang="en-GB" sz="1100" dirty="0">
                    <a:latin typeface="+mn-lt"/>
                  </a:rPr>
                  <a:t>	- Average Nr. of Treatment Effect Estimates per study: 12</a:t>
                </a:r>
              </a:p>
              <a:p>
                <a:endParaRPr lang="en-GB" sz="1100" dirty="0">
                  <a:latin typeface="+mn-lt"/>
                </a:endParaRPr>
              </a:p>
              <a:p>
                <a:r>
                  <a:rPr lang="en-GB" sz="1100" dirty="0">
                    <a:latin typeface="+mn-lt"/>
                  </a:rPr>
                  <a:t>→ Goal: Independent sample populations for each intervention in order to account for dependencies within </a:t>
                </a:r>
                <a:r>
                  <a:rPr lang="en-GB" sz="1100" i="1" dirty="0">
                    <a:latin typeface="+mn-lt"/>
                  </a:rPr>
                  <a:t>studies</a:t>
                </a:r>
              </a:p>
              <a:p>
                <a:r>
                  <a:rPr lang="en-GB" sz="1100" dirty="0">
                    <a:latin typeface="+mn-lt"/>
                  </a:rPr>
                  <a:t>→ Selection and/or Aggregation </a:t>
                </a:r>
              </a:p>
              <a:p>
                <a:pPr marL="441107" lvl="1"/>
                <a:r>
                  <a:rPr lang="en-US" sz="1100" dirty="0">
                    <a:latin typeface="+mn-lt"/>
                  </a:rPr>
                  <a:t>Summary Effect Size:		</a:t>
                </a:r>
                <a14:m>
                  <m:oMath xmlns:m="http://schemas.openxmlformats.org/officeDocument/2006/math">
                    <m:sSub>
                      <m:sSubPr>
                        <m:ctrlPr>
                          <a:rPr lang="en-US" sz="1100" i="1">
                            <a:latin typeface="Cambria Math" panose="02040503050406030204" pitchFamily="18" charset="0"/>
                          </a:rPr>
                        </m:ctrlPr>
                      </m:sSubPr>
                      <m:e>
                        <m:r>
                          <m:rPr>
                            <m:sty m:val="p"/>
                          </m:rPr>
                          <a:rPr lang="en-GB" sz="1100">
                            <a:latin typeface="Cambria Math" panose="02040503050406030204" pitchFamily="18" charset="0"/>
                          </a:rPr>
                          <m:t>Y</m:t>
                        </m:r>
                      </m:e>
                      <m:sub>
                        <m:r>
                          <m:rPr>
                            <m:sty m:val="p"/>
                          </m:rPr>
                          <a:rPr lang="en-GB" sz="1100">
                            <a:latin typeface="Cambria Math" panose="02040503050406030204" pitchFamily="18" charset="0"/>
                          </a:rPr>
                          <m:t>j</m:t>
                        </m:r>
                      </m:sub>
                    </m:sSub>
                    <m:r>
                      <a:rPr lang="en-GB" sz="1100">
                        <a:latin typeface="Cambria Math" panose="02040503050406030204" pitchFamily="18" charset="0"/>
                      </a:rPr>
                      <m:t>=</m:t>
                    </m:r>
                    <m:f>
                      <m:fPr>
                        <m:ctrlPr>
                          <a:rPr lang="en-US" sz="1100" i="1">
                            <a:latin typeface="Cambria Math" panose="02040503050406030204" pitchFamily="18" charset="0"/>
                          </a:rPr>
                        </m:ctrlPr>
                      </m:fPr>
                      <m:num>
                        <m:r>
                          <a:rPr lang="en-GB" sz="1100">
                            <a:latin typeface="Cambria Math" panose="02040503050406030204" pitchFamily="18" charset="0"/>
                          </a:rPr>
                          <m:t>1</m:t>
                        </m:r>
                      </m:num>
                      <m:den>
                        <m:r>
                          <m:rPr>
                            <m:sty m:val="p"/>
                          </m:rPr>
                          <a:rPr lang="en-GB" sz="1100">
                            <a:latin typeface="Cambria Math" panose="02040503050406030204" pitchFamily="18" charset="0"/>
                          </a:rPr>
                          <m:t>m</m:t>
                        </m:r>
                      </m:den>
                    </m:f>
                    <m:nary>
                      <m:naryPr>
                        <m:chr m:val="∑"/>
                        <m:limLoc m:val="undOvr"/>
                        <m:ctrlPr>
                          <a:rPr lang="en-US" sz="1100" i="1">
                            <a:latin typeface="Cambria Math" panose="02040503050406030204" pitchFamily="18" charset="0"/>
                          </a:rPr>
                        </m:ctrlPr>
                      </m:naryPr>
                      <m:sub>
                        <m:r>
                          <m:rPr>
                            <m:sty m:val="p"/>
                          </m:rPr>
                          <a:rPr lang="en-GB" sz="1100">
                            <a:latin typeface="Cambria Math" panose="02040503050406030204" pitchFamily="18" charset="0"/>
                          </a:rPr>
                          <m:t>i</m:t>
                        </m:r>
                        <m:r>
                          <a:rPr lang="en-GB" sz="1100">
                            <a:latin typeface="Cambria Math" panose="02040503050406030204" pitchFamily="18" charset="0"/>
                          </a:rPr>
                          <m:t>=1</m:t>
                        </m:r>
                      </m:sub>
                      <m:sup>
                        <m:r>
                          <m:rPr>
                            <m:sty m:val="p"/>
                          </m:rPr>
                          <a:rPr lang="en-GB" sz="1100">
                            <a:latin typeface="Cambria Math" panose="02040503050406030204" pitchFamily="18" charset="0"/>
                          </a:rPr>
                          <m:t>m</m:t>
                        </m:r>
                      </m:sup>
                      <m:e>
                        <m:sSub>
                          <m:sSubPr>
                            <m:ctrlPr>
                              <a:rPr lang="en-US" sz="1100" i="1">
                                <a:latin typeface="Cambria Math" panose="02040503050406030204" pitchFamily="18" charset="0"/>
                              </a:rPr>
                            </m:ctrlPr>
                          </m:sSubPr>
                          <m:e>
                            <m:r>
                              <m:rPr>
                                <m:sty m:val="p"/>
                              </m:rPr>
                              <a:rPr lang="en-GB" sz="1100">
                                <a:latin typeface="Cambria Math" panose="02040503050406030204" pitchFamily="18" charset="0"/>
                              </a:rPr>
                              <m:t>Y</m:t>
                            </m:r>
                          </m:e>
                          <m:sub>
                            <m:r>
                              <m:rPr>
                                <m:sty m:val="p"/>
                              </m:rPr>
                              <a:rPr lang="en-GB" sz="1100">
                                <a:latin typeface="Cambria Math" panose="02040503050406030204" pitchFamily="18" charset="0"/>
                              </a:rPr>
                              <m:t>ij</m:t>
                            </m:r>
                          </m:sub>
                        </m:sSub>
                      </m:e>
                    </m:nary>
                  </m:oMath>
                </a14:m>
                <a:endParaRPr lang="en-GB" sz="1100" dirty="0">
                  <a:latin typeface="+mn-lt"/>
                </a:endParaRPr>
              </a:p>
              <a:p>
                <a:pPr marL="441107" lvl="1"/>
                <a:r>
                  <a:rPr lang="en-US" sz="1100" dirty="0">
                    <a:latin typeface="+mn-lt"/>
                  </a:rPr>
                  <a:t>				</a:t>
                </a:r>
                <a14:m>
                  <m:oMath xmlns:m="http://schemas.openxmlformats.org/officeDocument/2006/math">
                    <m:sSub>
                      <m:sSubPr>
                        <m:ctrlPr>
                          <a:rPr lang="en-US" sz="1100" i="1">
                            <a:latin typeface="Cambria Math" panose="02040503050406030204" pitchFamily="18" charset="0"/>
                          </a:rPr>
                        </m:ctrlPr>
                      </m:sSubPr>
                      <m:e>
                        <m:r>
                          <m:rPr>
                            <m:sty m:val="p"/>
                          </m:rPr>
                          <a:rPr lang="en-GB" sz="1100">
                            <a:latin typeface="Cambria Math" panose="02040503050406030204" pitchFamily="18" charset="0"/>
                          </a:rPr>
                          <m:t>σ</m:t>
                        </m:r>
                      </m:e>
                      <m:sub>
                        <m:r>
                          <m:rPr>
                            <m:sty m:val="p"/>
                          </m:rPr>
                          <a:rPr lang="en-GB" sz="1100">
                            <a:latin typeface="Cambria Math" panose="02040503050406030204" pitchFamily="18" charset="0"/>
                          </a:rPr>
                          <m:t>j</m:t>
                        </m:r>
                      </m:sub>
                    </m:sSub>
                    <m:r>
                      <a:rPr lang="en-GB" sz="1100">
                        <a:latin typeface="Cambria Math" panose="02040503050406030204" pitchFamily="18" charset="0"/>
                      </a:rPr>
                      <m:t>=</m:t>
                    </m:r>
                    <m:rad>
                      <m:radPr>
                        <m:degHide m:val="on"/>
                        <m:ctrlPr>
                          <a:rPr lang="en-US" sz="1100" i="1">
                            <a:latin typeface="Cambria Math" panose="02040503050406030204" pitchFamily="18" charset="0"/>
                          </a:rPr>
                        </m:ctrlPr>
                      </m:radPr>
                      <m:deg/>
                      <m:e>
                        <m:sSup>
                          <m:sSupPr>
                            <m:ctrlPr>
                              <a:rPr lang="en-US" sz="1100" i="1">
                                <a:latin typeface="Cambria Math" panose="02040503050406030204" pitchFamily="18" charset="0"/>
                              </a:rPr>
                            </m:ctrlPr>
                          </m:sSupPr>
                          <m:e>
                            <m:d>
                              <m:dPr>
                                <m:ctrlPr>
                                  <a:rPr lang="en-US" sz="1100" i="1">
                                    <a:latin typeface="Cambria Math" panose="02040503050406030204" pitchFamily="18" charset="0"/>
                                  </a:rPr>
                                </m:ctrlPr>
                              </m:dPr>
                              <m:e>
                                <m:f>
                                  <m:fPr>
                                    <m:ctrlPr>
                                      <a:rPr lang="en-US" sz="1100" i="1">
                                        <a:latin typeface="Cambria Math" panose="02040503050406030204" pitchFamily="18" charset="0"/>
                                      </a:rPr>
                                    </m:ctrlPr>
                                  </m:fPr>
                                  <m:num>
                                    <m:r>
                                      <a:rPr lang="en-GB" sz="1100">
                                        <a:latin typeface="Cambria Math" panose="02040503050406030204" pitchFamily="18" charset="0"/>
                                      </a:rPr>
                                      <m:t>1</m:t>
                                    </m:r>
                                  </m:num>
                                  <m:den>
                                    <m:r>
                                      <m:rPr>
                                        <m:sty m:val="p"/>
                                      </m:rPr>
                                      <a:rPr lang="en-GB" sz="1100">
                                        <a:latin typeface="Cambria Math" panose="02040503050406030204" pitchFamily="18" charset="0"/>
                                      </a:rPr>
                                      <m:t>m</m:t>
                                    </m:r>
                                  </m:den>
                                </m:f>
                              </m:e>
                            </m:d>
                          </m:e>
                          <m:sup>
                            <m:r>
                              <a:rPr lang="en-GB" sz="1100">
                                <a:latin typeface="Cambria Math" panose="02040503050406030204" pitchFamily="18" charset="0"/>
                              </a:rPr>
                              <m:t>2</m:t>
                            </m:r>
                          </m:sup>
                        </m:sSup>
                        <m:d>
                          <m:dPr>
                            <m:ctrlPr>
                              <a:rPr lang="en-US" sz="1100" i="1">
                                <a:latin typeface="Cambria Math" panose="02040503050406030204" pitchFamily="18" charset="0"/>
                              </a:rPr>
                            </m:ctrlPr>
                          </m:dPr>
                          <m:e>
                            <m:nary>
                              <m:naryPr>
                                <m:chr m:val="∑"/>
                                <m:limLoc m:val="undOvr"/>
                                <m:ctrlPr>
                                  <a:rPr lang="en-US" sz="1100" i="1">
                                    <a:latin typeface="Cambria Math" panose="02040503050406030204" pitchFamily="18" charset="0"/>
                                  </a:rPr>
                                </m:ctrlPr>
                              </m:naryPr>
                              <m:sub>
                                <m:r>
                                  <m:rPr>
                                    <m:sty m:val="p"/>
                                  </m:rPr>
                                  <a:rPr lang="en-GB" sz="1100">
                                    <a:latin typeface="Cambria Math" panose="02040503050406030204" pitchFamily="18" charset="0"/>
                                  </a:rPr>
                                  <m:t>i</m:t>
                                </m:r>
                                <m:r>
                                  <a:rPr lang="en-GB" sz="1100">
                                    <a:latin typeface="Cambria Math" panose="02040503050406030204" pitchFamily="18" charset="0"/>
                                  </a:rPr>
                                  <m:t>=1</m:t>
                                </m:r>
                              </m:sub>
                              <m:sup>
                                <m:r>
                                  <m:rPr>
                                    <m:sty m:val="p"/>
                                  </m:rPr>
                                  <a:rPr lang="en-GB" sz="1100">
                                    <a:latin typeface="Cambria Math" panose="02040503050406030204" pitchFamily="18" charset="0"/>
                                  </a:rPr>
                                  <m:t>m</m:t>
                                </m:r>
                              </m:sup>
                              <m:e>
                                <m:sSubSup>
                                  <m:sSubSupPr>
                                    <m:ctrlPr>
                                      <a:rPr lang="en-US" sz="1100" i="1">
                                        <a:latin typeface="Cambria Math" panose="02040503050406030204" pitchFamily="18" charset="0"/>
                                      </a:rPr>
                                    </m:ctrlPr>
                                  </m:sSubSupPr>
                                  <m:e>
                                    <m:r>
                                      <m:rPr>
                                        <m:sty m:val="p"/>
                                      </m:rPr>
                                      <a:rPr lang="en-GB" sz="1100">
                                        <a:latin typeface="Cambria Math" panose="02040503050406030204" pitchFamily="18" charset="0"/>
                                      </a:rPr>
                                      <m:t>σ</m:t>
                                    </m:r>
                                  </m:e>
                                  <m:sub>
                                    <m:r>
                                      <m:rPr>
                                        <m:sty m:val="p"/>
                                      </m:rPr>
                                      <a:rPr lang="en-GB" sz="1100">
                                        <a:latin typeface="Cambria Math" panose="02040503050406030204" pitchFamily="18" charset="0"/>
                                      </a:rPr>
                                      <m:t>i</m:t>
                                    </m:r>
                                  </m:sub>
                                  <m:sup>
                                    <m:r>
                                      <a:rPr lang="en-GB" sz="1100">
                                        <a:latin typeface="Cambria Math" panose="02040503050406030204" pitchFamily="18" charset="0"/>
                                      </a:rPr>
                                      <m:t>2</m:t>
                                    </m:r>
                                  </m:sup>
                                </m:sSubSup>
                              </m:e>
                            </m:nary>
                            <m:r>
                              <a:rPr lang="en-GB" sz="1100">
                                <a:latin typeface="Cambria Math" panose="02040503050406030204" pitchFamily="18" charset="0"/>
                              </a:rPr>
                              <m:t>+</m:t>
                            </m:r>
                            <m:nary>
                              <m:naryPr>
                                <m:chr m:val="∑"/>
                                <m:limLoc m:val="undOvr"/>
                                <m:supHide m:val="on"/>
                                <m:ctrlPr>
                                  <a:rPr lang="en-US" sz="1100" i="1">
                                    <a:latin typeface="Cambria Math" panose="02040503050406030204" pitchFamily="18" charset="0"/>
                                  </a:rPr>
                                </m:ctrlPr>
                              </m:naryPr>
                              <m:sub>
                                <m:r>
                                  <m:rPr>
                                    <m:sty m:val="p"/>
                                  </m:rPr>
                                  <a:rPr lang="en-GB" sz="1100">
                                    <a:latin typeface="Cambria Math" panose="02040503050406030204" pitchFamily="18" charset="0"/>
                                  </a:rPr>
                                  <m:t>i</m:t>
                                </m:r>
                                <m:r>
                                  <a:rPr lang="en-GB" sz="1100">
                                    <a:latin typeface="Cambria Math" panose="02040503050406030204" pitchFamily="18" charset="0"/>
                                  </a:rPr>
                                  <m:t>≠</m:t>
                                </m:r>
                                <m:r>
                                  <m:rPr>
                                    <m:sty m:val="p"/>
                                  </m:rPr>
                                  <a:rPr lang="en-GB" sz="1100">
                                    <a:latin typeface="Cambria Math" panose="02040503050406030204" pitchFamily="18" charset="0"/>
                                  </a:rPr>
                                  <m:t>k</m:t>
                                </m:r>
                              </m:sub>
                              <m:sup/>
                              <m:e>
                                <m:sSub>
                                  <m:sSubPr>
                                    <m:ctrlPr>
                                      <a:rPr lang="en-US" sz="1100" i="1">
                                        <a:latin typeface="Cambria Math" panose="02040503050406030204" pitchFamily="18" charset="0"/>
                                      </a:rPr>
                                    </m:ctrlPr>
                                  </m:sSubPr>
                                  <m:e>
                                    <m:r>
                                      <m:rPr>
                                        <m:sty m:val="p"/>
                                      </m:rPr>
                                      <a:rPr lang="en-GB" sz="1100">
                                        <a:latin typeface="Cambria Math" panose="02040503050406030204" pitchFamily="18" charset="0"/>
                                      </a:rPr>
                                      <m:t>ρ</m:t>
                                    </m:r>
                                  </m:e>
                                  <m:sub>
                                    <m:r>
                                      <m:rPr>
                                        <m:sty m:val="p"/>
                                      </m:rPr>
                                      <a:rPr lang="en-GB" sz="1100">
                                        <a:latin typeface="Cambria Math" panose="02040503050406030204" pitchFamily="18" charset="0"/>
                                      </a:rPr>
                                      <m:t>ik</m:t>
                                    </m:r>
                                  </m:sub>
                                </m:sSub>
                                <m:sSub>
                                  <m:sSubPr>
                                    <m:ctrlPr>
                                      <a:rPr lang="en-US" sz="1100" i="1">
                                        <a:latin typeface="Cambria Math" panose="02040503050406030204" pitchFamily="18" charset="0"/>
                                      </a:rPr>
                                    </m:ctrlPr>
                                  </m:sSubPr>
                                  <m:e>
                                    <m:r>
                                      <m:rPr>
                                        <m:sty m:val="p"/>
                                      </m:rPr>
                                      <a:rPr lang="en-GB" sz="1100">
                                        <a:latin typeface="Cambria Math" panose="02040503050406030204" pitchFamily="18" charset="0"/>
                                      </a:rPr>
                                      <m:t>σ</m:t>
                                    </m:r>
                                  </m:e>
                                  <m:sub>
                                    <m:r>
                                      <m:rPr>
                                        <m:sty m:val="p"/>
                                      </m:rPr>
                                      <a:rPr lang="en-GB" sz="1100">
                                        <a:latin typeface="Cambria Math" panose="02040503050406030204" pitchFamily="18" charset="0"/>
                                      </a:rPr>
                                      <m:t>ij</m:t>
                                    </m:r>
                                  </m:sub>
                                </m:sSub>
                                <m:sSub>
                                  <m:sSubPr>
                                    <m:ctrlPr>
                                      <a:rPr lang="en-US" sz="1100" i="1">
                                        <a:latin typeface="Cambria Math" panose="02040503050406030204" pitchFamily="18" charset="0"/>
                                      </a:rPr>
                                    </m:ctrlPr>
                                  </m:sSubPr>
                                  <m:e>
                                    <m:r>
                                      <m:rPr>
                                        <m:sty m:val="p"/>
                                      </m:rPr>
                                      <a:rPr lang="en-GB" sz="1100">
                                        <a:latin typeface="Cambria Math" panose="02040503050406030204" pitchFamily="18" charset="0"/>
                                      </a:rPr>
                                      <m:t>σ</m:t>
                                    </m:r>
                                  </m:e>
                                  <m:sub>
                                    <m:r>
                                      <m:rPr>
                                        <m:sty m:val="p"/>
                                      </m:rPr>
                                      <a:rPr lang="en-GB" sz="1100">
                                        <a:latin typeface="Cambria Math" panose="02040503050406030204" pitchFamily="18" charset="0"/>
                                      </a:rPr>
                                      <m:t>kj</m:t>
                                    </m:r>
                                  </m:sub>
                                </m:sSub>
                              </m:e>
                            </m:nary>
                          </m:e>
                        </m:d>
                      </m:e>
                    </m:rad>
                  </m:oMath>
                </a14:m>
                <a:r>
                  <a:rPr lang="en-GB" sz="1100" dirty="0">
                    <a:latin typeface="+mn-lt"/>
                  </a:rPr>
                  <a:t> </a:t>
                </a:r>
              </a:p>
              <a:p>
                <a:pPr marL="55138" algn="ctr"/>
                <a14:m>
                  <m:oMath xmlns:m="http://schemas.openxmlformats.org/officeDocument/2006/math">
                    <m:sSub>
                      <m:sSubPr>
                        <m:ctrlPr>
                          <a:rPr lang="en-US" sz="1100" i="1">
                            <a:latin typeface="Cambria Math" panose="02040503050406030204" pitchFamily="18" charset="0"/>
                          </a:rPr>
                        </m:ctrlPr>
                      </m:sSubPr>
                      <m:e>
                        <m:r>
                          <m:rPr>
                            <m:sty m:val="p"/>
                          </m:rPr>
                          <a:rPr lang="en-GB" sz="1100">
                            <a:latin typeface="Cambria Math" panose="02040503050406030204" pitchFamily="18" charset="0"/>
                          </a:rPr>
                          <m:t>ρ</m:t>
                        </m:r>
                      </m:e>
                      <m:sub>
                        <m:r>
                          <m:rPr>
                            <m:sty m:val="p"/>
                          </m:rPr>
                          <a:rPr lang="en-GB" sz="1100">
                            <a:latin typeface="Cambria Math" panose="02040503050406030204" pitchFamily="18" charset="0"/>
                          </a:rPr>
                          <m:t>ik</m:t>
                        </m:r>
                      </m:sub>
                    </m:sSub>
                  </m:oMath>
                </a14:m>
                <a:r>
                  <a:rPr lang="en-GB" sz="1100" dirty="0">
                    <a:latin typeface="+mn-lt"/>
                  </a:rPr>
                  <a:t> : correlation coefficient between </a:t>
                </a:r>
                <a14:m>
                  <m:oMath xmlns:m="http://schemas.openxmlformats.org/officeDocument/2006/math">
                    <m:sSub>
                      <m:sSubPr>
                        <m:ctrlPr>
                          <a:rPr lang="en-US" sz="1100" i="1">
                            <a:latin typeface="Cambria Math" panose="02040503050406030204" pitchFamily="18" charset="0"/>
                          </a:rPr>
                        </m:ctrlPr>
                      </m:sSubPr>
                      <m:e>
                        <m:r>
                          <m:rPr>
                            <m:sty m:val="p"/>
                          </m:rPr>
                          <a:rPr lang="en-GB" sz="1100">
                            <a:latin typeface="Cambria Math" panose="02040503050406030204" pitchFamily="18" charset="0"/>
                          </a:rPr>
                          <m:t>Y</m:t>
                        </m:r>
                      </m:e>
                      <m:sub>
                        <m:r>
                          <m:rPr>
                            <m:sty m:val="p"/>
                          </m:rPr>
                          <a:rPr lang="en-GB" sz="1100">
                            <a:latin typeface="Cambria Math" panose="02040503050406030204" pitchFamily="18" charset="0"/>
                          </a:rPr>
                          <m:t>ij</m:t>
                        </m:r>
                      </m:sub>
                    </m:sSub>
                  </m:oMath>
                </a14:m>
                <a:r>
                  <a:rPr lang="en-GB" sz="1100" dirty="0">
                    <a:latin typeface="+mn-lt"/>
                  </a:rPr>
                  <a:t> and </a:t>
                </a:r>
                <a14:m>
                  <m:oMath xmlns:m="http://schemas.openxmlformats.org/officeDocument/2006/math">
                    <m:sSub>
                      <m:sSubPr>
                        <m:ctrlPr>
                          <a:rPr lang="en-US" sz="1100" i="1">
                            <a:latin typeface="Cambria Math" panose="02040503050406030204" pitchFamily="18" charset="0"/>
                          </a:rPr>
                        </m:ctrlPr>
                      </m:sSubPr>
                      <m:e>
                        <m:r>
                          <m:rPr>
                            <m:sty m:val="p"/>
                          </m:rPr>
                          <a:rPr lang="en-GB" sz="1100">
                            <a:latin typeface="Cambria Math" panose="02040503050406030204" pitchFamily="18" charset="0"/>
                          </a:rPr>
                          <m:t>Y</m:t>
                        </m:r>
                      </m:e>
                      <m:sub>
                        <m:r>
                          <m:rPr>
                            <m:sty m:val="p"/>
                          </m:rPr>
                          <a:rPr lang="en-GB" sz="1100">
                            <a:latin typeface="Cambria Math" panose="02040503050406030204" pitchFamily="18" charset="0"/>
                          </a:rPr>
                          <m:t>kj</m:t>
                        </m:r>
                      </m:sub>
                    </m:sSub>
                  </m:oMath>
                </a14:m>
                <a:r>
                  <a:rPr lang="en-GB" sz="1100" dirty="0">
                    <a:latin typeface="+mn-lt"/>
                  </a:rPr>
                  <a:t> </a:t>
                </a:r>
              </a:p>
              <a:p>
                <a:endParaRPr lang="en-GB" sz="1100" dirty="0">
                  <a:latin typeface="+mn-lt"/>
                </a:endParaRPr>
              </a:p>
            </p:txBody>
          </p:sp>
        </mc:Choice>
        <mc:Fallback xmlns="">
          <p:sp>
            <p:nvSpPr>
              <p:cNvPr id="3" name="Notes Placeholder 2"/>
              <p:cNvSpPr>
                <a:spLocks noGrp="1"/>
              </p:cNvSpPr>
              <p:nvPr>
                <p:ph type="body" idx="1"/>
              </p:nvPr>
            </p:nvSpPr>
            <p:spPr/>
            <p:txBody>
              <a:bodyPr>
                <a:normAutofit fontScale="70000" lnSpcReduction="20000"/>
              </a:bodyPr>
              <a:lstStyle/>
              <a:p>
                <a:r>
                  <a:rPr lang="en-GB" sz="1100" dirty="0">
                    <a:latin typeface="+mn-lt"/>
                  </a:rPr>
                  <a:t>The review relies on reported treatment effect as a measure of impact. The search and screening process led to the identification and coding of 3,629 treatment effects. </a:t>
                </a:r>
              </a:p>
              <a:p>
                <a:endParaRPr lang="en-GB" sz="1100" b="1" dirty="0">
                  <a:latin typeface="+mn-lt"/>
                </a:endParaRPr>
              </a:p>
              <a:p>
                <a:pPr marL="165415" indent="-165415">
                  <a:buFontTx/>
                  <a:buChar char="-"/>
                </a:pPr>
                <a:r>
                  <a:rPr lang="en-GB" sz="1100" b="1" dirty="0">
                    <a:latin typeface="+mn-lt"/>
                  </a:rPr>
                  <a:t>Missing information.</a:t>
                </a:r>
              </a:p>
              <a:p>
                <a:pPr marL="165415" indent="-165415">
                  <a:buFontTx/>
                  <a:buChar char="-"/>
                </a:pPr>
                <a:endParaRPr lang="en-GB" sz="1100" b="1" dirty="0">
                  <a:latin typeface="+mn-lt"/>
                </a:endParaRPr>
              </a:p>
              <a:p>
                <a:pPr marL="165415" indent="-165415">
                  <a:buFontTx/>
                  <a:buChar char="-"/>
                </a:pPr>
                <a:r>
                  <a:rPr lang="en-GB" sz="1100" dirty="0">
                    <a:latin typeface="+mn-lt"/>
                  </a:rPr>
                  <a:t>Based on the reported (or inquired) information, it was possible to compute the direction and statistical significance for 3,105 treatment effect estimates.</a:t>
                </a:r>
                <a:endParaRPr lang="en-US" sz="1100" b="1" dirty="0">
                  <a:latin typeface="+mn-lt"/>
                </a:endParaRPr>
              </a:p>
              <a:p>
                <a:r>
                  <a:rPr lang="en-US" sz="1100" b="1" dirty="0">
                    <a:latin typeface="+mn-lt"/>
                  </a:rPr>
                  <a:t>PSS stands for Indicator of Positive Statistically Significant Treatment Effect Estimates. </a:t>
                </a:r>
                <a:r>
                  <a:rPr lang="en-US" sz="1100" dirty="0">
                    <a:latin typeface="+mn-lt"/>
                  </a:rPr>
                  <a:t>Treatment effect significant at the 5% level.</a:t>
                </a:r>
              </a:p>
              <a:p>
                <a:endParaRPr lang="en-US" sz="1100" dirty="0">
                  <a:latin typeface="+mn-lt"/>
                </a:endParaRPr>
              </a:p>
              <a:p>
                <a:r>
                  <a:rPr lang="en-GB" sz="1100" dirty="0">
                    <a:latin typeface="+mn-lt"/>
                  </a:rPr>
                  <a:t>- The computation of SMD requires further information (at least the number of observations in treatment and/or comparison groups). Even after imputing missing information, it was only possible to compute the SMD from 2,259 reported treatment effect estimates. </a:t>
                </a:r>
                <a:r>
                  <a:rPr lang="en-US" sz="1100" b="1" dirty="0">
                    <a:latin typeface="+mn-lt"/>
                  </a:rPr>
                  <a:t>Standardized Mean Differences (SMD) Effect Size: </a:t>
                </a:r>
                <a:r>
                  <a:rPr lang="en-GB" sz="1100" i="0">
                    <a:latin typeface="Cambria Math" panose="02040503050406030204" pitchFamily="18" charset="0"/>
                    <a:ea typeface="Calibri"/>
                    <a:cs typeface="Times New Roman"/>
                  </a:rPr>
                  <a:t>Y</a:t>
                </a:r>
                <a:r>
                  <a:rPr lang="en-US" sz="1100" i="0">
                    <a:latin typeface="Cambria Math" panose="02040503050406030204" pitchFamily="18" charset="0"/>
                    <a:ea typeface="Calibri"/>
                    <a:cs typeface="Times New Roman"/>
                  </a:rPr>
                  <a:t>_</a:t>
                </a:r>
                <a:r>
                  <a:rPr lang="en-GB" sz="1100" i="0">
                    <a:latin typeface="Cambria Math" panose="02040503050406030204" pitchFamily="18" charset="0"/>
                    <a:ea typeface="Calibri"/>
                    <a:cs typeface="Times New Roman"/>
                  </a:rPr>
                  <a:t>i=β</a:t>
                </a:r>
                <a:r>
                  <a:rPr lang="en-US" sz="1100" i="0">
                    <a:latin typeface="Cambria Math" panose="02040503050406030204" pitchFamily="18" charset="0"/>
                    <a:ea typeface="Calibri"/>
                    <a:cs typeface="Times New Roman"/>
                  </a:rPr>
                  <a:t>_</a:t>
                </a:r>
                <a:r>
                  <a:rPr lang="en-GB" sz="1100" i="0">
                    <a:latin typeface="Cambria Math" panose="02040503050406030204" pitchFamily="18" charset="0"/>
                    <a:ea typeface="Calibri"/>
                    <a:cs typeface="Times New Roman"/>
                  </a:rPr>
                  <a:t>i</a:t>
                </a:r>
                <a:r>
                  <a:rPr lang="en-US" sz="1100" i="0">
                    <a:latin typeface="Cambria Math" panose="02040503050406030204" pitchFamily="18" charset="0"/>
                    <a:ea typeface="Calibri"/>
                    <a:cs typeface="Times New Roman"/>
                  </a:rPr>
                  <a:t>/</a:t>
                </a:r>
                <a:r>
                  <a:rPr lang="en-GB" sz="1100" i="0">
                    <a:latin typeface="Cambria Math" panose="02040503050406030204" pitchFamily="18" charset="0"/>
                    <a:ea typeface="Calibri"/>
                    <a:cs typeface="Times New Roman"/>
                  </a:rPr>
                  <a:t>η</a:t>
                </a:r>
                <a:r>
                  <a:rPr lang="en-US" sz="1100" i="0">
                    <a:latin typeface="Cambria Math" panose="02040503050406030204" pitchFamily="18" charset="0"/>
                    <a:ea typeface="Calibri"/>
                    <a:cs typeface="Times New Roman"/>
                  </a:rPr>
                  <a:t>_</a:t>
                </a:r>
                <a:r>
                  <a:rPr lang="en-GB" sz="1100" i="0">
                    <a:latin typeface="Cambria Math" panose="02040503050406030204" pitchFamily="18" charset="0"/>
                    <a:ea typeface="Calibri"/>
                    <a:cs typeface="Times New Roman"/>
                  </a:rPr>
                  <a:t>i </a:t>
                </a:r>
                <a:endParaRPr lang="en-US" sz="1100" dirty="0">
                  <a:latin typeface="+mn-lt"/>
                </a:endParaRPr>
              </a:p>
              <a:p>
                <a:r>
                  <a:rPr lang="en-GB" sz="1100" i="0">
                    <a:latin typeface="Cambria Math" panose="02040503050406030204" pitchFamily="18" charset="0"/>
                  </a:rPr>
                  <a:t>𝛽</a:t>
                </a:r>
                <a:r>
                  <a:rPr lang="en-US" sz="1100" i="0">
                    <a:latin typeface="Cambria Math" panose="02040503050406030204" pitchFamily="18" charset="0"/>
                  </a:rPr>
                  <a:t>_</a:t>
                </a:r>
                <a:r>
                  <a:rPr lang="en-GB" sz="1100" i="0">
                    <a:latin typeface="Cambria Math" panose="02040503050406030204" pitchFamily="18" charset="0"/>
                  </a:rPr>
                  <a:t>𝑖</a:t>
                </a:r>
                <a:r>
                  <a:rPr lang="de-DE" sz="1100" dirty="0">
                    <a:latin typeface="+mn-lt"/>
                  </a:rPr>
                  <a:t> : Treatment effect estimate 	</a:t>
                </a:r>
              </a:p>
              <a:p>
                <a:r>
                  <a:rPr lang="en-GB" sz="1100" i="0">
                    <a:latin typeface="Cambria Math" panose="02040503050406030204" pitchFamily="18" charset="0"/>
                  </a:rPr>
                  <a:t>𝜂</a:t>
                </a:r>
                <a:r>
                  <a:rPr lang="en-US" sz="1100" i="0">
                    <a:latin typeface="Cambria Math" panose="02040503050406030204" pitchFamily="18" charset="0"/>
                  </a:rPr>
                  <a:t>_</a:t>
                </a:r>
                <a:r>
                  <a:rPr lang="en-GB" sz="1100" i="0">
                    <a:latin typeface="Cambria Math" panose="02040503050406030204" pitchFamily="18" charset="0"/>
                  </a:rPr>
                  <a:t>𝑖</a:t>
                </a:r>
                <a:r>
                  <a:rPr lang="en-GB" sz="1100" dirty="0">
                    <a:latin typeface="+mn-lt"/>
                  </a:rPr>
                  <a:t> : </a:t>
                </a:r>
                <a:r>
                  <a:rPr lang="en-US" sz="1100" dirty="0">
                    <a:latin typeface="+mn-lt"/>
                  </a:rPr>
                  <a:t>Standard deviation of the outcome variable</a:t>
                </a:r>
              </a:p>
              <a:p>
                <a:endParaRPr lang="de-DE" sz="1100" b="1" dirty="0">
                  <a:latin typeface="+mn-lt"/>
                </a:endParaRPr>
              </a:p>
              <a:p>
                <a:r>
                  <a:rPr lang="de-DE" sz="1100" b="1" dirty="0">
                    <a:latin typeface="+mn-lt"/>
                  </a:rPr>
                  <a:t>Standard Error of SMD: </a:t>
                </a:r>
                <a:r>
                  <a:rPr lang="en-GB" sz="1100" i="0">
                    <a:latin typeface="Cambria Math" panose="02040503050406030204" pitchFamily="18" charset="0"/>
                    <a:ea typeface="Calibri"/>
                    <a:cs typeface="Times New Roman"/>
                  </a:rPr>
                  <a:t>σ</a:t>
                </a:r>
                <a:r>
                  <a:rPr lang="en-US" sz="1100" i="0">
                    <a:latin typeface="Cambria Math" panose="02040503050406030204" pitchFamily="18" charset="0"/>
                    <a:ea typeface="Calibri"/>
                    <a:cs typeface="Times New Roman"/>
                  </a:rPr>
                  <a:t>_</a:t>
                </a:r>
                <a:r>
                  <a:rPr lang="en-GB" sz="1100" i="0">
                    <a:latin typeface="Cambria Math" panose="02040503050406030204" pitchFamily="18" charset="0"/>
                    <a:ea typeface="Calibri"/>
                    <a:cs typeface="Times New Roman"/>
                  </a:rPr>
                  <a:t>i=Y</a:t>
                </a:r>
                <a:r>
                  <a:rPr lang="en-US" sz="1100" i="0">
                    <a:latin typeface="Cambria Math" panose="02040503050406030204" pitchFamily="18" charset="0"/>
                    <a:ea typeface="Calibri"/>
                    <a:cs typeface="Times New Roman"/>
                  </a:rPr>
                  <a:t>_</a:t>
                </a:r>
                <a:r>
                  <a:rPr lang="en-GB" sz="1100" i="0">
                    <a:latin typeface="Cambria Math" panose="02040503050406030204" pitchFamily="18" charset="0"/>
                    <a:ea typeface="Calibri"/>
                    <a:cs typeface="Times New Roman"/>
                  </a:rPr>
                  <a:t>i</a:t>
                </a:r>
                <a:r>
                  <a:rPr lang="en-US" sz="1100" i="0">
                    <a:latin typeface="Cambria Math" panose="02040503050406030204" pitchFamily="18" charset="0"/>
                    <a:ea typeface="Calibri"/>
                    <a:cs typeface="Times New Roman"/>
                  </a:rPr>
                  <a:t>/</a:t>
                </a:r>
                <a:r>
                  <a:rPr lang="en-GB" sz="1100" i="0">
                    <a:latin typeface="Cambria Math" panose="02040503050406030204" pitchFamily="18" charset="0"/>
                    <a:ea typeface="Calibri"/>
                    <a:cs typeface="Times New Roman"/>
                  </a:rPr>
                  <a:t>t</a:t>
                </a:r>
                <a:r>
                  <a:rPr lang="en-US" sz="1100" i="0">
                    <a:latin typeface="Cambria Math" panose="02040503050406030204" pitchFamily="18" charset="0"/>
                    <a:ea typeface="Calibri"/>
                    <a:cs typeface="Times New Roman"/>
                  </a:rPr>
                  <a:t>_</a:t>
                </a:r>
                <a:r>
                  <a:rPr lang="en-GB" sz="1100" i="0">
                    <a:latin typeface="Cambria Math" panose="02040503050406030204" pitchFamily="18" charset="0"/>
                    <a:ea typeface="Calibri"/>
                    <a:cs typeface="Times New Roman"/>
                  </a:rPr>
                  <a:t>i </a:t>
                </a:r>
                <a:endParaRPr lang="de-DE" sz="1100" b="1" dirty="0">
                  <a:latin typeface="+mn-lt"/>
                </a:endParaRPr>
              </a:p>
              <a:p>
                <a:r>
                  <a:rPr lang="en-GB" sz="1100" i="0">
                    <a:latin typeface="Cambria Math" panose="02040503050406030204" pitchFamily="18" charset="0"/>
                  </a:rPr>
                  <a:t>t</a:t>
                </a:r>
                <a:r>
                  <a:rPr lang="en-US" sz="1100" i="0">
                    <a:latin typeface="Cambria Math" panose="02040503050406030204" pitchFamily="18" charset="0"/>
                  </a:rPr>
                  <a:t>_(</a:t>
                </a:r>
                <a:r>
                  <a:rPr lang="en-GB" sz="1100" i="0">
                    <a:latin typeface="Cambria Math" panose="02040503050406030204" pitchFamily="18" charset="0"/>
                  </a:rPr>
                  <a:t>i</a:t>
                </a:r>
                <a:r>
                  <a:rPr lang="de-DE" sz="1100" i="0">
                    <a:latin typeface="Cambria Math" panose="02040503050406030204" pitchFamily="18" charset="0"/>
                  </a:rPr>
                  <a:t> </a:t>
                </a:r>
                <a:r>
                  <a:rPr lang="en-US" sz="1100" i="0">
                    <a:latin typeface="Cambria Math" panose="02040503050406030204" pitchFamily="18" charset="0"/>
                  </a:rPr>
                  <a:t>)</a:t>
                </a:r>
                <a:r>
                  <a:rPr lang="de-DE" sz="1100" i="0">
                    <a:latin typeface="Cambria Math" panose="02040503050406030204" pitchFamily="18" charset="0"/>
                  </a:rPr>
                  <a:t>: </a:t>
                </a:r>
                <a:r>
                  <a:rPr lang="en-GB" sz="1100" dirty="0">
                    <a:latin typeface="+mn-lt"/>
                  </a:rPr>
                  <a:t>t-statistic associated with the treatment effect </a:t>
                </a:r>
                <a:r>
                  <a:rPr lang="en-GB" sz="1100" i="0">
                    <a:latin typeface="Cambria Math" panose="02040503050406030204" pitchFamily="18" charset="0"/>
                  </a:rPr>
                  <a:t>β</a:t>
                </a:r>
                <a:r>
                  <a:rPr lang="en-US" sz="1100" i="0">
                    <a:latin typeface="Cambria Math" panose="02040503050406030204" pitchFamily="18" charset="0"/>
                  </a:rPr>
                  <a:t>_</a:t>
                </a:r>
                <a:r>
                  <a:rPr lang="en-GB" sz="1100" i="0">
                    <a:latin typeface="Cambria Math" panose="02040503050406030204" pitchFamily="18" charset="0"/>
                  </a:rPr>
                  <a:t>i</a:t>
                </a:r>
                <a:endParaRPr lang="en-GB" sz="1100" dirty="0">
                  <a:latin typeface="+mn-lt"/>
                </a:endParaRPr>
              </a:p>
              <a:p>
                <a:endParaRPr lang="fr-CH" sz="1100" dirty="0">
                  <a:latin typeface="+mn-lt"/>
                </a:endParaRPr>
              </a:p>
              <a:p>
                <a:endParaRPr lang="fr-CH" sz="1100" dirty="0">
                  <a:latin typeface="+mn-lt"/>
                </a:endParaRPr>
              </a:p>
              <a:p>
                <a:r>
                  <a:rPr lang="en-GB" sz="1100" b="1" dirty="0">
                    <a:latin typeface="+mn-lt"/>
                  </a:rPr>
                  <a:t>Aggregation of Effect Size Estimates</a:t>
                </a:r>
                <a:endParaRPr lang="fr-CH" sz="1100" b="1" dirty="0">
                  <a:latin typeface="+mn-lt"/>
                </a:endParaRPr>
              </a:p>
              <a:p>
                <a:pPr marL="441107" indent="-441107">
                  <a:buClr>
                    <a:srgbClr val="FF0000"/>
                  </a:buClr>
                  <a:buFont typeface="+mj-lt"/>
                  <a:buAutoNum type="arabicPeriod"/>
                </a:pPr>
                <a:r>
                  <a:rPr lang="en-GB" sz="1100" dirty="0">
                    <a:latin typeface="+mn-lt"/>
                  </a:rPr>
                  <a:t>Multiple Studies per Intervention </a:t>
                </a:r>
              </a:p>
              <a:p>
                <a:pPr marL="441107" indent="-441107">
                  <a:buClr>
                    <a:srgbClr val="FF0000"/>
                  </a:buClr>
                  <a:buFont typeface="+mj-lt"/>
                  <a:buAutoNum type="arabicPeriod"/>
                </a:pPr>
                <a:r>
                  <a:rPr lang="en-GB" sz="1100" dirty="0">
                    <a:latin typeface="+mn-lt"/>
                  </a:rPr>
                  <a:t>Multiple Reports per Study </a:t>
                </a:r>
              </a:p>
              <a:p>
                <a:pPr marL="441107" indent="-441107">
                  <a:buClr>
                    <a:srgbClr val="FF0000"/>
                  </a:buClr>
                  <a:buFont typeface="+mj-lt"/>
                  <a:buAutoNum type="arabicPeriod"/>
                </a:pPr>
                <a:r>
                  <a:rPr lang="en-GB" sz="1100" dirty="0">
                    <a:latin typeface="+mn-lt"/>
                  </a:rPr>
                  <a:t>Multiple Effect Sizes per Report: </a:t>
                </a:r>
              </a:p>
              <a:p>
                <a:pPr>
                  <a:buClr>
                    <a:srgbClr val="FF0000"/>
                  </a:buClr>
                </a:pPr>
                <a:r>
                  <a:rPr lang="en-GB" sz="1100" dirty="0">
                    <a:latin typeface="+mn-lt"/>
                  </a:rPr>
                  <a:t/>
                </a:r>
                <a:br>
                  <a:rPr lang="en-GB" sz="1100" dirty="0">
                    <a:latin typeface="+mn-lt"/>
                  </a:rPr>
                </a:br>
                <a:r>
                  <a:rPr lang="en-GB" sz="1100" dirty="0">
                    <a:latin typeface="+mn-lt"/>
                  </a:rPr>
                  <a:t>	- Multiple outcomes, subgroup analysis, specifications</a:t>
                </a:r>
              </a:p>
              <a:p>
                <a:r>
                  <a:rPr lang="en-GB" sz="1100" dirty="0">
                    <a:latin typeface="+mn-lt"/>
                  </a:rPr>
                  <a:t>	- Average Nr. of Treatment Effect Estimates per study: 12</a:t>
                </a:r>
              </a:p>
              <a:p>
                <a:endParaRPr lang="en-GB" sz="1100" dirty="0">
                  <a:latin typeface="+mn-lt"/>
                </a:endParaRPr>
              </a:p>
              <a:p>
                <a:r>
                  <a:rPr lang="en-GB" sz="1100" dirty="0">
                    <a:latin typeface="+mn-lt"/>
                  </a:rPr>
                  <a:t>→ Goal: Independent sample populations for each intervention in order to account for dependencies within </a:t>
                </a:r>
                <a:r>
                  <a:rPr lang="en-GB" sz="1100" i="1" dirty="0">
                    <a:latin typeface="+mn-lt"/>
                  </a:rPr>
                  <a:t>studies</a:t>
                </a:r>
              </a:p>
              <a:p>
                <a:r>
                  <a:rPr lang="en-GB" sz="1100" dirty="0">
                    <a:latin typeface="+mn-lt"/>
                  </a:rPr>
                  <a:t>→ Selection and/or Aggregation </a:t>
                </a:r>
              </a:p>
              <a:p>
                <a:pPr marL="441107" lvl="1"/>
                <a:r>
                  <a:rPr lang="en-US" sz="1100" dirty="0">
                    <a:latin typeface="+mn-lt"/>
                  </a:rPr>
                  <a:t>Summary Effect Size:		</a:t>
                </a:r>
                <a:r>
                  <a:rPr lang="en-GB" sz="1100" i="0">
                    <a:latin typeface="Cambria Math" panose="02040503050406030204" pitchFamily="18" charset="0"/>
                  </a:rPr>
                  <a:t>Y</a:t>
                </a:r>
                <a:r>
                  <a:rPr lang="en-US" sz="1100" i="0">
                    <a:latin typeface="Cambria Math" panose="02040503050406030204" pitchFamily="18" charset="0"/>
                  </a:rPr>
                  <a:t>_</a:t>
                </a:r>
                <a:r>
                  <a:rPr lang="en-GB" sz="1100" i="0">
                    <a:latin typeface="Cambria Math" panose="02040503050406030204" pitchFamily="18" charset="0"/>
                  </a:rPr>
                  <a:t>j=1</a:t>
                </a:r>
                <a:r>
                  <a:rPr lang="en-US" sz="1100" i="0">
                    <a:latin typeface="Cambria Math" panose="02040503050406030204" pitchFamily="18" charset="0"/>
                  </a:rPr>
                  <a:t>/</a:t>
                </a:r>
                <a:r>
                  <a:rPr lang="en-GB" sz="1100" i="0">
                    <a:latin typeface="Cambria Math" panose="02040503050406030204" pitchFamily="18" charset="0"/>
                  </a:rPr>
                  <a:t>m</a:t>
                </a:r>
                <a:r>
                  <a:rPr lang="en-US" sz="1100" i="0">
                    <a:latin typeface="Cambria Math" panose="02040503050406030204" pitchFamily="18" charset="0"/>
                  </a:rPr>
                  <a:t> ∑1</a:t>
                </a:r>
                <a:r>
                  <a:rPr lang="en-GB" sz="1100" i="0">
                    <a:latin typeface="Cambria Math" panose="02040503050406030204" pitchFamily="18" charset="0"/>
                  </a:rPr>
                  <a:t>_</a:t>
                </a:r>
                <a:r>
                  <a:rPr lang="en-US" sz="1100" i="0">
                    <a:latin typeface="Cambria Math" panose="02040503050406030204" pitchFamily="18" charset="0"/>
                  </a:rPr>
                  <a:t>(</a:t>
                </a:r>
                <a:r>
                  <a:rPr lang="en-GB" sz="1100" i="0">
                    <a:latin typeface="Cambria Math" panose="02040503050406030204" pitchFamily="18" charset="0"/>
                  </a:rPr>
                  <a:t>i=1</a:t>
                </a:r>
                <a:r>
                  <a:rPr lang="en-US" sz="1100" i="0">
                    <a:latin typeface="Cambria Math" panose="02040503050406030204" pitchFamily="18" charset="0"/>
                  </a:rPr>
                  <a:t>)</a:t>
                </a:r>
                <a:r>
                  <a:rPr lang="en-GB" sz="1100" i="0">
                    <a:latin typeface="Cambria Math" panose="02040503050406030204" pitchFamily="18" charset="0"/>
                  </a:rPr>
                  <a:t>^m▒Y</a:t>
                </a:r>
                <a:r>
                  <a:rPr lang="en-US" sz="1100" i="0">
                    <a:latin typeface="Cambria Math" panose="02040503050406030204" pitchFamily="18" charset="0"/>
                  </a:rPr>
                  <a:t>_</a:t>
                </a:r>
                <a:r>
                  <a:rPr lang="en-GB" sz="1100" i="0">
                    <a:latin typeface="Cambria Math" panose="02040503050406030204" pitchFamily="18" charset="0"/>
                  </a:rPr>
                  <a:t>ij </a:t>
                </a:r>
                <a:endParaRPr lang="en-GB" sz="1100" dirty="0">
                  <a:latin typeface="+mn-lt"/>
                </a:endParaRPr>
              </a:p>
              <a:p>
                <a:pPr marL="441107" lvl="1"/>
                <a:r>
                  <a:rPr lang="en-US" sz="1100" dirty="0">
                    <a:latin typeface="+mn-lt"/>
                  </a:rPr>
                  <a:t>				</a:t>
                </a:r>
                <a:r>
                  <a:rPr lang="en-GB" sz="1100" i="0">
                    <a:latin typeface="Cambria Math" panose="02040503050406030204" pitchFamily="18" charset="0"/>
                  </a:rPr>
                  <a:t>σ</a:t>
                </a:r>
                <a:r>
                  <a:rPr lang="en-US" sz="1100" i="0">
                    <a:latin typeface="Cambria Math" panose="02040503050406030204" pitchFamily="18" charset="0"/>
                  </a:rPr>
                  <a:t>_</a:t>
                </a:r>
                <a:r>
                  <a:rPr lang="en-GB" sz="1100" i="0">
                    <a:latin typeface="Cambria Math" panose="02040503050406030204" pitchFamily="18" charset="0"/>
                  </a:rPr>
                  <a:t>j=</a:t>
                </a:r>
                <a:r>
                  <a:rPr lang="en-US" sz="1100" i="0">
                    <a:latin typeface="Cambria Math" panose="02040503050406030204" pitchFamily="18" charset="0"/>
                  </a:rPr>
                  <a:t>√((</a:t>
                </a:r>
                <a:r>
                  <a:rPr lang="en-GB" sz="1100" i="0">
                    <a:latin typeface="Cambria Math" panose="02040503050406030204" pitchFamily="18" charset="0"/>
                  </a:rPr>
                  <a:t>1</a:t>
                </a:r>
                <a:r>
                  <a:rPr lang="en-US" sz="1100" i="0">
                    <a:latin typeface="Cambria Math" panose="02040503050406030204" pitchFamily="18" charset="0"/>
                  </a:rPr>
                  <a:t>/</a:t>
                </a:r>
                <a:r>
                  <a:rPr lang="en-GB" sz="1100" i="0">
                    <a:latin typeface="Cambria Math" panose="02040503050406030204" pitchFamily="18" charset="0"/>
                  </a:rPr>
                  <a:t>m)</a:t>
                </a:r>
                <a:r>
                  <a:rPr lang="en-US" sz="1100" i="0">
                    <a:latin typeface="Cambria Math" panose="02040503050406030204" pitchFamily="18" charset="0"/>
                  </a:rPr>
                  <a:t>^</a:t>
                </a:r>
                <a:r>
                  <a:rPr lang="en-GB" sz="1100" i="0">
                    <a:latin typeface="Cambria Math" panose="02040503050406030204" pitchFamily="18" charset="0"/>
                  </a:rPr>
                  <a:t>2</a:t>
                </a:r>
                <a:r>
                  <a:rPr lang="en-US" sz="1100" i="0">
                    <a:latin typeface="Cambria Math" panose="02040503050406030204" pitchFamily="18" charset="0"/>
                  </a:rPr>
                  <a:t> (∑1</a:t>
                </a:r>
                <a:r>
                  <a:rPr lang="en-GB" sz="1100" i="0">
                    <a:latin typeface="Cambria Math" panose="02040503050406030204" pitchFamily="18" charset="0"/>
                  </a:rPr>
                  <a:t>_</a:t>
                </a:r>
                <a:r>
                  <a:rPr lang="en-US" sz="1100" i="0">
                    <a:latin typeface="Cambria Math" panose="02040503050406030204" pitchFamily="18" charset="0"/>
                  </a:rPr>
                  <a:t>(</a:t>
                </a:r>
                <a:r>
                  <a:rPr lang="en-GB" sz="1100" i="0">
                    <a:latin typeface="Cambria Math" panose="02040503050406030204" pitchFamily="18" charset="0"/>
                  </a:rPr>
                  <a:t>i=1</a:t>
                </a:r>
                <a:r>
                  <a:rPr lang="en-US" sz="1100" i="0">
                    <a:latin typeface="Cambria Math" panose="02040503050406030204" pitchFamily="18" charset="0"/>
                  </a:rPr>
                  <a:t>)</a:t>
                </a:r>
                <a:r>
                  <a:rPr lang="en-GB" sz="1100" i="0">
                    <a:latin typeface="Cambria Math" panose="02040503050406030204" pitchFamily="18" charset="0"/>
                  </a:rPr>
                  <a:t>^m▒σ</a:t>
                </a:r>
                <a:r>
                  <a:rPr lang="en-US" sz="1100" i="0">
                    <a:latin typeface="Cambria Math" panose="02040503050406030204" pitchFamily="18" charset="0"/>
                  </a:rPr>
                  <a:t>_</a:t>
                </a:r>
                <a:r>
                  <a:rPr lang="en-GB" sz="1100" i="0">
                    <a:latin typeface="Cambria Math" panose="02040503050406030204" pitchFamily="18" charset="0"/>
                  </a:rPr>
                  <a:t>i^2 +</a:t>
                </a:r>
                <a:r>
                  <a:rPr lang="en-US" sz="1100" i="0">
                    <a:latin typeface="Cambria Math" panose="02040503050406030204" pitchFamily="18" charset="0"/>
                  </a:rPr>
                  <a:t>∑1</a:t>
                </a:r>
                <a:r>
                  <a:rPr lang="en-GB" sz="1100" i="0">
                    <a:latin typeface="Cambria Math" panose="02040503050406030204" pitchFamily="18" charset="0"/>
                  </a:rPr>
                  <a:t>_</a:t>
                </a:r>
                <a:r>
                  <a:rPr lang="en-US" sz="1100" i="0">
                    <a:latin typeface="Cambria Math" panose="02040503050406030204" pitchFamily="18" charset="0"/>
                  </a:rPr>
                  <a:t>(</a:t>
                </a:r>
                <a:r>
                  <a:rPr lang="en-GB" sz="1100" i="0">
                    <a:latin typeface="Cambria Math" panose="02040503050406030204" pitchFamily="18" charset="0"/>
                  </a:rPr>
                  <a:t>i≠k</a:t>
                </a:r>
                <a:r>
                  <a:rPr lang="en-US" sz="1100" i="0">
                    <a:latin typeface="Cambria Math" panose="02040503050406030204" pitchFamily="18" charset="0"/>
                  </a:rPr>
                  <a:t>)</a:t>
                </a:r>
                <a:r>
                  <a:rPr lang="en-GB" sz="1100" i="0">
                    <a:latin typeface="Cambria Math" panose="02040503050406030204" pitchFamily="18" charset="0"/>
                  </a:rPr>
                  <a:t>▒</a:t>
                </a:r>
                <a:r>
                  <a:rPr lang="en-US" sz="1100" i="0">
                    <a:latin typeface="Cambria Math" panose="02040503050406030204" pitchFamily="18" charset="0"/>
                  </a:rPr>
                  <a:t>〖</a:t>
                </a:r>
                <a:r>
                  <a:rPr lang="en-GB" sz="1100" i="0">
                    <a:latin typeface="Cambria Math" panose="02040503050406030204" pitchFamily="18" charset="0"/>
                  </a:rPr>
                  <a:t>ρ</a:t>
                </a:r>
                <a:r>
                  <a:rPr lang="en-US" sz="1100" i="0">
                    <a:latin typeface="Cambria Math" panose="02040503050406030204" pitchFamily="18" charset="0"/>
                  </a:rPr>
                  <a:t>_</a:t>
                </a:r>
                <a:r>
                  <a:rPr lang="en-GB" sz="1100" i="0">
                    <a:latin typeface="Cambria Math" panose="02040503050406030204" pitchFamily="18" charset="0"/>
                  </a:rPr>
                  <a:t>ik</a:t>
                </a:r>
                <a:r>
                  <a:rPr lang="en-US" sz="1100" i="0">
                    <a:latin typeface="Cambria Math" panose="02040503050406030204" pitchFamily="18" charset="0"/>
                  </a:rPr>
                  <a:t> </a:t>
                </a:r>
                <a:r>
                  <a:rPr lang="en-GB" sz="1100" i="0">
                    <a:latin typeface="Cambria Math" panose="02040503050406030204" pitchFamily="18" charset="0"/>
                  </a:rPr>
                  <a:t>σ</a:t>
                </a:r>
                <a:r>
                  <a:rPr lang="en-US" sz="1100" i="0">
                    <a:latin typeface="Cambria Math" panose="02040503050406030204" pitchFamily="18" charset="0"/>
                  </a:rPr>
                  <a:t>_</a:t>
                </a:r>
                <a:r>
                  <a:rPr lang="en-GB" sz="1100" i="0">
                    <a:latin typeface="Cambria Math" panose="02040503050406030204" pitchFamily="18" charset="0"/>
                  </a:rPr>
                  <a:t>ij</a:t>
                </a:r>
                <a:r>
                  <a:rPr lang="en-US" sz="1100" i="0">
                    <a:latin typeface="Cambria Math" panose="02040503050406030204" pitchFamily="18" charset="0"/>
                  </a:rPr>
                  <a:t> </a:t>
                </a:r>
                <a:r>
                  <a:rPr lang="en-GB" sz="1100" i="0">
                    <a:latin typeface="Cambria Math" panose="02040503050406030204" pitchFamily="18" charset="0"/>
                  </a:rPr>
                  <a:t>σ</a:t>
                </a:r>
                <a:r>
                  <a:rPr lang="en-US" sz="1100" i="0">
                    <a:latin typeface="Cambria Math" panose="02040503050406030204" pitchFamily="18" charset="0"/>
                  </a:rPr>
                  <a:t>_</a:t>
                </a:r>
                <a:r>
                  <a:rPr lang="en-GB" sz="1100" i="0">
                    <a:latin typeface="Cambria Math" panose="02040503050406030204" pitchFamily="18" charset="0"/>
                  </a:rPr>
                  <a:t>kj </a:t>
                </a:r>
                <a:r>
                  <a:rPr lang="en-US" sz="1100" i="0">
                    <a:latin typeface="Cambria Math" panose="02040503050406030204" pitchFamily="18" charset="0"/>
                  </a:rPr>
                  <a:t>〗</a:t>
                </a:r>
                <a:r>
                  <a:rPr lang="en-GB" sz="1100" i="0">
                    <a:latin typeface="Cambria Math" panose="02040503050406030204" pitchFamily="18" charset="0"/>
                  </a:rPr>
                  <a:t>) </a:t>
                </a:r>
                <a:r>
                  <a:rPr lang="en-US" sz="1100" i="0">
                    <a:latin typeface="Cambria Math" panose="02040503050406030204" pitchFamily="18" charset="0"/>
                  </a:rPr>
                  <a:t>)</a:t>
                </a:r>
                <a:r>
                  <a:rPr lang="en-GB" sz="1100" dirty="0">
                    <a:latin typeface="+mn-lt"/>
                  </a:rPr>
                  <a:t> </a:t>
                </a:r>
              </a:p>
              <a:p>
                <a:pPr marL="55138" algn="ctr"/>
                <a:r>
                  <a:rPr lang="en-GB" sz="1100" i="0">
                    <a:latin typeface="Cambria Math" panose="02040503050406030204" pitchFamily="18" charset="0"/>
                  </a:rPr>
                  <a:t>ρ</a:t>
                </a:r>
                <a:r>
                  <a:rPr lang="en-US" sz="1100" i="0">
                    <a:latin typeface="Cambria Math" panose="02040503050406030204" pitchFamily="18" charset="0"/>
                  </a:rPr>
                  <a:t>_</a:t>
                </a:r>
                <a:r>
                  <a:rPr lang="en-GB" sz="1100" i="0">
                    <a:latin typeface="Cambria Math" panose="02040503050406030204" pitchFamily="18" charset="0"/>
                  </a:rPr>
                  <a:t>ik</a:t>
                </a:r>
                <a:r>
                  <a:rPr lang="en-GB" sz="1100" dirty="0">
                    <a:latin typeface="+mn-lt"/>
                  </a:rPr>
                  <a:t> : correlation coefficient between </a:t>
                </a:r>
                <a:r>
                  <a:rPr lang="en-GB" sz="1100" i="0">
                    <a:latin typeface="Cambria Math" panose="02040503050406030204" pitchFamily="18" charset="0"/>
                  </a:rPr>
                  <a:t>Y</a:t>
                </a:r>
                <a:r>
                  <a:rPr lang="en-US" sz="1100" i="0">
                    <a:latin typeface="Cambria Math" panose="02040503050406030204" pitchFamily="18" charset="0"/>
                  </a:rPr>
                  <a:t>_</a:t>
                </a:r>
                <a:r>
                  <a:rPr lang="en-GB" sz="1100" i="0">
                    <a:latin typeface="Cambria Math" panose="02040503050406030204" pitchFamily="18" charset="0"/>
                  </a:rPr>
                  <a:t>ij</a:t>
                </a:r>
                <a:r>
                  <a:rPr lang="en-GB" sz="1100" dirty="0">
                    <a:latin typeface="+mn-lt"/>
                  </a:rPr>
                  <a:t> and </a:t>
                </a:r>
                <a:r>
                  <a:rPr lang="en-GB" sz="1100" i="0">
                    <a:latin typeface="Cambria Math" panose="02040503050406030204" pitchFamily="18" charset="0"/>
                  </a:rPr>
                  <a:t>Y</a:t>
                </a:r>
                <a:r>
                  <a:rPr lang="en-US" sz="1100" i="0">
                    <a:latin typeface="Cambria Math" panose="02040503050406030204" pitchFamily="18" charset="0"/>
                  </a:rPr>
                  <a:t>_</a:t>
                </a:r>
                <a:r>
                  <a:rPr lang="en-GB" sz="1100" i="0">
                    <a:latin typeface="Cambria Math" panose="02040503050406030204" pitchFamily="18" charset="0"/>
                  </a:rPr>
                  <a:t>kj</a:t>
                </a:r>
                <a:r>
                  <a:rPr lang="en-GB" sz="1100" dirty="0">
                    <a:latin typeface="+mn-lt"/>
                  </a:rPr>
                  <a:t> </a:t>
                </a:r>
              </a:p>
              <a:p>
                <a:endParaRPr lang="en-GB" sz="1100" dirty="0">
                  <a:latin typeface="+mn-lt"/>
                </a:endParaRPr>
              </a:p>
            </p:txBody>
          </p:sp>
        </mc:Fallback>
      </mc:AlternateContent>
      <p:sp>
        <p:nvSpPr>
          <p:cNvPr id="4" name="Slide Number Placeholder 3"/>
          <p:cNvSpPr>
            <a:spLocks noGrp="1"/>
          </p:cNvSpPr>
          <p:nvPr>
            <p:ph type="sldNum" sz="quarter" idx="10"/>
          </p:nvPr>
        </p:nvSpPr>
        <p:spPr/>
        <p:txBody>
          <a:bodyPr/>
          <a:lstStyle/>
          <a:p>
            <a:pPr>
              <a:defRPr/>
            </a:pPr>
            <a:fld id="{BBA0E8F0-0919-4FE3-BCC1-4996A862ED9B}" type="slidenum">
              <a:rPr lang="de-DE" smtClean="0"/>
              <a:pPr>
                <a:defRPr/>
              </a:pPr>
              <a:t>20</a:t>
            </a:fld>
            <a:endParaRPr lang="de-DE" dirty="0"/>
          </a:p>
        </p:txBody>
      </p:sp>
    </p:spTree>
    <p:extLst>
      <p:ext uri="{BB962C8B-B14F-4D97-AF65-F5344CB8AC3E}">
        <p14:creationId xmlns:p14="http://schemas.microsoft.com/office/powerpoint/2010/main" val="1867507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b="0" dirty="0" err="1" smtClean="0"/>
              <a:t>Investing</a:t>
            </a:r>
            <a:r>
              <a:rPr lang="fr-CH" b="0" dirty="0" smtClean="0"/>
              <a:t> in </a:t>
            </a:r>
            <a:r>
              <a:rPr lang="fr-CH" b="0" dirty="0" err="1" smtClean="0"/>
              <a:t>youth</a:t>
            </a:r>
            <a:r>
              <a:rPr lang="fr-CH" b="0" dirty="0" smtClean="0"/>
              <a:t> </a:t>
            </a:r>
            <a:r>
              <a:rPr lang="fr-CH" b="0" dirty="0" err="1" smtClean="0"/>
              <a:t>through</a:t>
            </a:r>
            <a:r>
              <a:rPr lang="fr-CH" b="0" dirty="0" smtClean="0"/>
              <a:t> ALM </a:t>
            </a:r>
            <a:r>
              <a:rPr lang="fr-CH" b="0" dirty="0" err="1" smtClean="0"/>
              <a:t>measures</a:t>
            </a:r>
            <a:r>
              <a:rPr lang="fr-CH" b="0" dirty="0" smtClean="0"/>
              <a:t> </a:t>
            </a:r>
            <a:r>
              <a:rPr lang="fr-CH" b="0" dirty="0" err="1" smtClean="0"/>
              <a:t>may</a:t>
            </a:r>
            <a:r>
              <a:rPr lang="fr-CH" b="0" dirty="0" smtClean="0"/>
              <a:t> </a:t>
            </a:r>
            <a:r>
              <a:rPr lang="fr-CH" b="0" dirty="0" err="1" smtClean="0"/>
              <a:t>improve</a:t>
            </a:r>
            <a:r>
              <a:rPr lang="fr-CH" b="0" dirty="0" smtClean="0"/>
              <a:t> </a:t>
            </a:r>
            <a:r>
              <a:rPr lang="fr-CH" b="0" dirty="0" err="1" smtClean="0"/>
              <a:t>outcomes</a:t>
            </a:r>
            <a:r>
              <a:rPr lang="fr-CH" b="0" dirty="0" smtClean="0"/>
              <a:t>:  </a:t>
            </a:r>
            <a:r>
              <a:rPr lang="fr-CH" b="0" dirty="0" err="1" smtClean="0"/>
              <a:t>Increasing</a:t>
            </a:r>
            <a:r>
              <a:rPr lang="fr-CH" b="0" dirty="0" smtClean="0"/>
              <a:t> chances </a:t>
            </a:r>
            <a:r>
              <a:rPr lang="fr-CH" b="0" dirty="0" err="1" smtClean="0"/>
              <a:t>finding</a:t>
            </a:r>
            <a:r>
              <a:rPr lang="fr-CH" b="0" dirty="0" smtClean="0"/>
              <a:t> or </a:t>
            </a:r>
            <a:r>
              <a:rPr lang="fr-CH" b="0" dirty="0" err="1" smtClean="0"/>
              <a:t>staying</a:t>
            </a:r>
            <a:r>
              <a:rPr lang="fr-CH" b="0" dirty="0" smtClean="0"/>
              <a:t> in </a:t>
            </a:r>
            <a:r>
              <a:rPr lang="fr-CH" b="0" dirty="0" err="1" smtClean="0"/>
              <a:t>employment</a:t>
            </a:r>
            <a:r>
              <a:rPr lang="fr-CH" b="0" dirty="0" smtClean="0"/>
              <a:t> and </a:t>
            </a:r>
            <a:r>
              <a:rPr lang="fr-CH" b="0" dirty="0" err="1" smtClean="0"/>
              <a:t>improving</a:t>
            </a:r>
            <a:r>
              <a:rPr lang="fr-CH" b="0" dirty="0" smtClean="0"/>
              <a:t> </a:t>
            </a:r>
            <a:r>
              <a:rPr lang="fr-CH" b="0" dirty="0" err="1" smtClean="0"/>
              <a:t>their</a:t>
            </a:r>
            <a:r>
              <a:rPr lang="fr-CH" b="0" dirty="0" smtClean="0"/>
              <a:t> </a:t>
            </a:r>
            <a:r>
              <a:rPr lang="fr-CH" b="0" dirty="0" err="1" smtClean="0"/>
              <a:t>income</a:t>
            </a:r>
            <a:r>
              <a:rPr lang="fr-CH" b="0" dirty="0" smtClean="0"/>
              <a:t>.</a:t>
            </a:r>
          </a:p>
          <a:p>
            <a:endParaRPr lang="fr-CH" b="0" dirty="0" smtClean="0"/>
          </a:p>
          <a:p>
            <a:r>
              <a:rPr lang="fr-CH" b="0" dirty="0" err="1" smtClean="0"/>
              <a:t>Similar</a:t>
            </a:r>
            <a:r>
              <a:rPr lang="fr-CH" b="0" dirty="0" smtClean="0"/>
              <a:t> </a:t>
            </a:r>
            <a:r>
              <a:rPr lang="fr-CH" b="0" dirty="0" err="1" smtClean="0"/>
              <a:t>Statistically</a:t>
            </a:r>
            <a:r>
              <a:rPr lang="fr-CH" b="0" dirty="0" smtClean="0"/>
              <a:t> </a:t>
            </a:r>
            <a:r>
              <a:rPr lang="fr-CH" b="0" dirty="0" err="1" smtClean="0"/>
              <a:t>Significant</a:t>
            </a:r>
            <a:r>
              <a:rPr lang="fr-CH" b="0" dirty="0" smtClean="0"/>
              <a:t> </a:t>
            </a:r>
            <a:r>
              <a:rPr lang="fr-CH" b="0" dirty="0" err="1" smtClean="0"/>
              <a:t>with</a:t>
            </a:r>
            <a:r>
              <a:rPr lang="fr-CH" b="0" dirty="0" smtClean="0"/>
              <a:t> </a:t>
            </a:r>
            <a:r>
              <a:rPr lang="fr-CH" b="0" dirty="0" err="1" smtClean="0"/>
              <a:t>effect</a:t>
            </a:r>
            <a:r>
              <a:rPr lang="fr-CH" b="0" dirty="0" smtClean="0"/>
              <a:t> </a:t>
            </a:r>
            <a:r>
              <a:rPr lang="fr-CH" b="0" dirty="0" err="1" smtClean="0"/>
              <a:t>sized</a:t>
            </a:r>
            <a:r>
              <a:rPr lang="fr-CH" b="0" dirty="0" smtClean="0"/>
              <a:t> SMD of (</a:t>
            </a:r>
            <a:r>
              <a:rPr lang="fr-CH" b="0" dirty="0" err="1" smtClean="0"/>
              <a:t>employment</a:t>
            </a:r>
            <a:r>
              <a:rPr lang="fr-CH" b="0" dirty="0" smtClean="0"/>
              <a:t>)</a:t>
            </a:r>
            <a:r>
              <a:rPr lang="fr-CH" b="0" baseline="0" dirty="0" smtClean="0"/>
              <a:t> </a:t>
            </a:r>
            <a:r>
              <a:rPr lang="fr-CH" b="0" dirty="0" smtClean="0"/>
              <a:t>0.04 and (</a:t>
            </a:r>
            <a:r>
              <a:rPr lang="fr-CH" b="0" dirty="0" err="1" smtClean="0"/>
              <a:t>earnings</a:t>
            </a:r>
            <a:r>
              <a:rPr lang="fr-CH" b="0" dirty="0" smtClean="0"/>
              <a:t>) 0.05</a:t>
            </a:r>
            <a:r>
              <a:rPr lang="fr-CH" b="0" baseline="0" dirty="0" smtClean="0"/>
              <a:t>.  </a:t>
            </a:r>
            <a:r>
              <a:rPr lang="fr-CH" b="0" baseline="0" dirty="0" err="1" smtClean="0"/>
              <a:t>With</a:t>
            </a:r>
            <a:r>
              <a:rPr lang="fr-CH" b="0" baseline="0" dirty="0" smtClean="0"/>
              <a:t> </a:t>
            </a:r>
            <a:r>
              <a:rPr lang="fr-CH" b="0" baseline="0" dirty="0" err="1" smtClean="0"/>
              <a:t>substantially</a:t>
            </a:r>
            <a:r>
              <a:rPr lang="fr-CH" b="0" baseline="0" dirty="0" smtClean="0"/>
              <a:t> </a:t>
            </a:r>
            <a:r>
              <a:rPr lang="fr-CH" b="0" baseline="0" dirty="0" err="1" smtClean="0"/>
              <a:t>less</a:t>
            </a:r>
            <a:r>
              <a:rPr lang="fr-CH" b="0" baseline="0" dirty="0" smtClean="0"/>
              <a:t> </a:t>
            </a:r>
            <a:r>
              <a:rPr lang="fr-CH" b="0" baseline="0" dirty="0" err="1" smtClean="0"/>
              <a:t>evidence</a:t>
            </a:r>
            <a:r>
              <a:rPr lang="fr-CH" b="0" baseline="0" dirty="0" smtClean="0"/>
              <a:t>, the </a:t>
            </a:r>
            <a:r>
              <a:rPr lang="fr-CH" b="0" baseline="0" dirty="0" err="1" smtClean="0"/>
              <a:t>effect</a:t>
            </a:r>
            <a:r>
              <a:rPr lang="fr-CH" b="0" baseline="0" dirty="0" smtClean="0"/>
              <a:t> on business performance </a:t>
            </a:r>
            <a:r>
              <a:rPr lang="fr-CH" b="0" baseline="0" dirty="0" err="1" smtClean="0"/>
              <a:t>outcome</a:t>
            </a:r>
            <a:r>
              <a:rPr lang="fr-CH" b="0" baseline="0" dirty="0" smtClean="0"/>
              <a:t> </a:t>
            </a:r>
            <a:r>
              <a:rPr lang="fr-CH" b="0" baseline="0" dirty="0" err="1" smtClean="0"/>
              <a:t>was</a:t>
            </a:r>
            <a:r>
              <a:rPr lang="fr-CH" b="0" baseline="0" dirty="0" smtClean="0"/>
              <a:t> </a:t>
            </a:r>
            <a:r>
              <a:rPr lang="fr-CH" b="0" baseline="0" dirty="0" err="1" smtClean="0"/>
              <a:t>statistically</a:t>
            </a:r>
            <a:r>
              <a:rPr lang="fr-CH" b="0" baseline="0" dirty="0" smtClean="0"/>
              <a:t> </a:t>
            </a:r>
            <a:r>
              <a:rPr lang="fr-CH" b="0" baseline="0" dirty="0" err="1" smtClean="0"/>
              <a:t>significant</a:t>
            </a:r>
            <a:r>
              <a:rPr lang="fr-CH" b="0" baseline="0" dirty="0" smtClean="0"/>
              <a:t> at 0.03 SMD.  </a:t>
            </a:r>
          </a:p>
          <a:p>
            <a:endParaRPr lang="fr-CH" b="0" baseline="0" dirty="0" smtClean="0"/>
          </a:p>
          <a:p>
            <a:r>
              <a:rPr lang="fr-CH" b="0" baseline="0" dirty="0" err="1" smtClean="0"/>
              <a:t>However</a:t>
            </a:r>
            <a:r>
              <a:rPr lang="fr-CH" b="0" baseline="0" dirty="0" smtClean="0"/>
              <a:t> </a:t>
            </a:r>
            <a:r>
              <a:rPr lang="fr-CH" b="0" baseline="0" dirty="0" err="1" smtClean="0"/>
              <a:t>when</a:t>
            </a:r>
            <a:r>
              <a:rPr lang="fr-CH" b="0" baseline="0" dirty="0" smtClean="0"/>
              <a:t> </a:t>
            </a:r>
            <a:r>
              <a:rPr lang="fr-CH" b="0" baseline="0" dirty="0" err="1" smtClean="0"/>
              <a:t>only</a:t>
            </a:r>
            <a:r>
              <a:rPr lang="fr-CH" b="0" baseline="0" dirty="0" smtClean="0"/>
              <a:t> </a:t>
            </a:r>
            <a:r>
              <a:rPr lang="fr-CH" b="0" baseline="0" dirty="0" err="1" smtClean="0"/>
              <a:t>entrepreneurship</a:t>
            </a:r>
            <a:r>
              <a:rPr lang="fr-CH" b="0" baseline="0" dirty="0" smtClean="0"/>
              <a:t> promotion </a:t>
            </a:r>
            <a:r>
              <a:rPr lang="fr-CH" b="0" baseline="0" dirty="0" err="1" smtClean="0"/>
              <a:t>was</a:t>
            </a:r>
            <a:r>
              <a:rPr lang="fr-CH" b="0" baseline="0" dirty="0" smtClean="0"/>
              <a:t> </a:t>
            </a:r>
            <a:r>
              <a:rPr lang="fr-CH" b="0" baseline="0" dirty="0" err="1" smtClean="0"/>
              <a:t>considered</a:t>
            </a:r>
            <a:r>
              <a:rPr lang="fr-CH" b="0" baseline="0" dirty="0" smtClean="0"/>
              <a:t> </a:t>
            </a:r>
            <a:r>
              <a:rPr lang="fr-CH" b="0" baseline="0" dirty="0" err="1" smtClean="0"/>
              <a:t>its</a:t>
            </a:r>
            <a:r>
              <a:rPr lang="fr-CH" b="0" baseline="0" dirty="0" smtClean="0"/>
              <a:t> impact </a:t>
            </a:r>
            <a:r>
              <a:rPr lang="fr-CH" b="0" baseline="0" dirty="0" err="1" smtClean="0"/>
              <a:t>was</a:t>
            </a:r>
            <a:r>
              <a:rPr lang="fr-CH" b="0" baseline="0" dirty="0" smtClean="0"/>
              <a:t> </a:t>
            </a:r>
            <a:r>
              <a:rPr lang="fr-CH" b="0" baseline="0" dirty="0" err="1" smtClean="0"/>
              <a:t>larger</a:t>
            </a:r>
            <a:r>
              <a:rPr lang="fr-CH" b="0" baseline="0" dirty="0" smtClean="0"/>
              <a:t> and </a:t>
            </a:r>
            <a:r>
              <a:rPr lang="fr-CH" b="0" baseline="0" dirty="0" err="1" smtClean="0"/>
              <a:t>significant</a:t>
            </a:r>
            <a:r>
              <a:rPr lang="fr-CH" b="0" baseline="0" dirty="0" smtClean="0"/>
              <a:t> SMD 0.10.</a:t>
            </a:r>
          </a:p>
          <a:p>
            <a:endParaRPr lang="fr-CH" b="0" baseline="0" dirty="0" smtClean="0"/>
          </a:p>
          <a:p>
            <a:r>
              <a:rPr lang="fr-CH" b="0" baseline="0" dirty="0" smtClean="0"/>
              <a:t>Programme impacts </a:t>
            </a:r>
            <a:r>
              <a:rPr lang="fr-CH" b="0" baseline="0" dirty="0" err="1" smtClean="0"/>
              <a:t>conceal</a:t>
            </a:r>
            <a:r>
              <a:rPr lang="fr-CH" b="0" baseline="0" dirty="0" smtClean="0"/>
              <a:t> major </a:t>
            </a:r>
            <a:r>
              <a:rPr lang="fr-CH" b="0" baseline="0" dirty="0" err="1" smtClean="0"/>
              <a:t>contextual</a:t>
            </a:r>
            <a:r>
              <a:rPr lang="fr-CH" b="0" baseline="0" dirty="0" smtClean="0"/>
              <a:t> </a:t>
            </a:r>
            <a:r>
              <a:rPr lang="fr-CH" b="0" baseline="0" dirty="0" err="1" smtClean="0"/>
              <a:t>differences</a:t>
            </a:r>
            <a:r>
              <a:rPr lang="fr-CH" b="0" baseline="0" dirty="0" smtClean="0"/>
              <a:t>, tests for </a:t>
            </a:r>
            <a:r>
              <a:rPr lang="fr-CH" b="0" baseline="0" dirty="0" err="1" smtClean="0"/>
              <a:t>heterogeneity</a:t>
            </a:r>
            <a:r>
              <a:rPr lang="fr-CH" b="0" baseline="0" dirty="0" smtClean="0"/>
              <a:t> </a:t>
            </a:r>
            <a:r>
              <a:rPr lang="fr-CH" b="0" baseline="0" dirty="0" err="1" smtClean="0"/>
              <a:t>showed</a:t>
            </a:r>
            <a:r>
              <a:rPr lang="fr-CH" b="0" baseline="0" dirty="0" smtClean="0"/>
              <a:t> </a:t>
            </a:r>
            <a:r>
              <a:rPr lang="fr-CH" b="0" baseline="0" dirty="0" err="1" smtClean="0"/>
              <a:t>substantial</a:t>
            </a:r>
            <a:r>
              <a:rPr lang="fr-CH" b="0" baseline="0" dirty="0" smtClean="0"/>
              <a:t> variation in </a:t>
            </a:r>
            <a:r>
              <a:rPr lang="fr-CH" b="0" i="1" u="sng" baseline="0" dirty="0" smtClean="0"/>
              <a:t>the </a:t>
            </a:r>
            <a:r>
              <a:rPr lang="fr-CH" b="0" i="1" u="sng" baseline="0" dirty="0" err="1" smtClean="0"/>
              <a:t>effects</a:t>
            </a:r>
            <a:r>
              <a:rPr lang="fr-CH" b="0" i="1" u="sng" baseline="0" dirty="0" smtClean="0"/>
              <a:t> size magnitude </a:t>
            </a:r>
            <a:r>
              <a:rPr lang="fr-CH" b="0" baseline="0" dirty="0" smtClean="0"/>
              <a:t>due to: Profile of the </a:t>
            </a:r>
            <a:r>
              <a:rPr lang="fr-CH" b="0" baseline="0" dirty="0" err="1" smtClean="0"/>
              <a:t>benefeciaries</a:t>
            </a:r>
            <a:r>
              <a:rPr lang="fr-CH" b="0" baseline="0" dirty="0" smtClean="0"/>
              <a:t>, Design and </a:t>
            </a:r>
            <a:r>
              <a:rPr lang="fr-CH" b="0" baseline="0" dirty="0" err="1" smtClean="0"/>
              <a:t>Implementation</a:t>
            </a:r>
            <a:r>
              <a:rPr lang="fr-CH" b="0" baseline="0" dirty="0" smtClean="0"/>
              <a:t> of the interventions and, </a:t>
            </a:r>
            <a:r>
              <a:rPr lang="fr-CH" b="1" baseline="0" dirty="0" smtClean="0"/>
              <a:t>Country </a:t>
            </a:r>
            <a:r>
              <a:rPr lang="fr-CH" b="1" baseline="0" dirty="0" err="1" smtClean="0"/>
              <a:t>Income</a:t>
            </a:r>
            <a:r>
              <a:rPr lang="fr-CH" b="1" baseline="0" dirty="0" smtClean="0"/>
              <a:t> </a:t>
            </a:r>
            <a:r>
              <a:rPr lang="fr-CH" b="1" baseline="0" dirty="0" err="1" smtClean="0"/>
              <a:t>Level</a:t>
            </a:r>
            <a:r>
              <a:rPr lang="fr-CH" b="0" baseline="0" dirty="0" smtClean="0"/>
              <a:t>.</a:t>
            </a:r>
          </a:p>
          <a:p>
            <a:endParaRPr lang="fr-CH" sz="1200" b="0" baseline="0" dirty="0" smtClean="0"/>
          </a:p>
          <a:p>
            <a:pPr marL="0" indent="0">
              <a:buFont typeface="+mj-lt"/>
              <a:buNone/>
            </a:pPr>
            <a:r>
              <a:rPr lang="en-GB" sz="1200" dirty="0" smtClean="0"/>
              <a:t>Design matters: </a:t>
            </a:r>
            <a:r>
              <a:rPr lang="en-US" sz="1200" dirty="0" smtClean="0"/>
              <a:t>Profiling participants to provide services that meet individual constraints are a driver of greater impacts.  Mechanisms to improve participant engagement - through providing incentives or emphasis on supervision/monitoring - leads to greater outcomes. Incentives to providers might be important; more analysis is needed</a:t>
            </a:r>
          </a:p>
        </p:txBody>
      </p:sp>
      <p:sp>
        <p:nvSpPr>
          <p:cNvPr id="4" name="Slide Number Placeholder 3"/>
          <p:cNvSpPr>
            <a:spLocks noGrp="1"/>
          </p:cNvSpPr>
          <p:nvPr>
            <p:ph type="sldNum" sz="quarter" idx="10"/>
          </p:nvPr>
        </p:nvSpPr>
        <p:spPr/>
        <p:txBody>
          <a:bodyPr/>
          <a:lstStyle/>
          <a:p>
            <a:fld id="{FFA6FB92-C746-4416-9693-C606B99759CD}" type="slidenum">
              <a:rPr lang="en-GB" smtClean="0"/>
              <a:t>21</a:t>
            </a:fld>
            <a:endParaRPr lang="en-GB"/>
          </a:p>
        </p:txBody>
      </p:sp>
    </p:spTree>
    <p:extLst>
      <p:ext uri="{BB962C8B-B14F-4D97-AF65-F5344CB8AC3E}">
        <p14:creationId xmlns:p14="http://schemas.microsoft.com/office/powerpoint/2010/main" val="3839646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means that in HIC a large proportion are quasi experimental studies of natural </a:t>
            </a:r>
            <a:r>
              <a:rPr lang="en-US" dirty="0" err="1" smtClean="0"/>
              <a:t>programmes</a:t>
            </a:r>
            <a:r>
              <a:rPr lang="en-US" dirty="0" smtClean="0"/>
              <a:t> implemented in collaboration with government organizations.</a:t>
            </a:r>
          </a:p>
          <a:p>
            <a:r>
              <a:rPr lang="en-US" dirty="0" smtClean="0"/>
              <a:t>In MLIC –</a:t>
            </a:r>
            <a:r>
              <a:rPr lang="en-US" baseline="0" dirty="0" smtClean="0"/>
              <a:t> majorly based on experimental impact evaluations of rather small scale, targeted interventions are often implemented by NGO’s.</a:t>
            </a:r>
          </a:p>
          <a:p>
            <a:endParaRPr lang="fr-CH" b="0" baseline="0" dirty="0" smtClean="0"/>
          </a:p>
          <a:p>
            <a:pPr marL="0" indent="0">
              <a:buFont typeface="Arial" panose="020B0604020202020204" pitchFamily="34" charset="0"/>
              <a:buNone/>
            </a:pPr>
            <a:r>
              <a:rPr lang="en-GB" sz="1200" b="1" kern="1200" dirty="0" smtClean="0">
                <a:solidFill>
                  <a:schemeClr val="tx1"/>
                </a:solidFill>
                <a:effectLst/>
                <a:latin typeface="+mn-lt"/>
                <a:ea typeface="+mn-ea"/>
                <a:cs typeface="+mn-cs"/>
              </a:rPr>
              <a:t>Impact is higher in low- or middle-income countries than in high-income countries. </a:t>
            </a:r>
            <a:r>
              <a:rPr lang="en-GB" sz="1200" kern="1200" dirty="0" smtClean="0">
                <a:solidFill>
                  <a:schemeClr val="tx1"/>
                </a:solidFill>
                <a:effectLst/>
                <a:latin typeface="+mn-lt"/>
                <a:ea typeface="+mn-ea"/>
                <a:cs typeface="+mn-cs"/>
              </a:rPr>
              <a:t>It stresses the fact that being unemployed or unskilled in a high-income country – </a:t>
            </a:r>
            <a:r>
              <a:rPr lang="en-GB" sz="1200" u="sng" kern="1200" dirty="0" smtClean="0">
                <a:solidFill>
                  <a:schemeClr val="tx1"/>
                </a:solidFill>
                <a:effectLst/>
                <a:latin typeface="+mn-lt"/>
                <a:ea typeface="+mn-ea"/>
                <a:cs typeface="+mn-cs"/>
              </a:rPr>
              <a:t>where labour demand is skill intensive </a:t>
            </a:r>
            <a:r>
              <a:rPr lang="en-GB" sz="1200" kern="1200" dirty="0" smtClean="0">
                <a:solidFill>
                  <a:schemeClr val="tx1"/>
                </a:solidFill>
                <a:effectLst/>
                <a:latin typeface="+mn-lt"/>
                <a:ea typeface="+mn-ea"/>
                <a:cs typeface="+mn-cs"/>
              </a:rPr>
              <a:t>– puts youth at a distinct disadvantage in comparison to a cohort that is, on average, well educated. So the intervention may (re)connect youth to the labour market, yet they do not fully compensate for any failure to acquire knowledge or skills earlier in the education system. </a:t>
            </a:r>
          </a:p>
          <a:p>
            <a:pPr marL="0" indent="0">
              <a:buFont typeface="Arial" panose="020B0604020202020204" pitchFamily="34" charset="0"/>
              <a:buNone/>
            </a:pPr>
            <a:r>
              <a:rPr lang="en-GB" sz="1200" kern="1200" dirty="0" smtClean="0">
                <a:solidFill>
                  <a:schemeClr val="tx1"/>
                </a:solidFill>
                <a:effectLst/>
                <a:latin typeface="+mn-lt"/>
                <a:ea typeface="+mn-ea"/>
                <a:cs typeface="+mn-cs"/>
              </a:rPr>
              <a:t>In lower income countries, with large cohorts of disadvantaged youth, marginal investments in skills and employment opportunities lead to larger changes in outcomes. </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r>
              <a:rPr lang="en-GB" sz="1200" b="1" kern="1200" dirty="0" smtClean="0">
                <a:solidFill>
                  <a:schemeClr val="tx1"/>
                </a:solidFill>
                <a:effectLst/>
                <a:latin typeface="+mn-lt"/>
                <a:ea typeface="+mn-ea"/>
                <a:cs typeface="+mn-cs"/>
              </a:rPr>
              <a:t>In </a:t>
            </a:r>
            <a:r>
              <a:rPr lang="en-GB" sz="1200" b="1" i="1" kern="1200" dirty="0" smtClean="0">
                <a:solidFill>
                  <a:schemeClr val="tx1"/>
                </a:solidFill>
                <a:effectLst/>
                <a:latin typeface="+mn-lt"/>
                <a:ea typeface="+mn-ea"/>
                <a:cs typeface="+mn-cs"/>
              </a:rPr>
              <a:t>low- and middle-income countries</a:t>
            </a:r>
            <a:r>
              <a:rPr lang="en-GB" sz="1200" b="1" kern="1200" dirty="0" smtClean="0">
                <a:solidFill>
                  <a:schemeClr val="tx1"/>
                </a:solidFill>
                <a:effectLst/>
                <a:latin typeface="+mn-lt"/>
                <a:ea typeface="+mn-ea"/>
                <a:cs typeface="+mn-cs"/>
              </a:rPr>
              <a:t>, skills training and entrepreneurship interventions produce the greatest impacts. </a:t>
            </a:r>
            <a:r>
              <a:rPr lang="en-GB" sz="1200" kern="1200" dirty="0" smtClean="0">
                <a:solidFill>
                  <a:schemeClr val="tx1"/>
                </a:solidFill>
                <a:effectLst/>
                <a:latin typeface="+mn-lt"/>
                <a:ea typeface="+mn-ea"/>
                <a:cs typeface="+mn-cs"/>
              </a:rPr>
              <a:t>This is an important finding, which highlights the merits of combining both supply- and demand-side interventions to support youth. It also provides tangible evidence about the effect of interventions that aim to build human capital.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r>
              <a:rPr lang="en-GB" sz="1200" kern="1200" dirty="0" smtClean="0">
                <a:solidFill>
                  <a:schemeClr val="tx1"/>
                </a:solidFill>
                <a:effectLst/>
                <a:latin typeface="+mn-lt"/>
                <a:ea typeface="+mn-ea"/>
                <a:cs typeface="+mn-cs"/>
              </a:rPr>
              <a:t>Despite their large effect, entrepreneurship promotion interventions also exhibited great variability, which calls for further research to enhance the consistency of the results from this intervention type. </a:t>
            </a:r>
          </a:p>
          <a:p>
            <a:pPr marL="171450" indent="-171450">
              <a:buFont typeface="Arial" panose="020B0604020202020204" pitchFamily="34" charset="0"/>
              <a:buChar char="•"/>
            </a:pPr>
            <a:endParaRPr lang="en-GB" sz="1200" b="1" kern="1200" dirty="0" smtClean="0">
              <a:solidFill>
                <a:schemeClr val="tx1"/>
              </a:solidFill>
              <a:effectLst/>
              <a:latin typeface="+mn-lt"/>
              <a:ea typeface="+mn-ea"/>
              <a:cs typeface="+mn-cs"/>
            </a:endParaRPr>
          </a:p>
          <a:p>
            <a:pPr marL="0" indent="0">
              <a:buFont typeface="Arial" panose="020B0604020202020204" pitchFamily="34" charset="0"/>
              <a:buNone/>
            </a:pPr>
            <a:r>
              <a:rPr lang="en-GB" sz="1200" b="1" kern="1200" dirty="0" smtClean="0">
                <a:solidFill>
                  <a:schemeClr val="tx1"/>
                </a:solidFill>
                <a:effectLst/>
                <a:latin typeface="+mn-lt"/>
                <a:ea typeface="+mn-ea"/>
                <a:cs typeface="+mn-cs"/>
              </a:rPr>
              <a:t>In </a:t>
            </a:r>
            <a:r>
              <a:rPr lang="en-GB" sz="1200" b="1" i="1" kern="1200" dirty="0" smtClean="0">
                <a:solidFill>
                  <a:schemeClr val="tx1"/>
                </a:solidFill>
                <a:effectLst/>
                <a:latin typeface="+mn-lt"/>
                <a:ea typeface="+mn-ea"/>
                <a:cs typeface="+mn-cs"/>
              </a:rPr>
              <a:t>low-and middle-income countries</a:t>
            </a:r>
            <a:r>
              <a:rPr lang="en-GB" sz="1200" b="1" kern="1200" dirty="0" smtClean="0">
                <a:solidFill>
                  <a:schemeClr val="tx1"/>
                </a:solidFill>
                <a:effectLst/>
                <a:latin typeface="+mn-lt"/>
                <a:ea typeface="+mn-ea"/>
                <a:cs typeface="+mn-cs"/>
              </a:rPr>
              <a:t>, measures that provide multiple services and programme components to youth lead to better outcomes. </a:t>
            </a:r>
            <a:r>
              <a:rPr lang="en-GB" sz="1200" kern="1200" dirty="0" smtClean="0">
                <a:solidFill>
                  <a:schemeClr val="tx1"/>
                </a:solidFill>
                <a:effectLst/>
                <a:latin typeface="+mn-lt"/>
                <a:ea typeface="+mn-ea"/>
                <a:cs typeface="+mn-cs"/>
              </a:rPr>
              <a:t>Interventions that combine different components report higher outcomes than otherwise. The same relationship is not seen among interventions implemented in high-income countries. </a:t>
            </a:r>
          </a:p>
          <a:p>
            <a:pPr marL="171450" indent="-171450">
              <a:buFont typeface="Arial" panose="020B0604020202020204" pitchFamily="34" charset="0"/>
              <a:buChar char="•"/>
            </a:pPr>
            <a:endParaRPr lang="en-GB" sz="1200" b="1" kern="1200" dirty="0" smtClean="0">
              <a:solidFill>
                <a:schemeClr val="tx1"/>
              </a:solidFill>
              <a:effectLst/>
              <a:latin typeface="+mn-lt"/>
              <a:ea typeface="+mn-ea"/>
              <a:cs typeface="+mn-cs"/>
            </a:endParaRPr>
          </a:p>
          <a:p>
            <a:pPr marL="0" indent="0">
              <a:buFont typeface="Arial" panose="020B0604020202020204" pitchFamily="34" charset="0"/>
              <a:buNone/>
            </a:pPr>
            <a:r>
              <a:rPr lang="en-GB" sz="1200" b="1" kern="1200" dirty="0" smtClean="0">
                <a:solidFill>
                  <a:schemeClr val="tx1"/>
                </a:solidFill>
                <a:effectLst/>
                <a:latin typeface="+mn-lt"/>
                <a:ea typeface="+mn-ea"/>
                <a:cs typeface="+mn-cs"/>
              </a:rPr>
              <a:t>In </a:t>
            </a:r>
            <a:r>
              <a:rPr lang="en-GB" sz="1200" b="1" i="1" kern="1200" dirty="0" smtClean="0">
                <a:solidFill>
                  <a:schemeClr val="tx1"/>
                </a:solidFill>
                <a:effectLst/>
                <a:latin typeface="+mn-lt"/>
                <a:ea typeface="+mn-ea"/>
                <a:cs typeface="+mn-cs"/>
              </a:rPr>
              <a:t>high-income countries</a:t>
            </a:r>
            <a:r>
              <a:rPr lang="en-GB" sz="1200" b="1" kern="1200" dirty="0" smtClean="0">
                <a:solidFill>
                  <a:schemeClr val="tx1"/>
                </a:solidFill>
                <a:effectLst/>
                <a:latin typeface="+mn-lt"/>
                <a:ea typeface="+mn-ea"/>
                <a:cs typeface="+mn-cs"/>
              </a:rPr>
              <a:t>, the role of intervention types is less decisive. </a:t>
            </a:r>
            <a:r>
              <a:rPr lang="en-GB" sz="1200" kern="1200" dirty="0" smtClean="0">
                <a:solidFill>
                  <a:schemeClr val="tx1"/>
                </a:solidFill>
                <a:effectLst/>
                <a:latin typeface="+mn-lt"/>
                <a:ea typeface="+mn-ea"/>
                <a:cs typeface="+mn-cs"/>
              </a:rPr>
              <a:t>No single type of intervention provided clear evidence of a significant effect on the employment or earnings outcomes of youth in high-income countries. </a:t>
            </a:r>
          </a:p>
          <a:p>
            <a:endParaRPr lang="en-US" baseline="0" dirty="0" smtClean="0">
              <a:sym typeface="Wingdings" panose="05000000000000000000" pitchFamily="2" charset="2"/>
            </a:endParaRPr>
          </a:p>
          <a:p>
            <a:r>
              <a:rPr lang="en-US" baseline="0" dirty="0" smtClean="0">
                <a:sym typeface="Wingdings" panose="05000000000000000000" pitchFamily="2" charset="2"/>
              </a:rPr>
              <a:t>Programs lead to better outcomes  when to low income and disadvantaged persons.  Measures of targeting, a focus on LI or youth with low levels of education triggers higher employment and earnings for youth across all country income levels.</a:t>
            </a:r>
          </a:p>
          <a:p>
            <a:endParaRPr lang="en-US" baseline="0" dirty="0" smtClean="0">
              <a:sym typeface="Wingdings" panose="05000000000000000000" pitchFamily="2" charset="2"/>
            </a:endParaRPr>
          </a:p>
          <a:p>
            <a:r>
              <a:rPr lang="en-US" baseline="0" dirty="0" smtClean="0">
                <a:sym typeface="Wingdings" panose="05000000000000000000" pitchFamily="2" charset="2"/>
              </a:rPr>
              <a:t>While overall effect size for employment and earnings appear to be larger for young women than young men. No patterns in the multivariate regression analysis to suggest that targeting only women will lead to better outcomes.</a:t>
            </a:r>
          </a:p>
          <a:p>
            <a:endParaRPr lang="en-US" baseline="0" dirty="0" smtClean="0">
              <a:sym typeface="Wingdings" panose="05000000000000000000" pitchFamily="2" charset="2"/>
            </a:endParaRPr>
          </a:p>
          <a:p>
            <a:r>
              <a:rPr lang="en-US" baseline="0" dirty="0" smtClean="0">
                <a:sym typeface="Wingdings" panose="05000000000000000000" pitchFamily="2" charset="2"/>
              </a:rPr>
              <a:t>While involvement of public and private entities in the implementation of a youth employment </a:t>
            </a:r>
            <a:r>
              <a:rPr lang="en-US" baseline="0" dirty="0" err="1" smtClean="0">
                <a:sym typeface="Wingdings" panose="05000000000000000000" pitchFamily="2" charset="2"/>
              </a:rPr>
              <a:t>programme</a:t>
            </a:r>
            <a:r>
              <a:rPr lang="en-US" baseline="0" dirty="0" smtClean="0">
                <a:sym typeface="Wingdings" panose="05000000000000000000" pitchFamily="2" charset="2"/>
              </a:rPr>
              <a:t> leads to positive results in HIC, in LMIC it was not significant or negative.  More research is needed to and civil society</a:t>
            </a:r>
            <a:endParaRPr lang="en-GB" dirty="0"/>
          </a:p>
        </p:txBody>
      </p:sp>
      <p:sp>
        <p:nvSpPr>
          <p:cNvPr id="4" name="Slide Number Placeholder 3"/>
          <p:cNvSpPr>
            <a:spLocks noGrp="1"/>
          </p:cNvSpPr>
          <p:nvPr>
            <p:ph type="sldNum" sz="quarter" idx="10"/>
          </p:nvPr>
        </p:nvSpPr>
        <p:spPr/>
        <p:txBody>
          <a:bodyPr/>
          <a:lstStyle/>
          <a:p>
            <a:fld id="{FFA6FB92-C746-4416-9693-C606B99759CD}" type="slidenum">
              <a:rPr lang="en-GB" smtClean="0"/>
              <a:t>22</a:t>
            </a:fld>
            <a:endParaRPr lang="en-GB"/>
          </a:p>
        </p:txBody>
      </p:sp>
    </p:spTree>
    <p:extLst>
      <p:ext uri="{BB962C8B-B14F-4D97-AF65-F5344CB8AC3E}">
        <p14:creationId xmlns:p14="http://schemas.microsoft.com/office/powerpoint/2010/main" val="720125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to be put on the ability of specific design features within employment interventions to affect individual behaviors (among young people and service providers).  The findings of this review needs to be discussed </a:t>
            </a:r>
            <a:r>
              <a:rPr lang="en-US" baseline="0" dirty="0" err="1" smtClean="0"/>
              <a:t>viz</a:t>
            </a:r>
            <a:r>
              <a:rPr lang="en-US" baseline="0" dirty="0" smtClean="0"/>
              <a:t> a </a:t>
            </a:r>
            <a:r>
              <a:rPr lang="en-US" baseline="0" dirty="0" err="1" smtClean="0"/>
              <a:t>viz</a:t>
            </a:r>
            <a:r>
              <a:rPr lang="en-US" baseline="0" dirty="0" smtClean="0"/>
              <a:t> at the local and national context and should be complemented by a long-term and holistic commitment towards youth development.</a:t>
            </a:r>
          </a:p>
          <a:p>
            <a:endParaRPr lang="en-US" baseline="0" dirty="0" smtClean="0"/>
          </a:p>
          <a:p>
            <a:r>
              <a:rPr lang="en-US" baseline="0" dirty="0" smtClean="0"/>
              <a:t>Much remains to be done to improve reporting standards and advocate for more </a:t>
            </a:r>
            <a:r>
              <a:rPr lang="en-US" baseline="0" dirty="0" err="1" smtClean="0"/>
              <a:t>anbetter</a:t>
            </a:r>
            <a:r>
              <a:rPr lang="en-US" baseline="0" dirty="0" smtClean="0"/>
              <a:t> evidence examining the impact of youth employment interventions.  Although for the research only 9% of studies were judged to have  a low level of </a:t>
            </a:r>
            <a:r>
              <a:rPr lang="en-US" baseline="0" dirty="0" err="1" smtClean="0"/>
              <a:t>rigour</a:t>
            </a:r>
            <a:r>
              <a:rPr lang="en-US" baseline="0" dirty="0" smtClean="0"/>
              <a:t>.</a:t>
            </a:r>
          </a:p>
          <a:p>
            <a:endParaRPr lang="en-US" baseline="0" dirty="0" smtClean="0"/>
          </a:p>
          <a:p>
            <a:r>
              <a:rPr lang="en-US" baseline="0" dirty="0" smtClean="0"/>
              <a:t>While </a:t>
            </a:r>
            <a:endParaRPr lang="en-GB" dirty="0"/>
          </a:p>
        </p:txBody>
      </p:sp>
      <p:sp>
        <p:nvSpPr>
          <p:cNvPr id="4" name="Slide Number Placeholder 3"/>
          <p:cNvSpPr>
            <a:spLocks noGrp="1"/>
          </p:cNvSpPr>
          <p:nvPr>
            <p:ph type="sldNum" sz="quarter" idx="10"/>
          </p:nvPr>
        </p:nvSpPr>
        <p:spPr/>
        <p:txBody>
          <a:bodyPr/>
          <a:lstStyle/>
          <a:p>
            <a:fld id="{FFA6FB92-C746-4416-9693-C606B99759CD}" type="slidenum">
              <a:rPr lang="en-GB" smtClean="0"/>
              <a:t>23</a:t>
            </a:fld>
            <a:endParaRPr lang="en-GB"/>
          </a:p>
        </p:txBody>
      </p:sp>
    </p:spTree>
    <p:extLst>
      <p:ext uri="{BB962C8B-B14F-4D97-AF65-F5344CB8AC3E}">
        <p14:creationId xmlns:p14="http://schemas.microsoft.com/office/powerpoint/2010/main" val="3450452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Globally,</a:t>
            </a:r>
            <a:r>
              <a:rPr lang="en-GB" sz="1200" kern="1200" baseline="0" noProof="0" dirty="0" smtClean="0">
                <a:solidFill>
                  <a:schemeClr val="tx1"/>
                </a:solidFill>
                <a:effectLst/>
                <a:latin typeface="+mn-lt"/>
                <a:ea typeface="+mn-ea"/>
                <a:cs typeface="+mn-cs"/>
              </a:rPr>
              <a:t> youth unemployment is high despite improving levels of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smtClean="0">
              <a:solidFill>
                <a:schemeClr val="tx1"/>
              </a:solidFill>
              <a:effectLst/>
              <a:latin typeface="+mn-lt"/>
              <a:ea typeface="+mn-ea"/>
              <a:cs typeface="+mn-cs"/>
            </a:endParaRPr>
          </a:p>
          <a:p>
            <a:r>
              <a:rPr lang="en-US" baseline="0" dirty="0" smtClean="0"/>
              <a:t>2016 and 2017 unemployment rates around the world are of 13.1%</a:t>
            </a:r>
          </a:p>
          <a:p>
            <a:r>
              <a:rPr lang="en-US" baseline="0" dirty="0" err="1" smtClean="0"/>
              <a:t>Aprox</a:t>
            </a:r>
            <a:r>
              <a:rPr lang="en-US" baseline="0" dirty="0" smtClean="0"/>
              <a:t> 70 million of youth are seeking and are unable to access to jobs, but this maybe the tip of the iceberg: quality jobs is now a major concern.</a:t>
            </a:r>
          </a:p>
          <a:p>
            <a:endParaRPr lang="en-US" baseline="0" dirty="0" smtClean="0"/>
          </a:p>
          <a:p>
            <a:r>
              <a:rPr lang="en-US" baseline="0" dirty="0" smtClean="0"/>
              <a:t>In LMIC it is common for young to be employed in vulnerable or informal jobs (where no contractual arrangements or job security exists).</a:t>
            </a:r>
          </a:p>
          <a:p>
            <a:r>
              <a:rPr lang="en-US" baseline="0" dirty="0" smtClean="0"/>
              <a:t>In HIC we find them more in temporary or non standard forms of employment: </a:t>
            </a:r>
          </a:p>
          <a:p>
            <a:r>
              <a:rPr lang="en-US" baseline="0" dirty="0" smtClean="0"/>
              <a:t>In OECD 15-24 </a:t>
            </a:r>
            <a:r>
              <a:rPr lang="en-US" baseline="0" dirty="0" smtClean="0">
                <a:sym typeface="Wingdings" panose="05000000000000000000" pitchFamily="2" charset="2"/>
              </a:rPr>
              <a:t> 25% and for the ages of 25-54  9.5%</a:t>
            </a:r>
          </a:p>
          <a:p>
            <a:r>
              <a:rPr lang="en-US" baseline="0" dirty="0" smtClean="0"/>
              <a:t>In EU 15-24      </a:t>
            </a:r>
            <a:r>
              <a:rPr lang="en-US" baseline="0" dirty="0" smtClean="0">
                <a:sym typeface="Wingdings" panose="05000000000000000000" pitchFamily="2" charset="2"/>
              </a:rPr>
              <a:t> 44% and for the ages of 25-54  12.3%</a:t>
            </a:r>
          </a:p>
          <a:p>
            <a:endParaRPr lang="en-US" baseline="0" dirty="0" smtClean="0">
              <a:sym typeface="Wingdings" panose="05000000000000000000" pitchFamily="2" charset="2"/>
            </a:endParaRPr>
          </a:p>
          <a:p>
            <a:r>
              <a:rPr lang="en-US" baseline="0" dirty="0" smtClean="0">
                <a:sym typeface="Wingdings" panose="05000000000000000000" pitchFamily="2" charset="2"/>
              </a:rPr>
              <a:t>Challenges has become more difficult in promotion of employment of youth and this will vary widely depending across national and regional context, as well as the characteristics of young people themselves.</a:t>
            </a:r>
            <a:endParaRPr lang="en-US" baseline="0" dirty="0" smtClean="0"/>
          </a:p>
          <a:p>
            <a:endParaRPr lang="en-US" baseline="0"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A6FB92-C746-4416-9693-C606B99759CD}" type="slidenum">
              <a:rPr lang="en-GB" smtClean="0"/>
              <a:t>3</a:t>
            </a:fld>
            <a:endParaRPr lang="en-GB"/>
          </a:p>
        </p:txBody>
      </p:sp>
    </p:spTree>
    <p:extLst>
      <p:ext uri="{BB962C8B-B14F-4D97-AF65-F5344CB8AC3E}">
        <p14:creationId xmlns:p14="http://schemas.microsoft.com/office/powerpoint/2010/main" val="2893481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What-is-more 152.2 million youth are estimated to work in 2017, yet live in poverty. This means that slightly more than 2 in every 5 young people in the workforce are without work or working but poor.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a:t>
            </a:r>
            <a:r>
              <a:rPr lang="en-US" sz="1200" kern="1200" baseline="0" dirty="0" smtClean="0">
                <a:solidFill>
                  <a:schemeClr val="tx1"/>
                </a:solidFill>
                <a:effectLst/>
                <a:latin typeface="+mn-lt"/>
                <a:ea typeface="+mn-ea"/>
                <a:cs typeface="+mn-cs"/>
              </a:rPr>
              <a:t> standard definition of what is considered a young person is that in the age of 15-24.  Nevertheless nowadays young people tend to stay in education in higher levels extending the transition to the labour market.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ILOs School to Work Transition survey 2015, in LMIC 1 out of 3 young men and 1 out of 2 young women between the ages of 25-29 are not working either because they were in education or training or they were neither in employment, nor education nor training (NEET).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So what are the mechanisms that are there for promotion youth employment, and what can be the outcomes?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A6FB92-C746-4416-9693-C606B99759CD}" type="slidenum">
              <a:rPr lang="en-GB" smtClean="0"/>
              <a:t>4</a:t>
            </a:fld>
            <a:endParaRPr lang="en-GB"/>
          </a:p>
        </p:txBody>
      </p:sp>
    </p:spTree>
    <p:extLst>
      <p:ext uri="{BB962C8B-B14F-4D97-AF65-F5344CB8AC3E}">
        <p14:creationId xmlns:p14="http://schemas.microsoft.com/office/powerpoint/2010/main" val="280081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6450"/>
            <a:ext cx="7186613" cy="4043363"/>
          </a:xfrm>
        </p:spPr>
      </p:sp>
      <p:sp>
        <p:nvSpPr>
          <p:cNvPr id="3" name="Notes Placeholder 2"/>
          <p:cNvSpPr>
            <a:spLocks noGrp="1"/>
          </p:cNvSpPr>
          <p:nvPr>
            <p:ph type="body" idx="1"/>
          </p:nvPr>
        </p:nvSpPr>
        <p:spPr/>
        <p:txBody>
          <a:bodyPr>
            <a:normAutofit fontScale="62500" lnSpcReduction="20000"/>
          </a:bodyPr>
          <a:lstStyle/>
          <a:p>
            <a:pPr marL="0" indent="0">
              <a:buFont typeface="Arial" panose="020B0604020202020204" pitchFamily="34" charset="0"/>
              <a:buNone/>
            </a:pPr>
            <a:endParaRPr lang="en-GB" sz="1400" kern="1200" dirty="0" smtClean="0">
              <a:solidFill>
                <a:schemeClr val="tx1"/>
              </a:solidFill>
              <a:effectLst/>
              <a:latin typeface="+mn-lt"/>
              <a:ea typeface="+mn-ea"/>
              <a:cs typeface="+mn-cs"/>
            </a:endParaRPr>
          </a:p>
          <a:p>
            <a:pPr marL="0" indent="0">
              <a:buFont typeface="Arial" panose="020B0604020202020204" pitchFamily="34" charset="0"/>
              <a:buNone/>
            </a:pPr>
            <a:r>
              <a:rPr lang="en-GB" sz="1400" kern="1200" dirty="0" smtClean="0">
                <a:solidFill>
                  <a:schemeClr val="tx1"/>
                </a:solidFill>
                <a:effectLst/>
                <a:latin typeface="+mn-lt"/>
                <a:ea typeface="+mn-ea"/>
                <a:cs typeface="+mn-cs"/>
              </a:rPr>
              <a:t>Labour </a:t>
            </a:r>
            <a:r>
              <a:rPr lang="en-GB" sz="1400" kern="1200" dirty="0">
                <a:solidFill>
                  <a:schemeClr val="tx1"/>
                </a:solidFill>
                <a:effectLst/>
                <a:latin typeface="+mn-lt"/>
                <a:ea typeface="+mn-ea"/>
                <a:cs typeface="+mn-cs"/>
              </a:rPr>
              <a:t>market interventions : </a:t>
            </a:r>
            <a:r>
              <a:rPr lang="en-GB" sz="1400" kern="1200" dirty="0" smtClean="0">
                <a:solidFill>
                  <a:schemeClr val="tx1"/>
                </a:solidFill>
                <a:effectLst/>
                <a:latin typeface="+mn-lt"/>
                <a:ea typeface="+mn-ea"/>
                <a:cs typeface="+mn-cs"/>
              </a:rPr>
              <a:t>ALMPs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tx1"/>
                </a:solidFill>
                <a:effectLst/>
                <a:latin typeface="+mn-lt"/>
                <a:ea typeface="+mn-ea"/>
                <a:cs typeface="+mn-cs"/>
              </a:rPr>
              <a:t>Are typically</a:t>
            </a:r>
            <a:r>
              <a:rPr lang="en-US" sz="1400" kern="1200" baseline="0" dirty="0" smtClean="0">
                <a:solidFill>
                  <a:schemeClr val="tx1"/>
                </a:solidFill>
                <a:effectLst/>
                <a:latin typeface="+mn-lt"/>
                <a:ea typeface="+mn-ea"/>
                <a:cs typeface="+mn-cs"/>
              </a:rPr>
              <a:t> public funded </a:t>
            </a:r>
            <a:r>
              <a:rPr lang="en-US" sz="1400" kern="1200" baseline="0" dirty="0" err="1" smtClean="0">
                <a:solidFill>
                  <a:schemeClr val="tx1"/>
                </a:solidFill>
                <a:effectLst/>
                <a:latin typeface="+mn-lt"/>
                <a:ea typeface="+mn-ea"/>
                <a:cs typeface="+mn-cs"/>
              </a:rPr>
              <a:t>programmes</a:t>
            </a:r>
            <a:r>
              <a:rPr lang="en-US" sz="1400" kern="1200" baseline="0" dirty="0" smtClean="0">
                <a:solidFill>
                  <a:schemeClr val="tx1"/>
                </a:solidFill>
                <a:effectLst/>
                <a:latin typeface="+mn-lt"/>
                <a:ea typeface="+mn-ea"/>
                <a:cs typeface="+mn-cs"/>
              </a:rPr>
              <a:t> which aim to provide employment prospects of participants. (</a:t>
            </a:r>
            <a:r>
              <a:rPr lang="en-GB" sz="1400" kern="1200" dirty="0" smtClean="0">
                <a:solidFill>
                  <a:schemeClr val="tx1"/>
                </a:solidFill>
                <a:effectLst/>
                <a:latin typeface="+mn-lt"/>
                <a:ea typeface="+mn-ea"/>
                <a:cs typeface="+mn-cs"/>
              </a:rPr>
              <a:t>Exclude unemployment insurance schemes and non-conditional transfers)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400" kern="1200" dirty="0">
                <a:solidFill>
                  <a:schemeClr val="tx1"/>
                </a:solidFill>
                <a:effectLst/>
                <a:latin typeface="+mn-lt"/>
                <a:ea typeface="+mn-ea"/>
                <a:cs typeface="+mn-cs"/>
              </a:rPr>
              <a:t>Programs</a:t>
            </a:r>
            <a:r>
              <a:rPr lang="en-GB" sz="1400" kern="1200" baseline="0" dirty="0">
                <a:solidFill>
                  <a:schemeClr val="tx1"/>
                </a:solidFill>
                <a:effectLst/>
                <a:latin typeface="+mn-lt"/>
                <a:ea typeface="+mn-ea"/>
                <a:cs typeface="+mn-cs"/>
              </a:rPr>
              <a:t> </a:t>
            </a:r>
            <a:r>
              <a:rPr lang="en-GB" sz="1400" kern="1200" dirty="0">
                <a:solidFill>
                  <a:schemeClr val="tx1"/>
                </a:solidFill>
                <a:effectLst/>
                <a:latin typeface="+mn-lt"/>
                <a:ea typeface="+mn-ea"/>
                <a:cs typeface="+mn-cs"/>
              </a:rPr>
              <a:t>aimed at the improvement of the beneficiaries’ prospect of finding gainful employment or earnings capacity</a:t>
            </a:r>
          </a:p>
          <a:p>
            <a:pPr marL="628650" lvl="1" indent="-171450">
              <a:buFont typeface="Arial" panose="020B0604020202020204" pitchFamily="34" charset="0"/>
              <a:buChar char="•"/>
            </a:pPr>
            <a:r>
              <a:rPr lang="en-GB" sz="1400" kern="1200" dirty="0">
                <a:solidFill>
                  <a:schemeClr val="tx1"/>
                </a:solidFill>
                <a:effectLst/>
                <a:latin typeface="+mn-lt"/>
                <a:ea typeface="+mn-ea"/>
                <a:cs typeface="+mn-cs"/>
              </a:rPr>
              <a:t>require active participation in programs (difference</a:t>
            </a:r>
            <a:r>
              <a:rPr lang="en-GB" sz="1400" kern="1200" baseline="0" dirty="0">
                <a:solidFill>
                  <a:schemeClr val="tx1"/>
                </a:solidFill>
                <a:effectLst/>
                <a:latin typeface="+mn-lt"/>
                <a:ea typeface="+mn-ea"/>
                <a:cs typeface="+mn-cs"/>
              </a:rPr>
              <a:t> to e.g. </a:t>
            </a:r>
            <a:r>
              <a:rPr lang="en-GB" sz="1400" kern="1200" dirty="0">
                <a:solidFill>
                  <a:schemeClr val="tx1"/>
                </a:solidFill>
                <a:effectLst/>
                <a:latin typeface="+mn-lt"/>
                <a:ea typeface="+mn-ea"/>
                <a:cs typeface="+mn-cs"/>
              </a:rPr>
              <a:t>unemployment insurance schemes)</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sz="1400" b="1" kern="0" dirty="0" smtClean="0">
              <a:latin typeface="+mn-lt"/>
              <a:cs typeface="Arial"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400" b="1" kern="0" dirty="0" smtClean="0">
                <a:latin typeface="+mn-lt"/>
                <a:cs typeface="Arial" pitchFamily="34" charset="0"/>
              </a:rPr>
              <a:t>Empl. Services: </a:t>
            </a:r>
            <a:r>
              <a:rPr lang="de-DE" sz="1400" b="0" kern="0" dirty="0" smtClean="0">
                <a:latin typeface="+mn-lt"/>
                <a:cs typeface="Arial" pitchFamily="34" charset="0"/>
              </a:rPr>
              <a:t>play</a:t>
            </a:r>
            <a:r>
              <a:rPr lang="de-DE" sz="1400" b="0" kern="0" baseline="0" dirty="0" smtClean="0">
                <a:latin typeface="+mn-lt"/>
                <a:cs typeface="Arial" pitchFamily="34" charset="0"/>
              </a:rPr>
              <a:t> a mediation role between job seekers and firms seeking workers.</a:t>
            </a:r>
            <a:endParaRPr lang="de-DE" sz="1400" b="1" kern="0" dirty="0" smtClean="0">
              <a:latin typeface="+mn-lt"/>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400" dirty="0" smtClean="0">
                <a:latin typeface="+mn-lt"/>
              </a:rPr>
              <a:t>efficiency of search, nudging + job matching</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400" kern="1200" dirty="0" smtClean="0">
                <a:solidFill>
                  <a:schemeClr val="dk1"/>
                </a:solidFill>
                <a:latin typeface="+mn-lt"/>
                <a:ea typeface="+mn-ea"/>
                <a:cs typeface="+mn-cs"/>
              </a:rPr>
              <a:t>job counselling, job search assistance, and/or mentoring</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400" kern="1200" baseline="0" dirty="0" smtClean="0">
                <a:solidFill>
                  <a:schemeClr val="dk1"/>
                </a:solidFill>
                <a:effectLst/>
                <a:latin typeface="+mn-lt"/>
                <a:ea typeface="+mn-ea"/>
                <a:cs typeface="+mn-cs"/>
              </a:rPr>
              <a:t>Job search efficiency, matching</a:t>
            </a:r>
            <a:endParaRPr lang="en-US" sz="1400"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de-DE" sz="1400" b="1" kern="0" dirty="0" smtClean="0">
              <a:latin typeface="+mn-lt"/>
              <a:cs typeface="Arial"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1" kern="0" dirty="0" smtClean="0">
                <a:latin typeface="+mn-lt"/>
                <a:cs typeface="Arial" pitchFamily="34" charset="0"/>
              </a:rPr>
              <a:t>Subs.</a:t>
            </a:r>
            <a:r>
              <a:rPr lang="en-US" sz="1400" b="1" kern="0" baseline="0" dirty="0" smtClean="0">
                <a:latin typeface="+mn-lt"/>
                <a:cs typeface="Arial" pitchFamily="34" charset="0"/>
              </a:rPr>
              <a:t> Employ:  </a:t>
            </a:r>
            <a:r>
              <a:rPr lang="en-US" sz="1400" b="0" kern="0" baseline="0" dirty="0" smtClean="0">
                <a:latin typeface="+mn-lt"/>
                <a:cs typeface="Arial" pitchFamily="34" charset="0"/>
              </a:rPr>
              <a:t>Employment on public projects (PEPs) such as infrastructure construction, socially useful job.  Or employment for private firms via wage subsidized.</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400" b="1" kern="0" baseline="0" dirty="0" smtClean="0">
              <a:latin typeface="+mn-lt"/>
              <a:cs typeface="Arial" pitchFamily="34" charset="0"/>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400" kern="1200" dirty="0" smtClean="0">
                <a:solidFill>
                  <a:schemeClr val="dk1"/>
                </a:solidFill>
                <a:latin typeface="+mn-lt"/>
                <a:ea typeface="+mn-ea"/>
                <a:cs typeface="+mn-cs"/>
              </a:rPr>
              <a:t>reduce the labour cost for employers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0" kern="0" baseline="0" dirty="0" smtClean="0">
                <a:latin typeface="+mn-lt"/>
                <a:cs typeface="Arial" pitchFamily="34" charset="0"/>
              </a:rPr>
              <a:t>p</a:t>
            </a:r>
            <a:r>
              <a:rPr lang="en-US" sz="1400" b="0" kern="0" dirty="0" smtClean="0">
                <a:latin typeface="+mn-lt"/>
                <a:cs typeface="Arial" pitchFamily="34" charset="0"/>
              </a:rPr>
              <a:t>rivate sector employment incentives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400" kern="1200" baseline="0" dirty="0" smtClean="0">
                <a:solidFill>
                  <a:schemeClr val="dk1"/>
                </a:solidFill>
                <a:effectLst/>
                <a:latin typeface="+mn-lt"/>
                <a:ea typeface="+mn-ea"/>
                <a:cs typeface="+mn-cs"/>
              </a:rPr>
              <a:t>Provide job experience</a:t>
            </a:r>
            <a:endParaRPr lang="en-US" sz="1400" kern="0" dirty="0" smtClean="0">
              <a:latin typeface="+mn-lt"/>
              <a:cs typeface="Arial" pitchFamily="34" charset="0"/>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kern="0" dirty="0" smtClean="0">
                <a:latin typeface="+mn-lt"/>
                <a:cs typeface="Arial" pitchFamily="34" charset="0"/>
              </a:rPr>
              <a:t>employer/worker behavior</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sz="1400" b="1" kern="0" dirty="0" smtClean="0">
              <a:latin typeface="+mn-lt"/>
              <a:cs typeface="Arial"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400" b="1" kern="0" dirty="0" smtClean="0">
                <a:latin typeface="+mn-lt"/>
                <a:cs typeface="Arial" pitchFamily="34" charset="0"/>
              </a:rPr>
              <a:t>Training in</a:t>
            </a:r>
            <a:r>
              <a:rPr lang="de-DE" sz="1400" b="1" kern="0" baseline="0" dirty="0" smtClean="0">
                <a:latin typeface="+mn-lt"/>
                <a:cs typeface="Arial" pitchFamily="34" charset="0"/>
              </a:rPr>
              <a:t> Skills</a:t>
            </a:r>
            <a:r>
              <a:rPr lang="de-DE" sz="1400" b="1" kern="0" dirty="0" smtClean="0">
                <a:latin typeface="+mn-lt"/>
                <a:cs typeface="Arial" pitchFamily="34" charset="0"/>
              </a:rPr>
              <a:t>: </a:t>
            </a:r>
            <a:r>
              <a:rPr lang="de-DE" sz="1400" b="0" kern="0" dirty="0" smtClean="0">
                <a:latin typeface="+mn-lt"/>
                <a:cs typeface="Arial" pitchFamily="34" charset="0"/>
              </a:rPr>
              <a:t>Typically involves training on</a:t>
            </a:r>
            <a:r>
              <a:rPr lang="de-DE" sz="1400" b="0" kern="0" baseline="0" dirty="0" smtClean="0">
                <a:latin typeface="+mn-lt"/>
                <a:cs typeface="Arial" pitchFamily="34" charset="0"/>
              </a:rPr>
              <a:t> and off the job, providing job-related skills.</a:t>
            </a:r>
            <a:endParaRPr lang="de-DE" sz="1400" b="1" kern="0" dirty="0">
              <a:latin typeface="+mn-lt"/>
              <a:cs typeface="Arial" pitchFamily="34" charset="0"/>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a:latin typeface="+mn-lt"/>
              </a:rPr>
              <a:t>skills mismatch, Raise human capital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400" b="1" kern="0" dirty="0" smtClean="0">
                <a:latin typeface="+mn-lt"/>
                <a:cs typeface="Arial" pitchFamily="34" charset="0"/>
              </a:rPr>
              <a:t>Entrepreneurship promotion:</a:t>
            </a:r>
            <a:r>
              <a:rPr lang="de-DE" sz="1400" b="0" kern="0" baseline="0" dirty="0" smtClean="0">
                <a:latin typeface="+mn-lt"/>
                <a:cs typeface="Arial" pitchFamily="34" charset="0"/>
              </a:rPr>
              <a:t> managerial skills, capital and investment, to create and enhance businesses </a:t>
            </a:r>
            <a:endParaRPr lang="en-US" sz="1400" b="0" kern="0" dirty="0">
              <a:latin typeface="+mn-lt"/>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DE" sz="1400" dirty="0" smtClean="0"/>
          </a:p>
        </p:txBody>
      </p:sp>
      <p:sp>
        <p:nvSpPr>
          <p:cNvPr id="4" name="Slide Number Placeholder 3"/>
          <p:cNvSpPr>
            <a:spLocks noGrp="1"/>
          </p:cNvSpPr>
          <p:nvPr>
            <p:ph type="sldNum" sz="quarter" idx="10"/>
          </p:nvPr>
        </p:nvSpPr>
        <p:spPr/>
        <p:txBody>
          <a:bodyPr/>
          <a:lstStyle/>
          <a:p>
            <a:pPr>
              <a:defRPr/>
            </a:pPr>
            <a:fld id="{BBA0E8F0-0919-4FE3-BCC1-4996A862ED9B}" type="slidenum">
              <a:rPr lang="de-DE" smtClean="0"/>
              <a:pPr>
                <a:defRPr/>
              </a:pPr>
              <a:t>5</a:t>
            </a:fld>
            <a:endParaRPr lang="de-DE" dirty="0"/>
          </a:p>
        </p:txBody>
      </p:sp>
    </p:spTree>
    <p:extLst>
      <p:ext uri="{BB962C8B-B14F-4D97-AF65-F5344CB8AC3E}">
        <p14:creationId xmlns:p14="http://schemas.microsoft.com/office/powerpoint/2010/main" val="1093059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6450"/>
            <a:ext cx="7186613" cy="4043363"/>
          </a:xfrm>
        </p:spPr>
      </p:sp>
      <p:sp>
        <p:nvSpPr>
          <p:cNvPr id="3" name="Notes Placeholder 2"/>
          <p:cNvSpPr>
            <a:spLocks noGrp="1"/>
          </p:cNvSpPr>
          <p:nvPr>
            <p:ph type="body" idx="1"/>
          </p:nvPr>
        </p:nvSpPr>
        <p:spPr/>
        <p:txBody>
          <a:bodyPr>
            <a:normAutofit fontScale="92500"/>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400" dirty="0" smtClean="0"/>
              <a:t>Different programs serve different purposes or functions; although evaluation is usually done under the same criteria.  Purposes go from increase participants skills, increase employability, creating new short</a:t>
            </a:r>
            <a:r>
              <a:rPr lang="de-DE" sz="1400" baseline="0" dirty="0" smtClean="0"/>
              <a:t> term employment opportunities, providing inmediate income support, increasing chances of finding employment in the long term or business profitability or sales.  Increasing wages/income in the long term.</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DE" sz="1400"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sz="1400" dirty="0" smtClean="0"/>
              <a:t>Combinations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DE" sz="1400" dirty="0" smtClean="0"/>
          </a:p>
          <a:p>
            <a:pPr marL="171450" indent="-171450">
              <a:buFontTx/>
              <a:buChar char="-"/>
            </a:pPr>
            <a:r>
              <a:rPr lang="en-GB" sz="1400" kern="1200" dirty="0" smtClean="0">
                <a:solidFill>
                  <a:schemeClr val="tx1"/>
                </a:solidFill>
                <a:effectLst/>
                <a:latin typeface="+mn-lt"/>
                <a:ea typeface="+mn-ea"/>
                <a:cs typeface="+mn-cs"/>
              </a:rPr>
              <a:t>Single program, multiple</a:t>
            </a:r>
            <a:r>
              <a:rPr lang="en-GB" sz="1400" kern="1200" baseline="0" dirty="0" smtClean="0">
                <a:solidFill>
                  <a:schemeClr val="tx1"/>
                </a:solidFill>
                <a:effectLst/>
                <a:latin typeface="+mn-lt"/>
                <a:ea typeface="+mn-ea"/>
                <a:cs typeface="+mn-cs"/>
              </a:rPr>
              <a:t> interventions</a:t>
            </a:r>
          </a:p>
          <a:p>
            <a:pPr marL="628650" lvl="1" indent="-171450">
              <a:buFontTx/>
              <a:buChar char="-"/>
            </a:pPr>
            <a:r>
              <a:rPr lang="en-GB" sz="1400" kern="1200" dirty="0" smtClean="0">
                <a:solidFill>
                  <a:schemeClr val="tx1"/>
                </a:solidFill>
                <a:effectLst/>
                <a:latin typeface="+mn-lt"/>
                <a:ea typeface="+mn-ea"/>
                <a:cs typeface="+mn-cs"/>
              </a:rPr>
              <a:t>single programme may have different tracks – one track providing job placement services and another providing skills training</a:t>
            </a:r>
          </a:p>
          <a:p>
            <a:pPr marL="628650" lvl="1" indent="-171450">
              <a:buFontTx/>
              <a:buChar char="-"/>
            </a:pPr>
            <a:r>
              <a:rPr lang="en-GB" sz="1400" kern="1200" dirty="0" smtClean="0">
                <a:solidFill>
                  <a:schemeClr val="tx1"/>
                </a:solidFill>
                <a:effectLst/>
                <a:latin typeface="+mn-lt"/>
                <a:ea typeface="+mn-ea"/>
                <a:cs typeface="+mn-cs"/>
              </a:rPr>
              <a:t>Interest</a:t>
            </a:r>
            <a:r>
              <a:rPr lang="en-GB" sz="1400" kern="1200" baseline="0" dirty="0" smtClean="0">
                <a:solidFill>
                  <a:schemeClr val="tx1"/>
                </a:solidFill>
                <a:effectLst/>
                <a:latin typeface="+mn-lt"/>
                <a:ea typeface="+mn-ea"/>
                <a:cs typeface="+mn-cs"/>
              </a:rPr>
              <a:t> not in programs, but interventions: </a:t>
            </a:r>
            <a:r>
              <a:rPr lang="en-GB" sz="1400" kern="1200" dirty="0" smtClean="0">
                <a:solidFill>
                  <a:schemeClr val="tx1"/>
                </a:solidFill>
                <a:effectLst/>
                <a:latin typeface="+mn-lt"/>
                <a:ea typeface="+mn-ea"/>
                <a:cs typeface="+mn-cs"/>
              </a:rPr>
              <a:t>types are evaluated separately in the meta-analysis</a:t>
            </a:r>
          </a:p>
          <a:p>
            <a:pPr marL="628650" lvl="1" indent="-171450">
              <a:buFontTx/>
              <a:buChar char="-"/>
            </a:pPr>
            <a:r>
              <a:rPr lang="en-GB" sz="1400" kern="1200" dirty="0" smtClean="0">
                <a:solidFill>
                  <a:schemeClr val="tx1"/>
                </a:solidFill>
                <a:effectLst/>
                <a:latin typeface="+mn-lt"/>
                <a:ea typeface="+mn-ea"/>
                <a:cs typeface="+mn-cs"/>
              </a:rPr>
              <a:t>defined based on their characteristics such as the category of intervention or the population targeted</a:t>
            </a:r>
          </a:p>
          <a:p>
            <a:pPr marL="628650" lvl="1" indent="-171450">
              <a:buFontTx/>
              <a:buChar char="-"/>
            </a:pPr>
            <a:r>
              <a:rPr lang="en-GB" sz="1400" kern="1200" dirty="0" smtClean="0">
                <a:solidFill>
                  <a:schemeClr val="tx1"/>
                </a:solidFill>
                <a:effectLst/>
                <a:latin typeface="+mn-lt"/>
                <a:ea typeface="+mn-ea"/>
                <a:cs typeface="+mn-cs"/>
              </a:rPr>
              <a:t>each intervention within a programme has separate groups of participants which do not overlap</a:t>
            </a:r>
          </a:p>
          <a:p>
            <a:pPr marL="171450" indent="-171450">
              <a:buFontTx/>
              <a:buChar char="-"/>
            </a:pPr>
            <a:endParaRPr lang="en-US" sz="1400"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DE" sz="1400" dirty="0" smtClean="0"/>
          </a:p>
        </p:txBody>
      </p:sp>
      <p:sp>
        <p:nvSpPr>
          <p:cNvPr id="4" name="Slide Number Placeholder 3"/>
          <p:cNvSpPr>
            <a:spLocks noGrp="1"/>
          </p:cNvSpPr>
          <p:nvPr>
            <p:ph type="sldNum" sz="quarter" idx="10"/>
          </p:nvPr>
        </p:nvSpPr>
        <p:spPr/>
        <p:txBody>
          <a:bodyPr/>
          <a:lstStyle/>
          <a:p>
            <a:pPr>
              <a:defRPr/>
            </a:pPr>
            <a:fld id="{BBA0E8F0-0919-4FE3-BCC1-4996A862ED9B}" type="slidenum">
              <a:rPr lang="de-DE" smtClean="0"/>
              <a:pPr>
                <a:defRPr/>
              </a:pPr>
              <a:t>6</a:t>
            </a:fld>
            <a:endParaRPr lang="de-DE" dirty="0"/>
          </a:p>
        </p:txBody>
      </p:sp>
    </p:spTree>
    <p:extLst>
      <p:ext uri="{BB962C8B-B14F-4D97-AF65-F5344CB8AC3E}">
        <p14:creationId xmlns:p14="http://schemas.microsoft.com/office/powerpoint/2010/main" val="593329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A6FB92-C746-4416-9693-C606B99759CD}" type="slidenum">
              <a:rPr lang="en-GB" smtClean="0"/>
              <a:t>7</a:t>
            </a:fld>
            <a:endParaRPr lang="en-GB"/>
          </a:p>
        </p:txBody>
      </p:sp>
    </p:spTree>
    <p:extLst>
      <p:ext uri="{BB962C8B-B14F-4D97-AF65-F5344CB8AC3E}">
        <p14:creationId xmlns:p14="http://schemas.microsoft.com/office/powerpoint/2010/main" val="2807716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response to the youth employment challenge, Decent Jobs for Youth was launched in February 2016 under the auspices of the ECOSOC Youth Forum in New York.</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Decent Jobs for Youth emerged as the first-ever, comprehensive United Nations system-wide effort for the promotion of youth employment worldwide. The strategy for Decent Jobs for Youth was developed by the High-level Committee on Programmes under the leadership of the International Labour Organization (ILO), and subsequently endorsed by the UN system Chief Executives Board for Coordination. Twenty-two entities and agencies of the UN System have influenced the design of Decent Jobs for Youth and expressed alignment and support to its expansion and operationalization.</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Decent Jobs for Youth seeks to maximize the effectiveness of youth employment investments and to assist in delivering on the 2030 Agenda for Sustainable Development. </a:t>
            </a:r>
            <a:endParaRPr lang="en-GB" dirty="0" smtClean="0"/>
          </a:p>
          <a:p>
            <a:endParaRPr lang="en-GB" dirty="0"/>
          </a:p>
        </p:txBody>
      </p:sp>
      <p:sp>
        <p:nvSpPr>
          <p:cNvPr id="4" name="Slide Number Placeholder 3"/>
          <p:cNvSpPr>
            <a:spLocks noGrp="1"/>
          </p:cNvSpPr>
          <p:nvPr>
            <p:ph type="sldNum" sz="quarter" idx="10"/>
          </p:nvPr>
        </p:nvSpPr>
        <p:spPr/>
        <p:txBody>
          <a:bodyPr/>
          <a:lstStyle/>
          <a:p>
            <a:fld id="{FFA6FB92-C746-4416-9693-C606B99759CD}" type="slidenum">
              <a:rPr lang="en-GB" smtClean="0"/>
              <a:t>8</a:t>
            </a:fld>
            <a:endParaRPr lang="en-GB"/>
          </a:p>
        </p:txBody>
      </p:sp>
    </p:spTree>
    <p:extLst>
      <p:ext uri="{BB962C8B-B14F-4D97-AF65-F5344CB8AC3E}">
        <p14:creationId xmlns:p14="http://schemas.microsoft.com/office/powerpoint/2010/main" val="2481664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a:t>
            </a:r>
            <a:r>
              <a:rPr lang="en-GB" sz="1200" b="1" kern="1200" dirty="0" smtClean="0">
                <a:solidFill>
                  <a:schemeClr val="tx1"/>
                </a:solidFill>
                <a:effectLst/>
                <a:latin typeface="+mn-lt"/>
                <a:ea typeface="+mn-ea"/>
                <a:cs typeface="+mn-cs"/>
              </a:rPr>
              <a:t>Strategic Alliance </a:t>
            </a:r>
            <a:r>
              <a:rPr lang="en-GB" sz="1200" kern="1200" dirty="0" smtClean="0">
                <a:solidFill>
                  <a:schemeClr val="tx1"/>
                </a:solidFill>
                <a:effectLst/>
                <a:latin typeface="+mn-lt"/>
                <a:ea typeface="+mn-ea"/>
                <a:cs typeface="+mn-cs"/>
              </a:rPr>
              <a:t>Building. It relies on a Strategic Multi-stakeholder Alliance to advocate, ensure policy convergence, stimulate innovative thinking and mobilize resource for more and better investments in youth employment. The Alliance welcomes organizations across a wide spectrum of groups.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2, </a:t>
            </a:r>
            <a:r>
              <a:rPr lang="en-GB" sz="1200" b="1" kern="1200" dirty="0" smtClean="0">
                <a:solidFill>
                  <a:schemeClr val="tx1"/>
                </a:solidFill>
                <a:effectLst/>
                <a:latin typeface="+mn-lt"/>
                <a:ea typeface="+mn-ea"/>
                <a:cs typeface="+mn-cs"/>
              </a:rPr>
              <a:t>Action</a:t>
            </a:r>
            <a:r>
              <a:rPr lang="en-GB" sz="1200" kern="1200" dirty="0" smtClean="0">
                <a:solidFill>
                  <a:schemeClr val="tx1"/>
                </a:solidFill>
                <a:effectLst/>
                <a:latin typeface="+mn-lt"/>
                <a:ea typeface="+mn-ea"/>
                <a:cs typeface="+mn-cs"/>
              </a:rPr>
              <a:t> at regional and country levels. We must scale up action, ensure ownership and coherence with national development priorities and tailor our activities, based on evidence of what works in different settings. This work will rely on the commitment of regional institutions and the support of UNCTs to fully engage a diverse set of national and local partners.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3, Improved </a:t>
            </a:r>
            <a:r>
              <a:rPr lang="en-GB" sz="1200" b="1" kern="1200" dirty="0" smtClean="0">
                <a:solidFill>
                  <a:schemeClr val="tx1"/>
                </a:solidFill>
                <a:effectLst/>
                <a:latin typeface="+mn-lt"/>
                <a:ea typeface="+mn-ea"/>
                <a:cs typeface="+mn-cs"/>
              </a:rPr>
              <a:t>Knowledge</a:t>
            </a:r>
            <a:r>
              <a:rPr lang="en-GB" sz="1200" kern="1200" dirty="0" smtClean="0">
                <a:solidFill>
                  <a:schemeClr val="tx1"/>
                </a:solidFill>
                <a:effectLst/>
                <a:latin typeface="+mn-lt"/>
                <a:ea typeface="+mn-ea"/>
                <a:cs typeface="+mn-cs"/>
              </a:rPr>
              <a:t> about What Works. It will set up a global Knowledge Facility to capture, analyse and widely share best practices and innovation, enhance capacity development and facilitate peer learning about what  works to improve labour market outcomes for young women and men.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4, Innovative and sustainable </a:t>
            </a:r>
            <a:r>
              <a:rPr lang="en-GB" sz="1200" b="1" kern="1200" dirty="0" smtClean="0">
                <a:solidFill>
                  <a:schemeClr val="tx1"/>
                </a:solidFill>
                <a:effectLst/>
                <a:latin typeface="+mn-lt"/>
                <a:ea typeface="+mn-ea"/>
                <a:cs typeface="+mn-cs"/>
              </a:rPr>
              <a:t>funding modalities and resource mobilization</a:t>
            </a:r>
            <a:r>
              <a:rPr lang="en-GB" sz="1200" kern="1200" dirty="0" smtClean="0">
                <a:solidFill>
                  <a:schemeClr val="tx1"/>
                </a:solidFill>
                <a:effectLst/>
                <a:latin typeface="+mn-lt"/>
                <a:ea typeface="+mn-ea"/>
                <a:cs typeface="+mn-cs"/>
              </a:rPr>
              <a:t>. It will advocate for high level commitment of local and international actors to increase resources through present and future funding facilities to enable scaling up activities in the most inclusive and transparent manner.</a:t>
            </a:r>
          </a:p>
        </p:txBody>
      </p:sp>
      <p:sp>
        <p:nvSpPr>
          <p:cNvPr id="4" name="Slide Number Placeholder 3"/>
          <p:cNvSpPr>
            <a:spLocks noGrp="1"/>
          </p:cNvSpPr>
          <p:nvPr>
            <p:ph type="sldNum" sz="quarter" idx="10"/>
          </p:nvPr>
        </p:nvSpPr>
        <p:spPr/>
        <p:txBody>
          <a:bodyPr/>
          <a:lstStyle/>
          <a:p>
            <a:fld id="{FFA6FB92-C746-4416-9693-C606B99759CD}" type="slidenum">
              <a:rPr lang="en-GB" smtClean="0"/>
              <a:t>9</a:t>
            </a:fld>
            <a:endParaRPr lang="en-GB"/>
          </a:p>
        </p:txBody>
      </p:sp>
    </p:spTree>
    <p:extLst>
      <p:ext uri="{BB962C8B-B14F-4D97-AF65-F5344CB8AC3E}">
        <p14:creationId xmlns:p14="http://schemas.microsoft.com/office/powerpoint/2010/main" val="2677521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6698164-F6AB-4196-80D5-C97CBA501F30}"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4554A7-C649-4803-AD04-4972E16CAE3F}"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16340"/>
          <a:stretch/>
        </p:blipFill>
        <p:spPr>
          <a:xfrm>
            <a:off x="254000" y="237872"/>
            <a:ext cx="6502400" cy="4576166"/>
          </a:xfrm>
          <a:prstGeom prst="rect">
            <a:avLst/>
          </a:prstGeom>
          <a:effectLst>
            <a:softEdge rad="38100"/>
          </a:effectLst>
        </p:spPr>
      </p:pic>
    </p:spTree>
    <p:extLst>
      <p:ext uri="{BB962C8B-B14F-4D97-AF65-F5344CB8AC3E}">
        <p14:creationId xmlns:p14="http://schemas.microsoft.com/office/powerpoint/2010/main" val="299236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698164-F6AB-4196-80D5-C97CBA501F30}"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4554A7-C649-4803-AD04-4972E16CAE3F}" type="slidenum">
              <a:rPr lang="en-GB" smtClean="0"/>
              <a:t>‹#›</a:t>
            </a:fld>
            <a:endParaRPr lang="en-GB"/>
          </a:p>
        </p:txBody>
      </p:sp>
    </p:spTree>
    <p:extLst>
      <p:ext uri="{BB962C8B-B14F-4D97-AF65-F5344CB8AC3E}">
        <p14:creationId xmlns:p14="http://schemas.microsoft.com/office/powerpoint/2010/main" val="4267889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698164-F6AB-4196-80D5-C97CBA501F30}"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4554A7-C649-4803-AD04-4972E16CAE3F}"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2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698164-F6AB-4196-80D5-C97CBA501F30}"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4554A7-C649-4803-AD04-4972E16CAE3F}" type="slidenum">
              <a:rPr lang="en-GB" smtClean="0"/>
              <a:t>‹#›</a:t>
            </a:fld>
            <a:endParaRPr lang="en-GB"/>
          </a:p>
        </p:txBody>
      </p:sp>
    </p:spTree>
    <p:extLst>
      <p:ext uri="{BB962C8B-B14F-4D97-AF65-F5344CB8AC3E}">
        <p14:creationId xmlns:p14="http://schemas.microsoft.com/office/powerpoint/2010/main" val="3751293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98164-F6AB-4196-80D5-C97CBA501F30}"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4554A7-C649-4803-AD04-4972E16CAE3F}"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77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698164-F6AB-4196-80D5-C97CBA501F30}" type="datetimeFigureOut">
              <a:rPr lang="en-GB" smtClean="0"/>
              <a:t>23/03/2018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4554A7-C649-4803-AD04-4972E16CAE3F}" type="slidenum">
              <a:rPr lang="en-GB" smtClean="0"/>
              <a:t>‹#›</a:t>
            </a:fld>
            <a:endParaRPr lang="en-GB"/>
          </a:p>
        </p:txBody>
      </p:sp>
    </p:spTree>
    <p:extLst>
      <p:ext uri="{BB962C8B-B14F-4D97-AF65-F5344CB8AC3E}">
        <p14:creationId xmlns:p14="http://schemas.microsoft.com/office/powerpoint/2010/main" val="164458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698164-F6AB-4196-80D5-C97CBA501F30}" type="datetimeFigureOut">
              <a:rPr lang="en-GB" smtClean="0"/>
              <a:t>23/03/2018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4554A7-C649-4803-AD04-4972E16CAE3F}" type="slidenum">
              <a:rPr lang="en-GB" smtClean="0"/>
              <a:t>‹#›</a:t>
            </a:fld>
            <a:endParaRPr lang="en-GB"/>
          </a:p>
        </p:txBody>
      </p:sp>
    </p:spTree>
    <p:extLst>
      <p:ext uri="{BB962C8B-B14F-4D97-AF65-F5344CB8AC3E}">
        <p14:creationId xmlns:p14="http://schemas.microsoft.com/office/powerpoint/2010/main" val="88152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698164-F6AB-4196-80D5-C97CBA501F30}" type="datetimeFigureOut">
              <a:rPr lang="en-GB" smtClean="0"/>
              <a:t>23/03/2018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4554A7-C649-4803-AD04-4972E16CAE3F}" type="slidenum">
              <a:rPr lang="en-GB" smtClean="0"/>
              <a:t>‹#›</a:t>
            </a:fld>
            <a:endParaRPr lang="en-GB"/>
          </a:p>
        </p:txBody>
      </p:sp>
    </p:spTree>
    <p:extLst>
      <p:ext uri="{BB962C8B-B14F-4D97-AF65-F5344CB8AC3E}">
        <p14:creationId xmlns:p14="http://schemas.microsoft.com/office/powerpoint/2010/main" val="555653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98164-F6AB-4196-80D5-C97CBA501F30}" type="datetimeFigureOut">
              <a:rPr lang="en-GB" smtClean="0"/>
              <a:t>23/03/2018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4554A7-C649-4803-AD04-4972E16CAE3F}" type="slidenum">
              <a:rPr lang="en-GB" smtClean="0"/>
              <a:t>‹#›</a:t>
            </a:fld>
            <a:endParaRPr lang="en-GB"/>
          </a:p>
        </p:txBody>
      </p:sp>
    </p:spTree>
    <p:extLst>
      <p:ext uri="{BB962C8B-B14F-4D97-AF65-F5344CB8AC3E}">
        <p14:creationId xmlns:p14="http://schemas.microsoft.com/office/powerpoint/2010/main" val="193537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98164-F6AB-4196-80D5-C97CBA501F30}" type="datetimeFigureOut">
              <a:rPr lang="en-GB" smtClean="0"/>
              <a:t>23/03/2018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4554A7-C649-4803-AD04-4972E16CAE3F}" type="slidenum">
              <a:rPr lang="en-GB" smtClean="0"/>
              <a:t>‹#›</a:t>
            </a:fld>
            <a:endParaRPr lang="en-GB"/>
          </a:p>
        </p:txBody>
      </p:sp>
    </p:spTree>
    <p:extLst>
      <p:ext uri="{BB962C8B-B14F-4D97-AF65-F5344CB8AC3E}">
        <p14:creationId xmlns:p14="http://schemas.microsoft.com/office/powerpoint/2010/main" val="61101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98164-F6AB-4196-80D5-C97CBA501F30}" type="datetimeFigureOut">
              <a:rPr lang="en-GB" smtClean="0"/>
              <a:t>23/03/2018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4554A7-C649-4803-AD04-4972E16CAE3F}"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55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6698164-F6AB-4196-80D5-C97CBA501F30}" type="datetimeFigureOut">
              <a:rPr lang="en-GB" smtClean="0"/>
              <a:t>23/03/2018</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94554A7-C649-4803-AD04-4972E16CAE3F}"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61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GB" sz="3600" b="1" dirty="0"/>
              <a:t>Decent Jobs for Youth</a:t>
            </a:r>
            <a:r>
              <a:rPr lang="en-GB" sz="3600" dirty="0"/>
              <a:t/>
            </a:r>
            <a:br>
              <a:rPr lang="en-GB" sz="3600" dirty="0"/>
            </a:br>
            <a:r>
              <a:rPr lang="en-GB" sz="3600" dirty="0" smtClean="0"/>
              <a:t>ACTIVE LABOUR MARKET PROGRAMMES</a:t>
            </a:r>
            <a:endParaRPr lang="en-GB" sz="3600" dirty="0"/>
          </a:p>
        </p:txBody>
      </p:sp>
      <p:sp>
        <p:nvSpPr>
          <p:cNvPr id="3" name="Subtitle 2"/>
          <p:cNvSpPr>
            <a:spLocks noGrp="1"/>
          </p:cNvSpPr>
          <p:nvPr>
            <p:ph type="subTitle" idx="1"/>
          </p:nvPr>
        </p:nvSpPr>
        <p:spPr/>
        <p:txBody>
          <a:bodyPr/>
          <a:lstStyle/>
          <a:p>
            <a:r>
              <a:rPr lang="en-GB" dirty="0" smtClean="0"/>
              <a:t>March 2018</a:t>
            </a:r>
          </a:p>
        </p:txBody>
      </p:sp>
      <p:sp>
        <p:nvSpPr>
          <p:cNvPr id="4" name="Title 1"/>
          <p:cNvSpPr txBox="1">
            <a:spLocks/>
          </p:cNvSpPr>
          <p:nvPr/>
        </p:nvSpPr>
        <p:spPr>
          <a:xfrm>
            <a:off x="6878472" y="225425"/>
            <a:ext cx="5008728" cy="4612582"/>
          </a:xfrm>
          <a:prstGeom prst="rect">
            <a:avLst/>
          </a:prstGeom>
          <a:solidFill>
            <a:srgbClr val="C9FFFF"/>
          </a:solidFill>
          <a:effectLst>
            <a:softEdge rad="38100"/>
          </a:effectLst>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r>
              <a:rPr lang="en-GB" sz="4400" dirty="0" smtClean="0"/>
              <a:t>Interventions to improve the labour market outcomes of youth: systematic review</a:t>
            </a:r>
            <a:endParaRPr lang="en-GB" sz="4400" dirty="0"/>
          </a:p>
        </p:txBody>
      </p:sp>
    </p:spTree>
    <p:extLst>
      <p:ext uri="{BB962C8B-B14F-4D97-AF65-F5344CB8AC3E}">
        <p14:creationId xmlns:p14="http://schemas.microsoft.com/office/powerpoint/2010/main" val="4050794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689600" y="4571176"/>
            <a:ext cx="571500" cy="584200"/>
          </a:xfrm>
          <a:prstGeom prst="rect">
            <a:avLst/>
          </a:prstGeom>
          <a:solidFill>
            <a:srgbClr val="FDF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166100" y="4558476"/>
            <a:ext cx="571500" cy="584200"/>
          </a:xfrm>
          <a:prstGeom prst="rect">
            <a:avLst/>
          </a:prstGeom>
          <a:solidFill>
            <a:srgbClr val="FDF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251200" y="4571176"/>
            <a:ext cx="571500" cy="584200"/>
          </a:xfrm>
          <a:prstGeom prst="rect">
            <a:avLst/>
          </a:prstGeom>
          <a:solidFill>
            <a:srgbClr val="FDF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166100" y="2997200"/>
            <a:ext cx="571500" cy="584200"/>
          </a:xfrm>
          <a:prstGeom prst="rect">
            <a:avLst/>
          </a:prstGeom>
          <a:solidFill>
            <a:srgbClr val="FDF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689600" y="2984500"/>
            <a:ext cx="571500" cy="584200"/>
          </a:xfrm>
          <a:prstGeom prst="rect">
            <a:avLst/>
          </a:prstGeom>
          <a:solidFill>
            <a:srgbClr val="FDF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251200" y="2997200"/>
            <a:ext cx="571500" cy="584200"/>
          </a:xfrm>
          <a:prstGeom prst="rect">
            <a:avLst/>
          </a:prstGeom>
          <a:solidFill>
            <a:srgbClr val="FDF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024127" y="432816"/>
            <a:ext cx="11167873" cy="1155508"/>
          </a:xfrm>
        </p:spPr>
        <p:txBody>
          <a:bodyPr>
            <a:noAutofit/>
          </a:bodyPr>
          <a:lstStyle/>
          <a:p>
            <a:r>
              <a:rPr lang="en-GB" sz="4500" dirty="0"/>
              <a:t>Multi-stakeholder alliance </a:t>
            </a:r>
            <a:r>
              <a:rPr lang="en-GB" sz="4500" dirty="0" smtClean="0"/>
              <a:t>|</a:t>
            </a:r>
            <a:r>
              <a:rPr lang="en-GB" sz="3600" dirty="0" smtClean="0">
                <a:solidFill>
                  <a:schemeClr val="accent2"/>
                </a:solidFill>
              </a:rPr>
              <a:t>Going </a:t>
            </a:r>
            <a:r>
              <a:rPr lang="en-GB" sz="3600" dirty="0">
                <a:solidFill>
                  <a:schemeClr val="accent2"/>
                </a:solidFill>
              </a:rPr>
              <a:t>beyond the UN system</a:t>
            </a:r>
            <a:endParaRPr lang="en-GB" sz="4000" dirty="0"/>
          </a:p>
        </p:txBody>
      </p:sp>
      <p:graphicFrame>
        <p:nvGraphicFramePr>
          <p:cNvPr id="4" name="Content Placeholder 3"/>
          <p:cNvGraphicFramePr>
            <a:graphicFrameLocks noGrp="1"/>
          </p:cNvGraphicFramePr>
          <p:nvPr>
            <p:ph idx="1"/>
            <p:extLst/>
          </p:nvPr>
        </p:nvGraphicFramePr>
        <p:xfrm>
          <a:off x="740229" y="1828800"/>
          <a:ext cx="10504034" cy="4479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5685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231154" y="3474718"/>
            <a:ext cx="721546" cy="698268"/>
          </a:xfrm>
          <a:prstGeom prst="rect">
            <a:avLst/>
          </a:prstGeom>
          <a:solidFill>
            <a:srgbClr val="FDF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4547320" y="3477493"/>
            <a:ext cx="721546" cy="698268"/>
          </a:xfrm>
          <a:prstGeom prst="rect">
            <a:avLst/>
          </a:prstGeom>
          <a:solidFill>
            <a:srgbClr val="FDF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930000" y="3480266"/>
            <a:ext cx="721546" cy="698268"/>
          </a:xfrm>
          <a:prstGeom prst="rect">
            <a:avLst/>
          </a:prstGeom>
          <a:solidFill>
            <a:srgbClr val="FDF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279422" y="3466416"/>
            <a:ext cx="721546" cy="698268"/>
          </a:xfrm>
          <a:prstGeom prst="rect">
            <a:avLst/>
          </a:prstGeom>
          <a:solidFill>
            <a:srgbClr val="FDF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628848" y="3469188"/>
            <a:ext cx="721546" cy="698268"/>
          </a:xfrm>
          <a:prstGeom prst="rect">
            <a:avLst/>
          </a:prstGeom>
          <a:solidFill>
            <a:srgbClr val="FDF7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Content Placeholder 3"/>
          <p:cNvGraphicFramePr>
            <a:graphicFrameLocks noGrp="1"/>
          </p:cNvGraphicFramePr>
          <p:nvPr>
            <p:ph idx="1"/>
            <p:extLst/>
          </p:nvPr>
        </p:nvGraphicFramePr>
        <p:xfrm>
          <a:off x="1024127" y="1567687"/>
          <a:ext cx="10504034" cy="4479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024127" y="432816"/>
            <a:ext cx="10732443" cy="1155508"/>
          </a:xfrm>
        </p:spPr>
        <p:txBody>
          <a:bodyPr>
            <a:normAutofit/>
          </a:bodyPr>
          <a:lstStyle/>
          <a:p>
            <a:r>
              <a:rPr lang="en-GB" sz="4500" dirty="0"/>
              <a:t>Thematic </a:t>
            </a:r>
            <a:r>
              <a:rPr lang="en-GB" sz="4500" dirty="0" smtClean="0"/>
              <a:t>priorities |  </a:t>
            </a:r>
            <a:r>
              <a:rPr lang="en-GB" sz="4000" dirty="0">
                <a:solidFill>
                  <a:schemeClr val="accent2"/>
                </a:solidFill>
              </a:rPr>
              <a:t>concrete </a:t>
            </a:r>
            <a:r>
              <a:rPr lang="en-GB" sz="4000" dirty="0" smtClean="0">
                <a:solidFill>
                  <a:schemeClr val="accent2"/>
                </a:solidFill>
              </a:rPr>
              <a:t>action</a:t>
            </a:r>
            <a:endParaRPr lang="en-GB" sz="4000" dirty="0"/>
          </a:p>
        </p:txBody>
      </p:sp>
      <p:sp>
        <p:nvSpPr>
          <p:cNvPr id="3" name="TextBox 2"/>
          <p:cNvSpPr txBox="1"/>
          <p:nvPr/>
        </p:nvSpPr>
        <p:spPr>
          <a:xfrm>
            <a:off x="127000" y="5981700"/>
            <a:ext cx="1892300" cy="523220"/>
          </a:xfrm>
          <a:prstGeom prst="rect">
            <a:avLst/>
          </a:prstGeom>
          <a:solidFill>
            <a:srgbClr val="00B0F0"/>
          </a:solidFill>
          <a:ln>
            <a:noFill/>
          </a:ln>
        </p:spPr>
        <p:txBody>
          <a:bodyPr wrap="square" rtlCol="0">
            <a:spAutoFit/>
          </a:bodyPr>
          <a:lstStyle/>
          <a:p>
            <a:pPr algn="ctr"/>
            <a:r>
              <a:rPr lang="en-GB" sz="2800" dirty="0" smtClean="0"/>
              <a:t>Innovation</a:t>
            </a:r>
            <a:endParaRPr lang="en-GB" sz="2800" dirty="0"/>
          </a:p>
        </p:txBody>
      </p:sp>
      <p:sp>
        <p:nvSpPr>
          <p:cNvPr id="11" name="TextBox 10"/>
          <p:cNvSpPr txBox="1"/>
          <p:nvPr/>
        </p:nvSpPr>
        <p:spPr>
          <a:xfrm>
            <a:off x="2070100" y="5981700"/>
            <a:ext cx="1892300" cy="523220"/>
          </a:xfrm>
          <a:prstGeom prst="rect">
            <a:avLst/>
          </a:prstGeom>
          <a:solidFill>
            <a:srgbClr val="00B0F0"/>
          </a:solidFill>
          <a:ln>
            <a:noFill/>
          </a:ln>
        </p:spPr>
        <p:txBody>
          <a:bodyPr wrap="square" rtlCol="0">
            <a:spAutoFit/>
          </a:bodyPr>
          <a:lstStyle/>
          <a:p>
            <a:pPr algn="ctr"/>
            <a:r>
              <a:rPr lang="en-GB" sz="2800" dirty="0" smtClean="0"/>
              <a:t>Evidence</a:t>
            </a:r>
            <a:endParaRPr lang="en-GB" sz="2800" dirty="0"/>
          </a:p>
        </p:txBody>
      </p:sp>
      <p:sp>
        <p:nvSpPr>
          <p:cNvPr id="12" name="TextBox 11"/>
          <p:cNvSpPr txBox="1"/>
          <p:nvPr/>
        </p:nvSpPr>
        <p:spPr>
          <a:xfrm>
            <a:off x="10161772" y="5985550"/>
            <a:ext cx="1892300" cy="523220"/>
          </a:xfrm>
          <a:prstGeom prst="rect">
            <a:avLst/>
          </a:prstGeom>
          <a:solidFill>
            <a:srgbClr val="00B0F0"/>
          </a:solidFill>
          <a:ln>
            <a:noFill/>
          </a:ln>
        </p:spPr>
        <p:txBody>
          <a:bodyPr wrap="square" rtlCol="0">
            <a:spAutoFit/>
          </a:bodyPr>
          <a:lstStyle/>
          <a:p>
            <a:pPr algn="ctr"/>
            <a:r>
              <a:rPr lang="en-GB" sz="2800" dirty="0" smtClean="0"/>
              <a:t>Action</a:t>
            </a:r>
            <a:endParaRPr lang="en-GB" sz="2800" dirty="0"/>
          </a:p>
        </p:txBody>
      </p:sp>
      <p:sp>
        <p:nvSpPr>
          <p:cNvPr id="13" name="TextBox 12"/>
          <p:cNvSpPr txBox="1"/>
          <p:nvPr/>
        </p:nvSpPr>
        <p:spPr>
          <a:xfrm>
            <a:off x="6269772" y="5977275"/>
            <a:ext cx="1892300" cy="523220"/>
          </a:xfrm>
          <a:prstGeom prst="rect">
            <a:avLst/>
          </a:prstGeom>
          <a:solidFill>
            <a:srgbClr val="00B0F0"/>
          </a:solidFill>
          <a:ln>
            <a:noFill/>
          </a:ln>
        </p:spPr>
        <p:txBody>
          <a:bodyPr wrap="square" rtlCol="0">
            <a:spAutoFit/>
          </a:bodyPr>
          <a:lstStyle/>
          <a:p>
            <a:pPr algn="ctr"/>
            <a:r>
              <a:rPr lang="en-GB" sz="2800" dirty="0" smtClean="0"/>
              <a:t>Priorities</a:t>
            </a:r>
            <a:endParaRPr lang="en-GB" sz="2800" dirty="0"/>
          </a:p>
        </p:txBody>
      </p:sp>
      <p:sp>
        <p:nvSpPr>
          <p:cNvPr id="14" name="TextBox 13"/>
          <p:cNvSpPr txBox="1"/>
          <p:nvPr/>
        </p:nvSpPr>
        <p:spPr>
          <a:xfrm>
            <a:off x="8218672" y="5985550"/>
            <a:ext cx="1892300" cy="523220"/>
          </a:xfrm>
          <a:prstGeom prst="rect">
            <a:avLst/>
          </a:prstGeom>
          <a:solidFill>
            <a:srgbClr val="00B0F0"/>
          </a:solidFill>
          <a:ln>
            <a:noFill/>
          </a:ln>
        </p:spPr>
        <p:txBody>
          <a:bodyPr wrap="square" rtlCol="0">
            <a:spAutoFit/>
          </a:bodyPr>
          <a:lstStyle/>
          <a:p>
            <a:pPr algn="ctr"/>
            <a:r>
              <a:rPr lang="en-GB" sz="2800" dirty="0" smtClean="0"/>
              <a:t>Alliances</a:t>
            </a:r>
            <a:endParaRPr lang="en-GB" sz="2800" dirty="0"/>
          </a:p>
        </p:txBody>
      </p:sp>
      <p:sp>
        <p:nvSpPr>
          <p:cNvPr id="15" name="TextBox 14"/>
          <p:cNvSpPr txBox="1"/>
          <p:nvPr/>
        </p:nvSpPr>
        <p:spPr>
          <a:xfrm>
            <a:off x="4009570" y="5977275"/>
            <a:ext cx="2218832" cy="523220"/>
          </a:xfrm>
          <a:prstGeom prst="rect">
            <a:avLst/>
          </a:prstGeom>
          <a:solidFill>
            <a:srgbClr val="00B0F0"/>
          </a:solidFill>
          <a:ln>
            <a:noFill/>
          </a:ln>
        </p:spPr>
        <p:txBody>
          <a:bodyPr wrap="square" rtlCol="0">
            <a:spAutoFit/>
          </a:bodyPr>
          <a:lstStyle/>
          <a:p>
            <a:pPr algn="ctr"/>
            <a:r>
              <a:rPr lang="en-GB" sz="2800" dirty="0" smtClean="0"/>
              <a:t>Opportunities</a:t>
            </a:r>
            <a:endParaRPr lang="en-GB" sz="2800" dirty="0"/>
          </a:p>
        </p:txBody>
      </p:sp>
    </p:spTree>
    <p:extLst>
      <p:ext uri="{BB962C8B-B14F-4D97-AF65-F5344CB8AC3E}">
        <p14:creationId xmlns:p14="http://schemas.microsoft.com/office/powerpoint/2010/main" val="3061649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grpSp>
        <p:nvGrpSpPr>
          <p:cNvPr id="5" name="Group 4"/>
          <p:cNvGrpSpPr/>
          <p:nvPr/>
        </p:nvGrpSpPr>
        <p:grpSpPr>
          <a:xfrm>
            <a:off x="1350865" y="1951416"/>
            <a:ext cx="2802732" cy="1736544"/>
            <a:chOff x="4350260" y="987142"/>
            <a:chExt cx="2472070" cy="1736544"/>
          </a:xfrm>
        </p:grpSpPr>
        <p:sp>
          <p:nvSpPr>
            <p:cNvPr id="6" name="Title 1"/>
            <p:cNvSpPr txBox="1">
              <a:spLocks/>
            </p:cNvSpPr>
            <p:nvPr/>
          </p:nvSpPr>
          <p:spPr bwMode="auto">
            <a:xfrm>
              <a:off x="4459217" y="2127001"/>
              <a:ext cx="2363113" cy="59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1800" b="1" i="0" kern="1200" baseline="0">
                  <a:solidFill>
                    <a:schemeClr val="tx1"/>
                  </a:solidFill>
                  <a:latin typeface="Helvetica Neue"/>
                  <a:ea typeface="+mj-ea"/>
                  <a:cs typeface="+mj-cs"/>
                </a:defRPr>
              </a:lvl1pPr>
              <a:lvl2pPr algn="ctr" rtl="0" eaLnBrk="1" fontAlgn="base" hangingPunct="1">
                <a:spcBef>
                  <a:spcPct val="0"/>
                </a:spcBef>
                <a:spcAft>
                  <a:spcPct val="0"/>
                </a:spcAft>
                <a:defRPr sz="4400">
                  <a:solidFill>
                    <a:schemeClr val="tx2"/>
                  </a:solidFill>
                  <a:latin typeface="Times New Roman" panose="02020603050405020304" pitchFamily="18" charset="0"/>
                </a:defRPr>
              </a:lvl2pPr>
              <a:lvl3pPr algn="ctr" rtl="0" eaLnBrk="1" fontAlgn="base" hangingPunct="1">
                <a:spcBef>
                  <a:spcPct val="0"/>
                </a:spcBef>
                <a:spcAft>
                  <a:spcPct val="0"/>
                </a:spcAft>
                <a:defRPr sz="4400">
                  <a:solidFill>
                    <a:schemeClr val="tx2"/>
                  </a:solidFill>
                  <a:latin typeface="Times New Roman" panose="02020603050405020304" pitchFamily="18" charset="0"/>
                </a:defRPr>
              </a:lvl3pPr>
              <a:lvl4pPr algn="ctr" rtl="0" eaLnBrk="1" fontAlgn="base" hangingPunct="1">
                <a:spcBef>
                  <a:spcPct val="0"/>
                </a:spcBef>
                <a:spcAft>
                  <a:spcPct val="0"/>
                </a:spcAft>
                <a:defRPr sz="4400">
                  <a:solidFill>
                    <a:schemeClr val="tx2"/>
                  </a:solidFill>
                  <a:latin typeface="Times New Roman" panose="02020603050405020304" pitchFamily="18" charset="0"/>
                </a:defRPr>
              </a:lvl4pPr>
              <a:lvl5pPr algn="ctr" rtl="0" eaLnBrk="1" fontAlgn="base" hangingPunct="1">
                <a:spcBef>
                  <a:spcPct val="0"/>
                </a:spcBef>
                <a:spcAft>
                  <a:spcPct val="0"/>
                </a:spcAft>
                <a:defRPr sz="4400">
                  <a:solidFill>
                    <a:schemeClr val="tx2"/>
                  </a:solidFill>
                  <a:latin typeface="Times New Roman" panose="02020603050405020304" pitchFamily="18" charset="0"/>
                </a:defRPr>
              </a:lvl5pPr>
              <a:lvl6pPr marL="457200" algn="ctr" rtl="0" eaLnBrk="1" fontAlgn="base" hangingPunct="1">
                <a:spcBef>
                  <a:spcPct val="0"/>
                </a:spcBef>
                <a:spcAft>
                  <a:spcPct val="0"/>
                </a:spcAft>
                <a:defRPr sz="4400">
                  <a:solidFill>
                    <a:schemeClr val="tx2"/>
                  </a:solidFill>
                  <a:latin typeface="Times New Roman" panose="02020603050405020304" pitchFamily="18" charset="0"/>
                </a:defRPr>
              </a:lvl6pPr>
              <a:lvl7pPr marL="914400" algn="ctr" rtl="0" eaLnBrk="1" fontAlgn="base" hangingPunct="1">
                <a:spcBef>
                  <a:spcPct val="0"/>
                </a:spcBef>
                <a:spcAft>
                  <a:spcPct val="0"/>
                </a:spcAft>
                <a:defRPr sz="4400">
                  <a:solidFill>
                    <a:schemeClr val="tx2"/>
                  </a:solidFill>
                  <a:latin typeface="Times New Roman" panose="02020603050405020304" pitchFamily="18" charset="0"/>
                </a:defRPr>
              </a:lvl7pPr>
              <a:lvl8pPr marL="1371600" algn="ctr" rtl="0" eaLnBrk="1" fontAlgn="base" hangingPunct="1">
                <a:spcBef>
                  <a:spcPct val="0"/>
                </a:spcBef>
                <a:spcAft>
                  <a:spcPct val="0"/>
                </a:spcAft>
                <a:defRPr sz="4400">
                  <a:solidFill>
                    <a:schemeClr val="tx2"/>
                  </a:solidFill>
                  <a:latin typeface="Times New Roman" panose="02020603050405020304" pitchFamily="18" charset="0"/>
                </a:defRPr>
              </a:lvl8pPr>
              <a:lvl9pPr marL="1828800" algn="ctr" rtl="0" eaLnBrk="1" fontAlgn="base" hangingPunct="1">
                <a:spcBef>
                  <a:spcPct val="0"/>
                </a:spcBef>
                <a:spcAft>
                  <a:spcPct val="0"/>
                </a:spcAft>
                <a:defRPr sz="4400">
                  <a:solidFill>
                    <a:schemeClr val="tx2"/>
                  </a:solidFill>
                  <a:latin typeface="Times New Roman" panose="02020603050405020304" pitchFamily="18" charset="0"/>
                </a:defRPr>
              </a:lvl9pPr>
            </a:lstStyle>
            <a:p>
              <a:pPr>
                <a:spcAft>
                  <a:spcPts val="1200"/>
                </a:spcAft>
              </a:pPr>
              <a:r>
                <a:rPr lang="en-US" sz="2400" dirty="0" smtClean="0"/>
                <a:t>The challenge</a:t>
              </a:r>
              <a:endParaRPr lang="en-US" sz="2400" dirty="0"/>
            </a:p>
          </p:txBody>
        </p:sp>
        <p:sp>
          <p:nvSpPr>
            <p:cNvPr id="7" name="Rectangle 6"/>
            <p:cNvSpPr/>
            <p:nvPr/>
          </p:nvSpPr>
          <p:spPr>
            <a:xfrm>
              <a:off x="4350260" y="987142"/>
              <a:ext cx="1090387" cy="1200329"/>
            </a:xfrm>
            <a:prstGeom prst="rect">
              <a:avLst/>
            </a:prstGeom>
          </p:spPr>
          <p:txBody>
            <a:bodyPr wrap="none">
              <a:spAutoFit/>
            </a:bodyPr>
            <a:lstStyle/>
            <a:p>
              <a:r>
                <a:rPr lang="en-US" sz="7200" b="1" dirty="0">
                  <a:latin typeface="Century Schoolbook" charset="0"/>
                  <a:ea typeface="Century Schoolbook" charset="0"/>
                  <a:cs typeface="Century Schoolbook" charset="0"/>
                </a:rPr>
                <a:t>1. </a:t>
              </a:r>
            </a:p>
          </p:txBody>
        </p:sp>
      </p:grpSp>
      <p:grpSp>
        <p:nvGrpSpPr>
          <p:cNvPr id="8" name="Group 7"/>
          <p:cNvGrpSpPr/>
          <p:nvPr/>
        </p:nvGrpSpPr>
        <p:grpSpPr>
          <a:xfrm>
            <a:off x="5160452" y="1951416"/>
            <a:ext cx="1988490" cy="1739851"/>
            <a:chOff x="6709351" y="987142"/>
            <a:chExt cx="2325225" cy="1739851"/>
          </a:xfrm>
        </p:grpSpPr>
        <p:sp>
          <p:nvSpPr>
            <p:cNvPr id="9" name="Rectangle 8"/>
            <p:cNvSpPr/>
            <p:nvPr/>
          </p:nvSpPr>
          <p:spPr>
            <a:xfrm>
              <a:off x="6709351" y="987142"/>
              <a:ext cx="1445583" cy="1200329"/>
            </a:xfrm>
            <a:prstGeom prst="rect">
              <a:avLst/>
            </a:prstGeom>
          </p:spPr>
          <p:txBody>
            <a:bodyPr wrap="none">
              <a:spAutoFit/>
            </a:bodyPr>
            <a:lstStyle/>
            <a:p>
              <a:r>
                <a:rPr lang="en-US" sz="7200" b="1" dirty="0">
                  <a:latin typeface="Century Schoolbook" charset="0"/>
                  <a:ea typeface="Century Schoolbook" charset="0"/>
                  <a:cs typeface="Century Schoolbook" charset="0"/>
                </a:rPr>
                <a:t>2. </a:t>
              </a:r>
            </a:p>
          </p:txBody>
        </p:sp>
        <p:sp>
          <p:nvSpPr>
            <p:cNvPr id="10" name="Title 1"/>
            <p:cNvSpPr txBox="1">
              <a:spLocks/>
            </p:cNvSpPr>
            <p:nvPr/>
          </p:nvSpPr>
          <p:spPr bwMode="auto">
            <a:xfrm>
              <a:off x="6818308" y="2130308"/>
              <a:ext cx="2216268" cy="59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1800" b="1" i="0" kern="1200" baseline="0">
                  <a:solidFill>
                    <a:schemeClr val="tx1"/>
                  </a:solidFill>
                  <a:latin typeface="Helvetica Neue"/>
                  <a:ea typeface="+mj-ea"/>
                  <a:cs typeface="+mj-cs"/>
                </a:defRPr>
              </a:lvl1pPr>
              <a:lvl2pPr algn="ctr" rtl="0" eaLnBrk="1" fontAlgn="base" hangingPunct="1">
                <a:spcBef>
                  <a:spcPct val="0"/>
                </a:spcBef>
                <a:spcAft>
                  <a:spcPct val="0"/>
                </a:spcAft>
                <a:defRPr sz="4400">
                  <a:solidFill>
                    <a:schemeClr val="tx2"/>
                  </a:solidFill>
                  <a:latin typeface="Times New Roman" panose="02020603050405020304" pitchFamily="18" charset="0"/>
                </a:defRPr>
              </a:lvl2pPr>
              <a:lvl3pPr algn="ctr" rtl="0" eaLnBrk="1" fontAlgn="base" hangingPunct="1">
                <a:spcBef>
                  <a:spcPct val="0"/>
                </a:spcBef>
                <a:spcAft>
                  <a:spcPct val="0"/>
                </a:spcAft>
                <a:defRPr sz="4400">
                  <a:solidFill>
                    <a:schemeClr val="tx2"/>
                  </a:solidFill>
                  <a:latin typeface="Times New Roman" panose="02020603050405020304" pitchFamily="18" charset="0"/>
                </a:defRPr>
              </a:lvl3pPr>
              <a:lvl4pPr algn="ctr" rtl="0" eaLnBrk="1" fontAlgn="base" hangingPunct="1">
                <a:spcBef>
                  <a:spcPct val="0"/>
                </a:spcBef>
                <a:spcAft>
                  <a:spcPct val="0"/>
                </a:spcAft>
                <a:defRPr sz="4400">
                  <a:solidFill>
                    <a:schemeClr val="tx2"/>
                  </a:solidFill>
                  <a:latin typeface="Times New Roman" panose="02020603050405020304" pitchFamily="18" charset="0"/>
                </a:defRPr>
              </a:lvl4pPr>
              <a:lvl5pPr algn="ctr" rtl="0" eaLnBrk="1" fontAlgn="base" hangingPunct="1">
                <a:spcBef>
                  <a:spcPct val="0"/>
                </a:spcBef>
                <a:spcAft>
                  <a:spcPct val="0"/>
                </a:spcAft>
                <a:defRPr sz="4400">
                  <a:solidFill>
                    <a:schemeClr val="tx2"/>
                  </a:solidFill>
                  <a:latin typeface="Times New Roman" panose="02020603050405020304" pitchFamily="18" charset="0"/>
                </a:defRPr>
              </a:lvl5pPr>
              <a:lvl6pPr marL="457200" algn="ctr" rtl="0" eaLnBrk="1" fontAlgn="base" hangingPunct="1">
                <a:spcBef>
                  <a:spcPct val="0"/>
                </a:spcBef>
                <a:spcAft>
                  <a:spcPct val="0"/>
                </a:spcAft>
                <a:defRPr sz="4400">
                  <a:solidFill>
                    <a:schemeClr val="tx2"/>
                  </a:solidFill>
                  <a:latin typeface="Times New Roman" panose="02020603050405020304" pitchFamily="18" charset="0"/>
                </a:defRPr>
              </a:lvl6pPr>
              <a:lvl7pPr marL="914400" algn="ctr" rtl="0" eaLnBrk="1" fontAlgn="base" hangingPunct="1">
                <a:spcBef>
                  <a:spcPct val="0"/>
                </a:spcBef>
                <a:spcAft>
                  <a:spcPct val="0"/>
                </a:spcAft>
                <a:defRPr sz="4400">
                  <a:solidFill>
                    <a:schemeClr val="tx2"/>
                  </a:solidFill>
                  <a:latin typeface="Times New Roman" panose="02020603050405020304" pitchFamily="18" charset="0"/>
                </a:defRPr>
              </a:lvl7pPr>
              <a:lvl8pPr marL="1371600" algn="ctr" rtl="0" eaLnBrk="1" fontAlgn="base" hangingPunct="1">
                <a:spcBef>
                  <a:spcPct val="0"/>
                </a:spcBef>
                <a:spcAft>
                  <a:spcPct val="0"/>
                </a:spcAft>
                <a:defRPr sz="4400">
                  <a:solidFill>
                    <a:schemeClr val="tx2"/>
                  </a:solidFill>
                  <a:latin typeface="Times New Roman" panose="02020603050405020304" pitchFamily="18" charset="0"/>
                </a:defRPr>
              </a:lvl8pPr>
              <a:lvl9pPr marL="1828800" algn="ctr" rtl="0" eaLnBrk="1" fontAlgn="base" hangingPunct="1">
                <a:spcBef>
                  <a:spcPct val="0"/>
                </a:spcBef>
                <a:spcAft>
                  <a:spcPct val="0"/>
                </a:spcAft>
                <a:defRPr sz="4400">
                  <a:solidFill>
                    <a:schemeClr val="tx2"/>
                  </a:solidFill>
                  <a:latin typeface="Times New Roman" panose="02020603050405020304" pitchFamily="18" charset="0"/>
                </a:defRPr>
              </a:lvl9pPr>
            </a:lstStyle>
            <a:p>
              <a:pPr>
                <a:spcAft>
                  <a:spcPts val="1200"/>
                </a:spcAft>
              </a:pPr>
              <a:r>
                <a:rPr lang="en-US" sz="2400" dirty="0" smtClean="0"/>
                <a:t>The Global Initiative on Decent Jobs for Youth</a:t>
              </a:r>
              <a:endParaRPr lang="en-US" sz="2400" dirty="0"/>
            </a:p>
          </p:txBody>
        </p:sp>
      </p:grpSp>
      <p:grpSp>
        <p:nvGrpSpPr>
          <p:cNvPr id="11" name="Group 10"/>
          <p:cNvGrpSpPr/>
          <p:nvPr/>
        </p:nvGrpSpPr>
        <p:grpSpPr>
          <a:xfrm>
            <a:off x="8770953" y="1954189"/>
            <a:ext cx="2325225" cy="1739854"/>
            <a:chOff x="6709351" y="987142"/>
            <a:chExt cx="2325225" cy="1739854"/>
          </a:xfrm>
        </p:grpSpPr>
        <p:sp>
          <p:nvSpPr>
            <p:cNvPr id="12" name="Rectangle 11"/>
            <p:cNvSpPr/>
            <p:nvPr/>
          </p:nvSpPr>
          <p:spPr>
            <a:xfrm>
              <a:off x="6709351" y="987142"/>
              <a:ext cx="1236236" cy="1200329"/>
            </a:xfrm>
            <a:prstGeom prst="rect">
              <a:avLst/>
            </a:prstGeom>
          </p:spPr>
          <p:txBody>
            <a:bodyPr wrap="none">
              <a:spAutoFit/>
            </a:bodyPr>
            <a:lstStyle/>
            <a:p>
              <a:r>
                <a:rPr lang="en-US" sz="7200" b="1" dirty="0">
                  <a:solidFill>
                    <a:schemeClr val="accent1"/>
                  </a:solidFill>
                  <a:latin typeface="Century Schoolbook" charset="0"/>
                  <a:ea typeface="Century Schoolbook" charset="0"/>
                  <a:cs typeface="Century Schoolbook" charset="0"/>
                </a:rPr>
                <a:t>3</a:t>
              </a:r>
              <a:r>
                <a:rPr lang="en-US" sz="7200" b="1" dirty="0" smtClean="0">
                  <a:solidFill>
                    <a:schemeClr val="accent1"/>
                  </a:solidFill>
                  <a:latin typeface="Century Schoolbook" charset="0"/>
                  <a:ea typeface="Century Schoolbook" charset="0"/>
                  <a:cs typeface="Century Schoolbook" charset="0"/>
                </a:rPr>
                <a:t>. </a:t>
              </a:r>
              <a:endParaRPr lang="en-US" sz="7200" b="1" dirty="0">
                <a:solidFill>
                  <a:schemeClr val="accent1"/>
                </a:solidFill>
                <a:latin typeface="Century Schoolbook" charset="0"/>
                <a:ea typeface="Century Schoolbook" charset="0"/>
                <a:cs typeface="Century Schoolbook" charset="0"/>
              </a:endParaRPr>
            </a:p>
          </p:txBody>
        </p:sp>
        <p:sp>
          <p:nvSpPr>
            <p:cNvPr id="13" name="Title 1"/>
            <p:cNvSpPr txBox="1">
              <a:spLocks/>
            </p:cNvSpPr>
            <p:nvPr/>
          </p:nvSpPr>
          <p:spPr bwMode="auto">
            <a:xfrm>
              <a:off x="6818308" y="2130311"/>
              <a:ext cx="2216268" cy="59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1800" b="1" i="0" kern="1200" baseline="0">
                  <a:solidFill>
                    <a:schemeClr val="tx1"/>
                  </a:solidFill>
                  <a:latin typeface="Helvetica Neue"/>
                  <a:ea typeface="+mj-ea"/>
                  <a:cs typeface="+mj-cs"/>
                </a:defRPr>
              </a:lvl1pPr>
              <a:lvl2pPr algn="ctr" rtl="0" eaLnBrk="1" fontAlgn="base" hangingPunct="1">
                <a:spcBef>
                  <a:spcPct val="0"/>
                </a:spcBef>
                <a:spcAft>
                  <a:spcPct val="0"/>
                </a:spcAft>
                <a:defRPr sz="4400">
                  <a:solidFill>
                    <a:schemeClr val="tx2"/>
                  </a:solidFill>
                  <a:latin typeface="Times New Roman" panose="02020603050405020304" pitchFamily="18" charset="0"/>
                </a:defRPr>
              </a:lvl2pPr>
              <a:lvl3pPr algn="ctr" rtl="0" eaLnBrk="1" fontAlgn="base" hangingPunct="1">
                <a:spcBef>
                  <a:spcPct val="0"/>
                </a:spcBef>
                <a:spcAft>
                  <a:spcPct val="0"/>
                </a:spcAft>
                <a:defRPr sz="4400">
                  <a:solidFill>
                    <a:schemeClr val="tx2"/>
                  </a:solidFill>
                  <a:latin typeface="Times New Roman" panose="02020603050405020304" pitchFamily="18" charset="0"/>
                </a:defRPr>
              </a:lvl3pPr>
              <a:lvl4pPr algn="ctr" rtl="0" eaLnBrk="1" fontAlgn="base" hangingPunct="1">
                <a:spcBef>
                  <a:spcPct val="0"/>
                </a:spcBef>
                <a:spcAft>
                  <a:spcPct val="0"/>
                </a:spcAft>
                <a:defRPr sz="4400">
                  <a:solidFill>
                    <a:schemeClr val="tx2"/>
                  </a:solidFill>
                  <a:latin typeface="Times New Roman" panose="02020603050405020304" pitchFamily="18" charset="0"/>
                </a:defRPr>
              </a:lvl4pPr>
              <a:lvl5pPr algn="ctr" rtl="0" eaLnBrk="1" fontAlgn="base" hangingPunct="1">
                <a:spcBef>
                  <a:spcPct val="0"/>
                </a:spcBef>
                <a:spcAft>
                  <a:spcPct val="0"/>
                </a:spcAft>
                <a:defRPr sz="4400">
                  <a:solidFill>
                    <a:schemeClr val="tx2"/>
                  </a:solidFill>
                  <a:latin typeface="Times New Roman" panose="02020603050405020304" pitchFamily="18" charset="0"/>
                </a:defRPr>
              </a:lvl5pPr>
              <a:lvl6pPr marL="457200" algn="ctr" rtl="0" eaLnBrk="1" fontAlgn="base" hangingPunct="1">
                <a:spcBef>
                  <a:spcPct val="0"/>
                </a:spcBef>
                <a:spcAft>
                  <a:spcPct val="0"/>
                </a:spcAft>
                <a:defRPr sz="4400">
                  <a:solidFill>
                    <a:schemeClr val="tx2"/>
                  </a:solidFill>
                  <a:latin typeface="Times New Roman" panose="02020603050405020304" pitchFamily="18" charset="0"/>
                </a:defRPr>
              </a:lvl6pPr>
              <a:lvl7pPr marL="914400" algn="ctr" rtl="0" eaLnBrk="1" fontAlgn="base" hangingPunct="1">
                <a:spcBef>
                  <a:spcPct val="0"/>
                </a:spcBef>
                <a:spcAft>
                  <a:spcPct val="0"/>
                </a:spcAft>
                <a:defRPr sz="4400">
                  <a:solidFill>
                    <a:schemeClr val="tx2"/>
                  </a:solidFill>
                  <a:latin typeface="Times New Roman" panose="02020603050405020304" pitchFamily="18" charset="0"/>
                </a:defRPr>
              </a:lvl7pPr>
              <a:lvl8pPr marL="1371600" algn="ctr" rtl="0" eaLnBrk="1" fontAlgn="base" hangingPunct="1">
                <a:spcBef>
                  <a:spcPct val="0"/>
                </a:spcBef>
                <a:spcAft>
                  <a:spcPct val="0"/>
                </a:spcAft>
                <a:defRPr sz="4400">
                  <a:solidFill>
                    <a:schemeClr val="tx2"/>
                  </a:solidFill>
                  <a:latin typeface="Times New Roman" panose="02020603050405020304" pitchFamily="18" charset="0"/>
                </a:defRPr>
              </a:lvl8pPr>
              <a:lvl9pPr marL="1828800" algn="ctr" rtl="0" eaLnBrk="1" fontAlgn="base" hangingPunct="1">
                <a:spcBef>
                  <a:spcPct val="0"/>
                </a:spcBef>
                <a:spcAft>
                  <a:spcPct val="0"/>
                </a:spcAft>
                <a:defRPr sz="4400">
                  <a:solidFill>
                    <a:schemeClr val="tx2"/>
                  </a:solidFill>
                  <a:latin typeface="Times New Roman" panose="02020603050405020304" pitchFamily="18" charset="0"/>
                </a:defRPr>
              </a:lvl9pPr>
            </a:lstStyle>
            <a:p>
              <a:pPr>
                <a:spcAft>
                  <a:spcPts val="1200"/>
                </a:spcAft>
              </a:pPr>
              <a:r>
                <a:rPr lang="en-GB" sz="2400" dirty="0">
                  <a:solidFill>
                    <a:schemeClr val="accent1"/>
                  </a:solidFill>
                </a:rPr>
                <a:t>Systematic Review on ALMPs</a:t>
              </a:r>
            </a:p>
          </p:txBody>
        </p:sp>
      </p:grpSp>
    </p:spTree>
    <p:extLst>
      <p:ext uri="{BB962C8B-B14F-4D97-AF65-F5344CB8AC3E}">
        <p14:creationId xmlns:p14="http://schemas.microsoft.com/office/powerpoint/2010/main" val="3563041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5424962" y="2346158"/>
            <a:ext cx="6209578" cy="4427621"/>
          </a:xfrm>
          <a:solidFill>
            <a:schemeClr val="bg1"/>
          </a:solidFill>
          <a:ln>
            <a:noFill/>
          </a:ln>
        </p:spPr>
        <p:txBody>
          <a:bodyPr>
            <a:noAutofit/>
          </a:bodyPr>
          <a:lstStyle/>
          <a:p>
            <a:pPr marL="457200" indent="-457200">
              <a:buFont typeface="+mj-lt"/>
              <a:buAutoNum type="arabicPeriod"/>
            </a:pPr>
            <a:r>
              <a:rPr lang="en-GB" sz="2400" dirty="0"/>
              <a:t>Large demand</a:t>
            </a:r>
          </a:p>
          <a:p>
            <a:pPr marL="457200" indent="-457200">
              <a:buFont typeface="+mj-lt"/>
              <a:buAutoNum type="arabicPeriod"/>
            </a:pPr>
            <a:r>
              <a:rPr lang="en-GB" sz="2400" dirty="0"/>
              <a:t>Growing evidence base (esp. LMIC)</a:t>
            </a:r>
          </a:p>
          <a:p>
            <a:pPr marL="457200" indent="-457200">
              <a:buFont typeface="+mj-lt"/>
              <a:buAutoNum type="arabicPeriod"/>
            </a:pPr>
            <a:r>
              <a:rPr lang="en-GB" sz="2400" dirty="0"/>
              <a:t>Not all research is of equal value/quality</a:t>
            </a:r>
          </a:p>
          <a:p>
            <a:pPr marL="457200" indent="-457200">
              <a:buFont typeface="+mj-lt"/>
              <a:buAutoNum type="arabicPeriod"/>
            </a:pPr>
            <a:r>
              <a:rPr lang="en-GB" sz="2400" dirty="0"/>
              <a:t>Single studies can misrepresent the balance of evidence</a:t>
            </a:r>
          </a:p>
          <a:p>
            <a:pPr marL="457200" indent="-457200">
              <a:buFont typeface="+mj-lt"/>
              <a:buAutoNum type="arabicPeriod"/>
            </a:pPr>
            <a:r>
              <a:rPr lang="en-GB" sz="2400" dirty="0"/>
              <a:t>Synthesize evidence!</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32" y="2611962"/>
            <a:ext cx="3078706" cy="39669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5875" y="2082249"/>
            <a:ext cx="1634161" cy="22914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r="14289"/>
          <a:stretch/>
        </p:blipFill>
        <p:spPr bwMode="auto">
          <a:xfrm>
            <a:off x="3273093" y="4482322"/>
            <a:ext cx="1798388" cy="22914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b="2952"/>
          <a:stretch/>
        </p:blipFill>
        <p:spPr bwMode="auto">
          <a:xfrm>
            <a:off x="0" y="5017018"/>
            <a:ext cx="1750692" cy="23052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024128" y="488960"/>
            <a:ext cx="9720072" cy="1499616"/>
          </a:xfrm>
        </p:spPr>
        <p:txBody>
          <a:bodyPr/>
          <a:lstStyle/>
          <a:p>
            <a:r>
              <a:rPr lang="en-GB" dirty="0" smtClean="0"/>
              <a:t>Systematic review of youth employment interventions</a:t>
            </a:r>
            <a:endParaRPr lang="en-GB" dirty="0"/>
          </a:p>
        </p:txBody>
      </p:sp>
    </p:spTree>
    <p:extLst>
      <p:ext uri="{BB962C8B-B14F-4D97-AF65-F5344CB8AC3E}">
        <p14:creationId xmlns:p14="http://schemas.microsoft.com/office/powerpoint/2010/main" val="3003902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6"/>
          <p:cNvGraphicFramePr>
            <a:graphicFrameLocks noGrp="1"/>
          </p:cNvGraphicFramePr>
          <p:nvPr>
            <p:extLst>
              <p:ext uri="{D42A27DB-BD31-4B8C-83A1-F6EECF244321}">
                <p14:modId xmlns:p14="http://schemas.microsoft.com/office/powerpoint/2010/main" val="14624661"/>
              </p:ext>
            </p:extLst>
          </p:nvPr>
        </p:nvGraphicFramePr>
        <p:xfrm>
          <a:off x="1775520" y="1905713"/>
          <a:ext cx="8712968" cy="4566761"/>
        </p:xfrm>
        <a:graphic>
          <a:graphicData uri="http://schemas.openxmlformats.org/drawingml/2006/table">
            <a:tbl>
              <a:tblPr firstRow="1" bandRow="1">
                <a:tableStyleId>{2D5ABB26-0587-4C30-8999-92F81FD0307C}</a:tableStyleId>
              </a:tblPr>
              <a:tblGrid>
                <a:gridCol w="1584176">
                  <a:extLst>
                    <a:ext uri="{9D8B030D-6E8A-4147-A177-3AD203B41FA5}">
                      <a16:colId xmlns:a16="http://schemas.microsoft.com/office/drawing/2014/main" xmlns="" val="20000"/>
                    </a:ext>
                  </a:extLst>
                </a:gridCol>
                <a:gridCol w="7128792">
                  <a:extLst>
                    <a:ext uri="{9D8B030D-6E8A-4147-A177-3AD203B41FA5}">
                      <a16:colId xmlns:a16="http://schemas.microsoft.com/office/drawing/2014/main" xmlns="" val="20001"/>
                    </a:ext>
                  </a:extLst>
                </a:gridCol>
              </a:tblGrid>
              <a:tr h="1457801">
                <a:tc>
                  <a:txBody>
                    <a:bodyPr/>
                    <a:lstStyle/>
                    <a:p>
                      <a:pPr algn="ctr"/>
                      <a:r>
                        <a:rPr lang="en-GB" sz="2000" b="1" noProof="0" dirty="0">
                          <a:latin typeface="Century Gothic" panose="020B0502020202020204" pitchFamily="34" charset="0"/>
                        </a:rPr>
                        <a:t>Question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GB" sz="1800" noProof="0" dirty="0">
                          <a:latin typeface="Century Gothic" panose="020B0502020202020204" pitchFamily="34" charset="0"/>
                        </a:rPr>
                        <a:t>What is the impact of youth employment interventions on labour market outcomes of youth?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457801">
                <a:tc>
                  <a:txBody>
                    <a:bodyPr/>
                    <a:lstStyle/>
                    <a:p>
                      <a:pPr algn="ctr"/>
                      <a:r>
                        <a:rPr lang="en-GB" sz="2000" b="1" noProof="0" dirty="0">
                          <a:latin typeface="Century Gothic" panose="020B0502020202020204" pitchFamily="34" charset="0"/>
                        </a:rPr>
                        <a:t>Inclusion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itchFamily="34" charset="0"/>
                        <a:buChar char="•"/>
                      </a:pPr>
                      <a:r>
                        <a:rPr lang="en-GB" sz="1800" baseline="0" noProof="0" dirty="0">
                          <a:latin typeface="Century Gothic" panose="020B0502020202020204" pitchFamily="34" charset="0"/>
                        </a:rPr>
                        <a:t>Counterfactual impact evaluations </a:t>
                      </a:r>
                    </a:p>
                    <a:p>
                      <a:pPr marL="285750" indent="-285750">
                        <a:buFont typeface="Arial" pitchFamily="34" charset="0"/>
                        <a:buChar char="•"/>
                      </a:pPr>
                      <a:endParaRPr lang="en-GB" sz="1800" baseline="0" noProof="0" dirty="0">
                        <a:latin typeface="Century Gothic" panose="020B0502020202020204" pitchFamily="34" charset="0"/>
                      </a:endParaRPr>
                    </a:p>
                    <a:p>
                      <a:pPr marL="285750" indent="-285750">
                        <a:buFont typeface="Arial" pitchFamily="34" charset="0"/>
                        <a:buChar char="•"/>
                      </a:pPr>
                      <a:r>
                        <a:rPr lang="en-GB" sz="1800" noProof="0" dirty="0">
                          <a:latin typeface="Century Gothic" panose="020B0502020202020204" pitchFamily="34" charset="0"/>
                        </a:rPr>
                        <a:t>Youth (15-35) targeted Active Labour Market Programmes</a:t>
                      </a:r>
                    </a:p>
                    <a:p>
                      <a:pPr marL="285750" indent="-285750">
                        <a:buFont typeface="Arial" pitchFamily="34" charset="0"/>
                        <a:buChar char="•"/>
                      </a:pPr>
                      <a:endParaRPr lang="fr-CH" sz="1800" baseline="0" noProof="0" dirty="0">
                        <a:latin typeface="Century Gothic" panose="020B0502020202020204" pitchFamily="34" charset="0"/>
                      </a:endParaRPr>
                    </a:p>
                    <a:p>
                      <a:pPr marL="285750" indent="-285750">
                        <a:buFont typeface="Arial" pitchFamily="34" charset="0"/>
                        <a:buChar char="•"/>
                      </a:pPr>
                      <a:r>
                        <a:rPr lang="en-GB" sz="1800" baseline="0" noProof="0" dirty="0">
                          <a:latin typeface="Century Gothic" panose="020B0502020202020204" pitchFamily="34" charset="0"/>
                        </a:rPr>
                        <a:t>Skills training</a:t>
                      </a:r>
                      <a:r>
                        <a:rPr lang="fr-CH" sz="1800" baseline="0" noProof="0" dirty="0">
                          <a:latin typeface="Century Gothic" panose="020B0502020202020204" pitchFamily="34" charset="0"/>
                        </a:rPr>
                        <a:t>, </a:t>
                      </a:r>
                      <a:r>
                        <a:rPr lang="en-GB" sz="1800" baseline="0" noProof="0" dirty="0">
                          <a:latin typeface="Century Gothic" panose="020B0502020202020204" pitchFamily="34" charset="0"/>
                        </a:rPr>
                        <a:t>entrepreneurship</a:t>
                      </a:r>
                      <a:r>
                        <a:rPr lang="fr-CH" sz="1800" baseline="0" noProof="0" dirty="0">
                          <a:latin typeface="Century Gothic" panose="020B0502020202020204" pitchFamily="34" charset="0"/>
                        </a:rPr>
                        <a:t> promotion, </a:t>
                      </a:r>
                      <a:r>
                        <a:rPr lang="en-GB" sz="1800" baseline="0" noProof="0" dirty="0">
                          <a:latin typeface="Century Gothic" panose="020B0502020202020204" pitchFamily="34" charset="0"/>
                        </a:rPr>
                        <a:t>employment</a:t>
                      </a:r>
                      <a:r>
                        <a:rPr lang="fr-CH" sz="1800" baseline="0" noProof="0" dirty="0">
                          <a:latin typeface="Century Gothic" panose="020B0502020202020204" pitchFamily="34" charset="0"/>
                        </a:rPr>
                        <a:t> services, </a:t>
                      </a:r>
                      <a:r>
                        <a:rPr lang="en-GB" sz="1800" baseline="0" noProof="0" dirty="0">
                          <a:latin typeface="Century Gothic" panose="020B0502020202020204" pitchFamily="34" charset="0"/>
                        </a:rPr>
                        <a:t>subsidized</a:t>
                      </a:r>
                      <a:r>
                        <a:rPr lang="fr-CH" sz="1800" baseline="0" noProof="0" dirty="0">
                          <a:latin typeface="Century Gothic" panose="020B0502020202020204" pitchFamily="34" charset="0"/>
                        </a:rPr>
                        <a:t> </a:t>
                      </a:r>
                      <a:r>
                        <a:rPr lang="en-GB" sz="1800" baseline="0" noProof="0" dirty="0">
                          <a:latin typeface="Century Gothic" panose="020B0502020202020204" pitchFamily="34" charset="0"/>
                        </a:rPr>
                        <a:t>employment</a:t>
                      </a:r>
                      <a:r>
                        <a:rPr lang="fr-CH" sz="1800" baseline="0" noProof="0" dirty="0">
                          <a:latin typeface="Century Gothic" panose="020B0502020202020204" pitchFamily="34" charset="0"/>
                        </a:rPr>
                        <a:t>. </a:t>
                      </a:r>
                      <a:endParaRPr lang="en-GB" sz="1800" baseline="0" noProof="0" dirty="0">
                        <a:latin typeface="Century Gothic" panose="020B0502020202020204" pitchFamily="34" charset="0"/>
                      </a:endParaRPr>
                    </a:p>
                    <a:p>
                      <a:pPr marL="285750" indent="-285750">
                        <a:buFont typeface="Arial" pitchFamily="34" charset="0"/>
                        <a:buChar char="•"/>
                      </a:pPr>
                      <a:endParaRPr lang="en-GB" sz="1800" noProof="0" dirty="0">
                        <a:latin typeface="Century Gothic" panose="020B0502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800" baseline="0" noProof="0" dirty="0">
                          <a:latin typeface="Century Gothic" panose="020B0502020202020204" pitchFamily="34" charset="0"/>
                        </a:rPr>
                        <a:t>1990 – 2014 timeframe</a:t>
                      </a:r>
                    </a:p>
                    <a:p>
                      <a:pPr marL="285750" indent="-285750">
                        <a:buFont typeface="Arial" pitchFamily="34" charset="0"/>
                        <a:buChar char="•"/>
                      </a:pPr>
                      <a:endParaRPr lang="en-GB" sz="1800" noProof="0" dirty="0">
                        <a:latin typeface="Century Gothic" panose="020B0502020202020204" pitchFamily="34" charset="0"/>
                      </a:endParaRPr>
                    </a:p>
                    <a:p>
                      <a:pPr marL="285750" indent="-285750">
                        <a:buFont typeface="Arial" pitchFamily="34" charset="0"/>
                        <a:buChar char="•"/>
                      </a:pPr>
                      <a:r>
                        <a:rPr lang="en-GB" sz="1800" noProof="0" dirty="0">
                          <a:latin typeface="Century Gothic" panose="020B0502020202020204" pitchFamily="34" charset="0"/>
                        </a:rPr>
                        <a:t>Labour Market Outcomes: Employment, Earnings, Business performance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3" name="Title 2"/>
          <p:cNvSpPr>
            <a:spLocks noGrp="1"/>
          </p:cNvSpPr>
          <p:nvPr>
            <p:ph type="title"/>
          </p:nvPr>
        </p:nvSpPr>
        <p:spPr/>
        <p:txBody>
          <a:bodyPr/>
          <a:lstStyle/>
          <a:p>
            <a:r>
              <a:rPr lang="en-GB" dirty="0" smtClean="0"/>
              <a:t>The review focus</a:t>
            </a:r>
            <a:endParaRPr lang="en-GB" dirty="0"/>
          </a:p>
        </p:txBody>
      </p:sp>
    </p:spTree>
    <p:extLst>
      <p:ext uri="{BB962C8B-B14F-4D97-AF65-F5344CB8AC3E}">
        <p14:creationId xmlns:p14="http://schemas.microsoft.com/office/powerpoint/2010/main" val="1883624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Programmes at a </a:t>
            </a:r>
            <a:r>
              <a:rPr lang="en-GB" dirty="0" smtClean="0"/>
              <a:t>glance</a:t>
            </a:r>
            <a:endParaRPr lang="en-GB" dirty="0"/>
          </a:p>
        </p:txBody>
      </p:sp>
      <p:cxnSp>
        <p:nvCxnSpPr>
          <p:cNvPr id="4" name="Straight Connector 3"/>
          <p:cNvCxnSpPr/>
          <p:nvPr/>
        </p:nvCxnSpPr>
        <p:spPr>
          <a:xfrm>
            <a:off x="6062191" y="1736725"/>
            <a:ext cx="19632" cy="512127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9075420" y="1750241"/>
            <a:ext cx="59130" cy="510775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86860" y="1750241"/>
            <a:ext cx="65868" cy="5107759"/>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81823" y="1750241"/>
            <a:ext cx="3052727" cy="523220"/>
          </a:xfrm>
          <a:prstGeom prst="rect">
            <a:avLst/>
          </a:prstGeom>
        </p:spPr>
        <p:txBody>
          <a:bodyPr wrap="square">
            <a:spAutoFit/>
          </a:bodyPr>
          <a:lstStyle/>
          <a:p>
            <a:pPr algn="ctr"/>
            <a:r>
              <a:rPr lang="en-US" sz="2800" b="1" dirty="0">
                <a:solidFill>
                  <a:srgbClr val="000000"/>
                </a:solidFill>
                <a:latin typeface="Century Gothic"/>
                <a:ea typeface="Calibri"/>
                <a:cs typeface="Century Gothic"/>
              </a:rPr>
              <a:t>UGANDA</a:t>
            </a:r>
          </a:p>
        </p:txBody>
      </p:sp>
      <p:sp>
        <p:nvSpPr>
          <p:cNvPr id="8" name="Rectangle 7"/>
          <p:cNvSpPr/>
          <p:nvPr/>
        </p:nvSpPr>
        <p:spPr>
          <a:xfrm>
            <a:off x="6195239" y="2314352"/>
            <a:ext cx="2778640" cy="646331"/>
          </a:xfrm>
          <a:prstGeom prst="rect">
            <a:avLst/>
          </a:prstGeom>
        </p:spPr>
        <p:txBody>
          <a:bodyPr wrap="square">
            <a:spAutoFit/>
          </a:bodyPr>
          <a:lstStyle/>
          <a:p>
            <a:r>
              <a:rPr lang="en-US" b="1" dirty="0" smtClean="0">
                <a:solidFill>
                  <a:srgbClr val="0070C0"/>
                </a:solidFill>
                <a:latin typeface="Century Gothic"/>
                <a:ea typeface="Calibri"/>
                <a:cs typeface="Century Gothic"/>
              </a:rPr>
              <a:t>Life </a:t>
            </a:r>
            <a:r>
              <a:rPr lang="en-US" b="1" dirty="0">
                <a:solidFill>
                  <a:srgbClr val="0070C0"/>
                </a:solidFill>
                <a:latin typeface="Century Gothic"/>
                <a:ea typeface="Calibri"/>
                <a:cs typeface="Century Gothic"/>
              </a:rPr>
              <a:t>+ vocational skills </a:t>
            </a:r>
            <a:r>
              <a:rPr lang="en-US" b="1" dirty="0" smtClean="0">
                <a:solidFill>
                  <a:srgbClr val="0070C0"/>
                </a:solidFill>
                <a:latin typeface="Century Gothic"/>
                <a:ea typeface="Calibri"/>
                <a:cs typeface="Century Gothic"/>
              </a:rPr>
              <a:t>to adolescent </a:t>
            </a:r>
            <a:r>
              <a:rPr lang="en-US" b="1" dirty="0">
                <a:solidFill>
                  <a:srgbClr val="0070C0"/>
                </a:solidFill>
                <a:latin typeface="Century Gothic"/>
                <a:ea typeface="Calibri"/>
                <a:cs typeface="Century Gothic"/>
              </a:rPr>
              <a:t>girls </a:t>
            </a:r>
            <a:endParaRPr lang="en-GB" b="1" dirty="0">
              <a:solidFill>
                <a:srgbClr val="0070C0"/>
              </a:solidFill>
            </a:endParaRPr>
          </a:p>
        </p:txBody>
      </p:sp>
      <p:sp>
        <p:nvSpPr>
          <p:cNvPr id="9" name="Rectangle 8"/>
          <p:cNvSpPr/>
          <p:nvPr/>
        </p:nvSpPr>
        <p:spPr>
          <a:xfrm>
            <a:off x="6124011" y="2936966"/>
            <a:ext cx="3236352" cy="1815882"/>
          </a:xfrm>
          <a:prstGeom prst="rect">
            <a:avLst/>
          </a:prstGeom>
        </p:spPr>
        <p:txBody>
          <a:bodyPr wrap="square">
            <a:spAutoFit/>
          </a:bodyPr>
          <a:lstStyle/>
          <a:p>
            <a:r>
              <a:rPr lang="en-US" sz="1600" b="1" dirty="0" smtClean="0">
                <a:solidFill>
                  <a:srgbClr val="000000"/>
                </a:solidFill>
                <a:latin typeface="Century Gothic"/>
                <a:ea typeface="Calibri"/>
                <a:cs typeface="Century Gothic"/>
              </a:rPr>
              <a:t>Impacts: </a:t>
            </a:r>
          </a:p>
          <a:p>
            <a:pPr marL="285750" indent="-285750">
              <a:buFont typeface="Arial" panose="020B0604020202020204" pitchFamily="34" charset="0"/>
              <a:buChar char="•"/>
            </a:pPr>
            <a:r>
              <a:rPr lang="en-US" sz="1600" dirty="0" smtClean="0">
                <a:solidFill>
                  <a:srgbClr val="000000"/>
                </a:solidFill>
                <a:latin typeface="Century Gothic"/>
                <a:ea typeface="Calibri"/>
                <a:cs typeface="Century Gothic"/>
                <a:sym typeface="Wingdings"/>
              </a:rPr>
              <a:t> Prob. of e</a:t>
            </a:r>
            <a:r>
              <a:rPr lang="en-US" sz="1600" dirty="0" smtClean="0">
                <a:solidFill>
                  <a:srgbClr val="000000"/>
                </a:solidFill>
                <a:latin typeface="Century Gothic"/>
                <a:ea typeface="Calibri"/>
                <a:cs typeface="Century Gothic"/>
              </a:rPr>
              <a:t>mployment and starting a business.</a:t>
            </a:r>
          </a:p>
          <a:p>
            <a:pPr marL="285750" indent="-285750">
              <a:buFont typeface="Arial" panose="020B0604020202020204" pitchFamily="34" charset="0"/>
              <a:buChar char="•"/>
            </a:pPr>
            <a:r>
              <a:rPr lang="en-US" sz="1600" dirty="0" smtClean="0">
                <a:solidFill>
                  <a:srgbClr val="000000"/>
                </a:solidFill>
                <a:latin typeface="Century Gothic"/>
                <a:ea typeface="Calibri"/>
                <a:cs typeface="Century Gothic"/>
              </a:rPr>
              <a:t>Positive on consumption</a:t>
            </a:r>
          </a:p>
          <a:p>
            <a:pPr marL="285750" indent="-285750">
              <a:buFont typeface="Arial" panose="020B0604020202020204" pitchFamily="34" charset="0"/>
              <a:buChar char="•"/>
            </a:pPr>
            <a:r>
              <a:rPr lang="en-US" sz="1600" b="1" dirty="0" smtClean="0">
                <a:solidFill>
                  <a:srgbClr val="000000"/>
                </a:solidFill>
                <a:latin typeface="Century Gothic"/>
                <a:ea typeface="Calibri"/>
                <a:cs typeface="Century Gothic"/>
              </a:rPr>
              <a:t>Channels:</a:t>
            </a:r>
          </a:p>
          <a:p>
            <a:pPr marL="342900" indent="-342900">
              <a:buFont typeface="Courier New" panose="02070309020205020404" pitchFamily="49" charset="0"/>
              <a:buChar char="o"/>
            </a:pPr>
            <a:r>
              <a:rPr lang="en-US" sz="1600" dirty="0">
                <a:solidFill>
                  <a:srgbClr val="000000"/>
                </a:solidFill>
                <a:latin typeface="Century Gothic"/>
                <a:ea typeface="Calibri"/>
                <a:cs typeface="Century Gothic"/>
                <a:sym typeface="Wingdings"/>
              </a:rPr>
              <a:t> </a:t>
            </a:r>
            <a:r>
              <a:rPr lang="en-US" sz="1600" dirty="0" smtClean="0">
                <a:solidFill>
                  <a:srgbClr val="000000"/>
                </a:solidFill>
                <a:latin typeface="Century Gothic"/>
              </a:rPr>
              <a:t>Financial &amp; analytical skills.</a:t>
            </a:r>
          </a:p>
        </p:txBody>
      </p:sp>
      <p:pic>
        <p:nvPicPr>
          <p:cNvPr id="10" name="Picture 9"/>
          <p:cNvPicPr>
            <a:picLocks noChangeAspect="1"/>
          </p:cNvPicPr>
          <p:nvPr/>
        </p:nvPicPr>
        <p:blipFill>
          <a:blip r:embed="rId3" cstate="screen">
            <a:alphaModFix amt="78000"/>
            <a:extLst>
              <a:ext uri="{28A0092B-C50C-407E-A947-70E740481C1C}">
                <a14:useLocalDpi xmlns:a14="http://schemas.microsoft.com/office/drawing/2010/main"/>
              </a:ext>
            </a:extLst>
          </a:blip>
          <a:srcRect/>
          <a:stretch>
            <a:fillRect/>
          </a:stretch>
        </p:blipFill>
        <p:spPr bwMode="auto">
          <a:xfrm>
            <a:off x="6154861" y="5052435"/>
            <a:ext cx="2907119" cy="1725569"/>
          </a:xfrm>
          <a:prstGeom prst="rect">
            <a:avLst/>
          </a:prstGeom>
          <a:noFill/>
          <a:ln w="9525">
            <a:noFill/>
            <a:miter lim="800000"/>
            <a:headEnd/>
            <a:tailEnd/>
          </a:ln>
          <a:effectLst>
            <a:softEdge rad="31750"/>
          </a:effectLst>
        </p:spPr>
      </p:pic>
      <p:sp>
        <p:nvSpPr>
          <p:cNvPr id="11" name="Rectangle 10"/>
          <p:cNvSpPr/>
          <p:nvPr/>
        </p:nvSpPr>
        <p:spPr>
          <a:xfrm>
            <a:off x="9196370" y="1765618"/>
            <a:ext cx="3052727" cy="523220"/>
          </a:xfrm>
          <a:prstGeom prst="rect">
            <a:avLst/>
          </a:prstGeom>
        </p:spPr>
        <p:txBody>
          <a:bodyPr wrap="square">
            <a:spAutoFit/>
          </a:bodyPr>
          <a:lstStyle/>
          <a:p>
            <a:pPr algn="ctr"/>
            <a:r>
              <a:rPr lang="en-US" sz="2800" b="1" dirty="0">
                <a:solidFill>
                  <a:srgbClr val="000000"/>
                </a:solidFill>
                <a:latin typeface="Century Gothic"/>
                <a:ea typeface="Calibri"/>
                <a:cs typeface="Century Gothic"/>
              </a:rPr>
              <a:t>MALAWI</a:t>
            </a:r>
          </a:p>
        </p:txBody>
      </p:sp>
      <p:sp>
        <p:nvSpPr>
          <p:cNvPr id="12" name="Rectangle 11"/>
          <p:cNvSpPr/>
          <p:nvPr/>
        </p:nvSpPr>
        <p:spPr>
          <a:xfrm>
            <a:off x="9236342" y="2322861"/>
            <a:ext cx="2915684" cy="923330"/>
          </a:xfrm>
          <a:prstGeom prst="rect">
            <a:avLst/>
          </a:prstGeom>
        </p:spPr>
        <p:txBody>
          <a:bodyPr wrap="square">
            <a:spAutoFit/>
          </a:bodyPr>
          <a:lstStyle/>
          <a:p>
            <a:r>
              <a:rPr lang="en-GB" b="1" dirty="0" smtClean="0">
                <a:solidFill>
                  <a:srgbClr val="0070C0"/>
                </a:solidFill>
                <a:latin typeface="Century Gothic"/>
                <a:ea typeface="Calibri"/>
                <a:cs typeface="Century Gothic"/>
              </a:rPr>
              <a:t>Apprenticeship </a:t>
            </a:r>
            <a:r>
              <a:rPr lang="en-GB" b="1" dirty="0">
                <a:solidFill>
                  <a:srgbClr val="0070C0"/>
                </a:solidFill>
                <a:latin typeface="Century Gothic"/>
                <a:ea typeface="Calibri"/>
                <a:cs typeface="Century Gothic"/>
              </a:rPr>
              <a:t>training </a:t>
            </a:r>
            <a:r>
              <a:rPr lang="en-GB" b="1" dirty="0" smtClean="0">
                <a:solidFill>
                  <a:srgbClr val="0070C0"/>
                </a:solidFill>
                <a:latin typeface="Century Gothic"/>
                <a:ea typeface="Calibri"/>
                <a:cs typeface="Century Gothic"/>
              </a:rPr>
              <a:t>(TVET) + </a:t>
            </a:r>
            <a:r>
              <a:rPr lang="en-GB" b="1" dirty="0">
                <a:solidFill>
                  <a:srgbClr val="0070C0"/>
                </a:solidFill>
                <a:latin typeface="Century Gothic"/>
                <a:ea typeface="Calibri"/>
                <a:cs typeface="Century Gothic"/>
              </a:rPr>
              <a:t>pep talks to vulnerable </a:t>
            </a:r>
            <a:r>
              <a:rPr lang="en-GB" b="1" dirty="0" smtClean="0">
                <a:solidFill>
                  <a:srgbClr val="0070C0"/>
                </a:solidFill>
                <a:latin typeface="Century Gothic"/>
                <a:ea typeface="Calibri"/>
                <a:cs typeface="Century Gothic"/>
              </a:rPr>
              <a:t>youth </a:t>
            </a:r>
            <a:endParaRPr lang="en-GB" b="1" dirty="0">
              <a:solidFill>
                <a:srgbClr val="0070C0"/>
              </a:solidFill>
              <a:latin typeface="Century Gothic"/>
              <a:ea typeface="Calibri"/>
              <a:cs typeface="Century Gothic"/>
            </a:endParaRPr>
          </a:p>
        </p:txBody>
      </p:sp>
      <p:sp>
        <p:nvSpPr>
          <p:cNvPr id="13" name="Rectangle 12"/>
          <p:cNvSpPr/>
          <p:nvPr/>
        </p:nvSpPr>
        <p:spPr>
          <a:xfrm>
            <a:off x="9168342" y="3420121"/>
            <a:ext cx="2995631" cy="1569660"/>
          </a:xfrm>
          <a:prstGeom prst="rect">
            <a:avLst/>
          </a:prstGeom>
        </p:spPr>
        <p:txBody>
          <a:bodyPr wrap="square">
            <a:spAutoFit/>
          </a:bodyPr>
          <a:lstStyle/>
          <a:p>
            <a:r>
              <a:rPr lang="en-US" sz="1600" b="1" dirty="0" smtClean="0">
                <a:solidFill>
                  <a:srgbClr val="000000"/>
                </a:solidFill>
                <a:latin typeface="Century Gothic"/>
                <a:ea typeface="Calibri"/>
                <a:cs typeface="Century Gothic"/>
              </a:rPr>
              <a:t>Impacts: </a:t>
            </a:r>
          </a:p>
          <a:p>
            <a:pPr marL="285750" indent="-285750">
              <a:buFont typeface="Arial" panose="020B0604020202020204" pitchFamily="34" charset="0"/>
              <a:buChar char="•"/>
            </a:pPr>
            <a:r>
              <a:rPr lang="en-US" sz="1600" dirty="0" smtClean="0">
                <a:solidFill>
                  <a:srgbClr val="000000"/>
                </a:solidFill>
                <a:latin typeface="Century Gothic"/>
                <a:ea typeface="Calibri"/>
                <a:cs typeface="Century Gothic"/>
                <a:sym typeface="Wingdings"/>
              </a:rPr>
              <a:t>No impact on earnings</a:t>
            </a:r>
          </a:p>
          <a:p>
            <a:pPr marL="285750" indent="-285750">
              <a:buFont typeface="Arial" panose="020B0604020202020204" pitchFamily="34" charset="0"/>
              <a:buChar char="•"/>
            </a:pPr>
            <a:r>
              <a:rPr lang="en-US" sz="1600" dirty="0" smtClean="0">
                <a:solidFill>
                  <a:srgbClr val="000000"/>
                </a:solidFill>
                <a:latin typeface="Century Gothic"/>
                <a:ea typeface="Calibri"/>
                <a:cs typeface="Century Gothic"/>
                <a:sym typeface="Wingdings"/>
              </a:rPr>
              <a:t>Negative on business creation</a:t>
            </a:r>
          </a:p>
          <a:p>
            <a:pPr marL="285750" indent="-285750">
              <a:buFont typeface="Arial" panose="020B0604020202020204" pitchFamily="34" charset="0"/>
              <a:buChar char="•"/>
            </a:pPr>
            <a:r>
              <a:rPr lang="en-US" sz="1600" b="1" dirty="0" smtClean="0">
                <a:solidFill>
                  <a:srgbClr val="000000"/>
                </a:solidFill>
                <a:latin typeface="Century Gothic"/>
                <a:ea typeface="Calibri"/>
                <a:cs typeface="Century Gothic"/>
                <a:sym typeface="Wingdings"/>
              </a:rPr>
              <a:t>Channels: </a:t>
            </a:r>
          </a:p>
          <a:p>
            <a:pPr marL="285750" indent="-285750">
              <a:buFont typeface="Courier New" panose="02070309020205020404" pitchFamily="49" charset="0"/>
              <a:buChar char="o"/>
            </a:pPr>
            <a:r>
              <a:rPr lang="en-US" sz="1600" dirty="0" smtClean="0">
                <a:solidFill>
                  <a:srgbClr val="000000"/>
                </a:solidFill>
                <a:latin typeface="Century Gothic"/>
                <a:ea typeface="Calibri"/>
                <a:cs typeface="Century Gothic"/>
                <a:sym typeface="Wingdings"/>
              </a:rPr>
              <a:t> </a:t>
            </a:r>
            <a:r>
              <a:rPr lang="en-US" sz="1600" dirty="0" smtClean="0">
                <a:solidFill>
                  <a:srgbClr val="000000"/>
                </a:solidFill>
                <a:latin typeface="Century Gothic"/>
                <a:ea typeface="Calibri"/>
                <a:cs typeface="Century Gothic"/>
              </a:rPr>
              <a:t>Skills and knowledge</a:t>
            </a:r>
          </a:p>
        </p:txBody>
      </p:sp>
      <p:sp>
        <p:nvSpPr>
          <p:cNvPr id="14" name="Rectangle 13"/>
          <p:cNvSpPr/>
          <p:nvPr/>
        </p:nvSpPr>
        <p:spPr>
          <a:xfrm>
            <a:off x="-156641" y="1736181"/>
            <a:ext cx="3294584" cy="523220"/>
          </a:xfrm>
          <a:prstGeom prst="rect">
            <a:avLst/>
          </a:prstGeom>
        </p:spPr>
        <p:txBody>
          <a:bodyPr wrap="square">
            <a:spAutoFit/>
          </a:bodyPr>
          <a:lstStyle/>
          <a:p>
            <a:pPr algn="ctr"/>
            <a:r>
              <a:rPr lang="en-US" sz="2800" b="1" dirty="0" smtClean="0">
                <a:solidFill>
                  <a:srgbClr val="000000"/>
                </a:solidFill>
                <a:latin typeface="Century Gothic"/>
                <a:ea typeface="Calibri"/>
                <a:cs typeface="Century Gothic"/>
              </a:rPr>
              <a:t>COLOMBIA</a:t>
            </a:r>
            <a:endParaRPr lang="en-US" sz="2800" b="1" dirty="0">
              <a:solidFill>
                <a:srgbClr val="000000"/>
              </a:solidFill>
              <a:latin typeface="Century Gothic"/>
              <a:ea typeface="Calibri"/>
              <a:cs typeface="Century Gothic"/>
            </a:endParaRPr>
          </a:p>
        </p:txBody>
      </p:sp>
      <p:sp>
        <p:nvSpPr>
          <p:cNvPr id="15" name="Rectangle 14"/>
          <p:cNvSpPr/>
          <p:nvPr/>
        </p:nvSpPr>
        <p:spPr>
          <a:xfrm>
            <a:off x="2901896" y="1723258"/>
            <a:ext cx="3294584" cy="954107"/>
          </a:xfrm>
          <a:prstGeom prst="rect">
            <a:avLst/>
          </a:prstGeom>
        </p:spPr>
        <p:txBody>
          <a:bodyPr wrap="square">
            <a:spAutoFit/>
          </a:bodyPr>
          <a:lstStyle/>
          <a:p>
            <a:pPr algn="ctr"/>
            <a:r>
              <a:rPr lang="en-US" sz="2800" b="1" dirty="0" smtClean="0">
                <a:solidFill>
                  <a:srgbClr val="000000"/>
                </a:solidFill>
                <a:latin typeface="Century Gothic"/>
                <a:ea typeface="Calibri"/>
                <a:cs typeface="Century Gothic"/>
              </a:rPr>
              <a:t>DOMINICAN REPUBLIC</a:t>
            </a:r>
            <a:endParaRPr lang="en-US" sz="2800" b="1" dirty="0">
              <a:solidFill>
                <a:srgbClr val="000000"/>
              </a:solidFill>
              <a:latin typeface="Century Gothic"/>
              <a:ea typeface="Calibri"/>
              <a:cs typeface="Century Gothic"/>
            </a:endParaRPr>
          </a:p>
        </p:txBody>
      </p:sp>
      <p:sp>
        <p:nvSpPr>
          <p:cNvPr id="16" name="Rectangle 15"/>
          <p:cNvSpPr/>
          <p:nvPr/>
        </p:nvSpPr>
        <p:spPr>
          <a:xfrm>
            <a:off x="3137943" y="2746401"/>
            <a:ext cx="2778640" cy="923330"/>
          </a:xfrm>
          <a:prstGeom prst="rect">
            <a:avLst/>
          </a:prstGeom>
        </p:spPr>
        <p:txBody>
          <a:bodyPr wrap="square">
            <a:spAutoFit/>
          </a:bodyPr>
          <a:lstStyle/>
          <a:p>
            <a:r>
              <a:rPr lang="en-US" b="1" dirty="0" smtClean="0">
                <a:solidFill>
                  <a:srgbClr val="0070C0"/>
                </a:solidFill>
                <a:latin typeface="Century Gothic"/>
                <a:ea typeface="Calibri"/>
                <a:cs typeface="Century Gothic"/>
              </a:rPr>
              <a:t>Life </a:t>
            </a:r>
            <a:r>
              <a:rPr lang="en-US" b="1" dirty="0">
                <a:solidFill>
                  <a:srgbClr val="0070C0"/>
                </a:solidFill>
                <a:latin typeface="Century Gothic"/>
                <a:ea typeface="Calibri"/>
                <a:cs typeface="Century Gothic"/>
              </a:rPr>
              <a:t>+ vocational skills </a:t>
            </a:r>
            <a:r>
              <a:rPr lang="en-US" b="1" dirty="0" smtClean="0">
                <a:solidFill>
                  <a:srgbClr val="0070C0"/>
                </a:solidFill>
                <a:latin typeface="Century Gothic"/>
                <a:ea typeface="Calibri"/>
                <a:cs typeface="Century Gothic"/>
              </a:rPr>
              <a:t>/ Classroom + on-the-job to youth NEET</a:t>
            </a:r>
            <a:endParaRPr lang="en-GB" b="1" dirty="0">
              <a:solidFill>
                <a:srgbClr val="0070C0"/>
              </a:solidFill>
            </a:endParaRPr>
          </a:p>
        </p:txBody>
      </p:sp>
      <p:sp>
        <p:nvSpPr>
          <p:cNvPr id="17" name="Rectangle 16"/>
          <p:cNvSpPr/>
          <p:nvPr/>
        </p:nvSpPr>
        <p:spPr>
          <a:xfrm>
            <a:off x="3029097" y="3780161"/>
            <a:ext cx="3052727" cy="2062103"/>
          </a:xfrm>
          <a:prstGeom prst="rect">
            <a:avLst/>
          </a:prstGeom>
        </p:spPr>
        <p:txBody>
          <a:bodyPr wrap="square">
            <a:spAutoFit/>
          </a:bodyPr>
          <a:lstStyle/>
          <a:p>
            <a:r>
              <a:rPr lang="en-US" sz="1600" b="1" dirty="0" smtClean="0">
                <a:solidFill>
                  <a:srgbClr val="000000"/>
                </a:solidFill>
                <a:latin typeface="Century Gothic"/>
                <a:ea typeface="Calibri"/>
                <a:cs typeface="Century Gothic"/>
              </a:rPr>
              <a:t>Impacts: </a:t>
            </a:r>
          </a:p>
          <a:p>
            <a:pPr marL="285750" indent="-285750">
              <a:buFont typeface="Arial" panose="020B0604020202020204" pitchFamily="34" charset="0"/>
              <a:buChar char="•"/>
            </a:pPr>
            <a:r>
              <a:rPr lang="en-US" sz="1600" dirty="0" smtClean="0">
                <a:solidFill>
                  <a:srgbClr val="000000"/>
                </a:solidFill>
                <a:latin typeface="Century Gothic"/>
                <a:ea typeface="Calibri"/>
                <a:cs typeface="Century Gothic"/>
                <a:sym typeface="Wingdings"/>
              </a:rPr>
              <a:t>Positive on earnings</a:t>
            </a:r>
          </a:p>
          <a:p>
            <a:pPr marL="285750" indent="-285750">
              <a:buFont typeface="Arial" panose="020B0604020202020204" pitchFamily="34" charset="0"/>
              <a:buChar char="•"/>
            </a:pPr>
            <a:r>
              <a:rPr lang="en-US" sz="1600" dirty="0" smtClean="0">
                <a:solidFill>
                  <a:srgbClr val="000000"/>
                </a:solidFill>
                <a:latin typeface="Century Gothic"/>
                <a:ea typeface="Calibri"/>
                <a:cs typeface="Century Gothic"/>
                <a:sym typeface="Wingdings"/>
              </a:rPr>
              <a:t>Negative on hours worked</a:t>
            </a:r>
          </a:p>
          <a:p>
            <a:pPr marL="285750" indent="-285750">
              <a:buFont typeface="Arial" panose="020B0604020202020204" pitchFamily="34" charset="0"/>
              <a:buChar char="•"/>
            </a:pPr>
            <a:r>
              <a:rPr lang="en-US" sz="1600" b="1" dirty="0" smtClean="0">
                <a:solidFill>
                  <a:srgbClr val="000000"/>
                </a:solidFill>
                <a:latin typeface="Century Gothic"/>
                <a:sym typeface="Wingdings"/>
              </a:rPr>
              <a:t>Channels: </a:t>
            </a:r>
          </a:p>
          <a:p>
            <a:pPr marL="98425" indent="-285750">
              <a:buFont typeface="Courier New" panose="02070309020205020404" pitchFamily="49" charset="0"/>
              <a:buChar char="o"/>
            </a:pPr>
            <a:r>
              <a:rPr lang="en-US" sz="1600" dirty="0" smtClean="0">
                <a:solidFill>
                  <a:srgbClr val="000000"/>
                </a:solidFill>
                <a:latin typeface="Century Gothic"/>
                <a:sym typeface="Wingdings"/>
              </a:rPr>
              <a:t>Behaviors ***</a:t>
            </a:r>
          </a:p>
          <a:p>
            <a:pPr marL="98425" indent="-285750">
              <a:buFont typeface="Courier New" panose="02070309020205020404" pitchFamily="49" charset="0"/>
              <a:buChar char="o"/>
            </a:pPr>
            <a:r>
              <a:rPr lang="en-US" sz="1600" dirty="0" smtClean="0">
                <a:solidFill>
                  <a:srgbClr val="000000"/>
                </a:solidFill>
                <a:latin typeface="Century Gothic"/>
                <a:sym typeface="Wingdings"/>
              </a:rPr>
              <a:t>Expectations</a:t>
            </a:r>
          </a:p>
          <a:p>
            <a:pPr marL="98425" indent="-285750">
              <a:buFont typeface="Courier New" panose="02070309020205020404" pitchFamily="49" charset="0"/>
              <a:buChar char="o"/>
            </a:pPr>
            <a:r>
              <a:rPr lang="en-US" sz="1600" dirty="0" smtClean="0">
                <a:solidFill>
                  <a:srgbClr val="000000"/>
                </a:solidFill>
                <a:latin typeface="Century Gothic"/>
                <a:sym typeface="Wingdings"/>
              </a:rPr>
              <a:t>Non-cognitive skills</a:t>
            </a:r>
            <a:endParaRPr lang="en-US" sz="1600" dirty="0" smtClean="0">
              <a:solidFill>
                <a:srgbClr val="000000"/>
              </a:solidFill>
              <a:latin typeface="Century Gothic"/>
            </a:endParaRPr>
          </a:p>
        </p:txBody>
      </p:sp>
      <p:sp>
        <p:nvSpPr>
          <p:cNvPr id="18" name="Rectangle 17"/>
          <p:cNvSpPr/>
          <p:nvPr/>
        </p:nvSpPr>
        <p:spPr>
          <a:xfrm>
            <a:off x="49968" y="3948795"/>
            <a:ext cx="2947642" cy="1200329"/>
          </a:xfrm>
          <a:prstGeom prst="rect">
            <a:avLst/>
          </a:prstGeom>
        </p:spPr>
        <p:txBody>
          <a:bodyPr wrap="square">
            <a:spAutoFit/>
          </a:bodyPr>
          <a:lstStyle/>
          <a:p>
            <a:r>
              <a:rPr lang="en-US" b="1" dirty="0" smtClean="0">
                <a:solidFill>
                  <a:srgbClr val="0070C0"/>
                </a:solidFill>
                <a:latin typeface="Century Gothic"/>
                <a:ea typeface="Calibri"/>
                <a:cs typeface="Century Gothic"/>
              </a:rPr>
              <a:t>Classroom + on-the-job training + support services to unemployed, urban youth</a:t>
            </a:r>
            <a:endParaRPr lang="en-GB" b="1" dirty="0">
              <a:solidFill>
                <a:srgbClr val="0070C0"/>
              </a:solidFill>
            </a:endParaRPr>
          </a:p>
        </p:txBody>
      </p:sp>
      <p:sp>
        <p:nvSpPr>
          <p:cNvPr id="19" name="Rectangle 18"/>
          <p:cNvSpPr/>
          <p:nvPr/>
        </p:nvSpPr>
        <p:spPr>
          <a:xfrm>
            <a:off x="1" y="5273229"/>
            <a:ext cx="3052727" cy="830997"/>
          </a:xfrm>
          <a:prstGeom prst="rect">
            <a:avLst/>
          </a:prstGeom>
        </p:spPr>
        <p:txBody>
          <a:bodyPr wrap="square">
            <a:spAutoFit/>
          </a:bodyPr>
          <a:lstStyle/>
          <a:p>
            <a:r>
              <a:rPr lang="en-US" sz="1600" b="1" dirty="0" smtClean="0">
                <a:solidFill>
                  <a:srgbClr val="000000"/>
                </a:solidFill>
                <a:latin typeface="Century Gothic"/>
                <a:ea typeface="Calibri"/>
                <a:cs typeface="Century Gothic"/>
              </a:rPr>
              <a:t>Impacts: </a:t>
            </a:r>
          </a:p>
          <a:p>
            <a:pPr marL="285750" indent="-285750">
              <a:buFont typeface="Arial" panose="020B0604020202020204" pitchFamily="34" charset="0"/>
              <a:buChar char="•"/>
            </a:pPr>
            <a:r>
              <a:rPr lang="en-US" sz="1600" dirty="0" smtClean="0">
                <a:solidFill>
                  <a:srgbClr val="000000"/>
                </a:solidFill>
                <a:latin typeface="Century Gothic"/>
                <a:ea typeface="Calibri"/>
                <a:cs typeface="Century Gothic"/>
                <a:sym typeface="Wingdings"/>
              </a:rPr>
              <a:t>Large on wages (women)</a:t>
            </a:r>
          </a:p>
          <a:p>
            <a:pPr marL="285750" indent="-285750">
              <a:buFont typeface="Arial" panose="020B0604020202020204" pitchFamily="34" charset="0"/>
              <a:buChar char="•"/>
            </a:pPr>
            <a:r>
              <a:rPr lang="en-US" sz="1600" dirty="0" smtClean="0">
                <a:solidFill>
                  <a:srgbClr val="000000"/>
                </a:solidFill>
                <a:latin typeface="Century Gothic"/>
                <a:ea typeface="Calibri"/>
                <a:cs typeface="Century Gothic"/>
                <a:sym typeface="Wingdings"/>
              </a:rPr>
              <a:t>Limited on hours worked</a:t>
            </a:r>
          </a:p>
        </p:txBody>
      </p:sp>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25" y="2272324"/>
            <a:ext cx="2853703" cy="1605207"/>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7105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Diagram 59"/>
          <p:cNvGraphicFramePr/>
          <p:nvPr>
            <p:extLst>
              <p:ext uri="{D42A27DB-BD31-4B8C-83A1-F6EECF244321}">
                <p14:modId xmlns:p14="http://schemas.microsoft.com/office/powerpoint/2010/main" val="3157960457"/>
              </p:ext>
            </p:extLst>
          </p:nvPr>
        </p:nvGraphicFramePr>
        <p:xfrm>
          <a:off x="3406371" y="2558813"/>
          <a:ext cx="3110768" cy="3112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1" name="Group 60"/>
          <p:cNvGrpSpPr/>
          <p:nvPr/>
        </p:nvGrpSpPr>
        <p:grpSpPr>
          <a:xfrm>
            <a:off x="6831602" y="4232389"/>
            <a:ext cx="2344773" cy="770921"/>
            <a:chOff x="184175" y="2514782"/>
            <a:chExt cx="1359841" cy="558734"/>
          </a:xfrm>
        </p:grpSpPr>
        <p:sp>
          <p:nvSpPr>
            <p:cNvPr id="62" name="Rounded Rectangle 61"/>
            <p:cNvSpPr/>
            <p:nvPr/>
          </p:nvSpPr>
          <p:spPr>
            <a:xfrm>
              <a:off x="184175" y="2514782"/>
              <a:ext cx="1359841" cy="558734"/>
            </a:xfrm>
            <a:prstGeom prst="roundRect">
              <a:avLst>
                <a:gd name="adj" fmla="val 10000"/>
              </a:avLst>
            </a:prstGeom>
            <a:no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3" name="Rounded Rectangle 4"/>
            <p:cNvSpPr/>
            <p:nvPr/>
          </p:nvSpPr>
          <p:spPr>
            <a:xfrm>
              <a:off x="200540" y="2531147"/>
              <a:ext cx="1327111" cy="5260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en-US" sz="1400" dirty="0">
                  <a:solidFill>
                    <a:schemeClr val="tx1"/>
                  </a:solidFill>
                  <a:latin typeface="Century Gothic" panose="020B0502020202020204" pitchFamily="34" charset="0"/>
                </a:rPr>
                <a:t>Review of 6,782 records </a:t>
              </a:r>
              <a:r>
                <a:rPr lang="en-US" sz="1000" dirty="0">
                  <a:solidFill>
                    <a:schemeClr val="tx1"/>
                  </a:solidFill>
                  <a:latin typeface="Century Gothic" panose="020B0502020202020204" pitchFamily="34" charset="0"/>
                </a:rPr>
                <a:t>identified through reference lists, citation tracking, hand searching of key journals and contacting authors and experts</a:t>
              </a:r>
            </a:p>
          </p:txBody>
        </p:sp>
      </p:grpSp>
      <p:grpSp>
        <p:nvGrpSpPr>
          <p:cNvPr id="64" name="Group 63"/>
          <p:cNvGrpSpPr/>
          <p:nvPr/>
        </p:nvGrpSpPr>
        <p:grpSpPr>
          <a:xfrm>
            <a:off x="6826416" y="5232480"/>
            <a:ext cx="2365594" cy="438468"/>
            <a:chOff x="56116" y="2333600"/>
            <a:chExt cx="2072341" cy="518085"/>
          </a:xfrm>
        </p:grpSpPr>
        <p:sp>
          <p:nvSpPr>
            <p:cNvPr id="65" name="Rounded Rectangle 64"/>
            <p:cNvSpPr/>
            <p:nvPr/>
          </p:nvSpPr>
          <p:spPr>
            <a:xfrm>
              <a:off x="56116" y="2333600"/>
              <a:ext cx="2072341" cy="518085"/>
            </a:xfrm>
            <a:prstGeom prst="roundRect">
              <a:avLst>
                <a:gd name="adj" fmla="val 10000"/>
              </a:avLst>
            </a:prstGeom>
            <a:no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6" name="Rounded Rectangle 4"/>
            <p:cNvSpPr/>
            <p:nvPr/>
          </p:nvSpPr>
          <p:spPr>
            <a:xfrm>
              <a:off x="71290" y="2348774"/>
              <a:ext cx="2041993" cy="487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n-GB" sz="1400" dirty="0">
                  <a:solidFill>
                    <a:schemeClr val="tx1"/>
                  </a:solidFill>
                  <a:latin typeface="Century Gothic" panose="020B0502020202020204" pitchFamily="34" charset="0"/>
                </a:rPr>
                <a:t>27 reports selected</a:t>
              </a:r>
            </a:p>
          </p:txBody>
        </p:sp>
      </p:grpSp>
      <p:grpSp>
        <p:nvGrpSpPr>
          <p:cNvPr id="67" name="Group 66"/>
          <p:cNvGrpSpPr/>
          <p:nvPr/>
        </p:nvGrpSpPr>
        <p:grpSpPr>
          <a:xfrm rot="5400000">
            <a:off x="6552526" y="5357880"/>
            <a:ext cx="200068" cy="166724"/>
            <a:chOff x="1491025" y="1806557"/>
            <a:chExt cx="200068" cy="166724"/>
          </a:xfrm>
        </p:grpSpPr>
        <p:sp>
          <p:nvSpPr>
            <p:cNvPr id="68" name="Right Arrow 67"/>
            <p:cNvSpPr/>
            <p:nvPr/>
          </p:nvSpPr>
          <p:spPr>
            <a:xfrm rot="5400000">
              <a:off x="1507697" y="1789885"/>
              <a:ext cx="166724" cy="20006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9" name="Right Arrow 4"/>
            <p:cNvSpPr/>
            <p:nvPr/>
          </p:nvSpPr>
          <p:spPr>
            <a:xfrm>
              <a:off x="1531040" y="1806557"/>
              <a:ext cx="120040" cy="116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endParaRPr lang="en-GB" sz="1400" dirty="0">
                <a:solidFill>
                  <a:schemeClr val="tx1"/>
                </a:solidFill>
                <a:latin typeface="Century Gothic" panose="020B0502020202020204" pitchFamily="34" charset="0"/>
              </a:endParaRPr>
            </a:p>
          </p:txBody>
        </p:sp>
      </p:grpSp>
      <p:grpSp>
        <p:nvGrpSpPr>
          <p:cNvPr id="70" name="Group 69"/>
          <p:cNvGrpSpPr/>
          <p:nvPr/>
        </p:nvGrpSpPr>
        <p:grpSpPr>
          <a:xfrm rot="16200000">
            <a:off x="6558201" y="4693852"/>
            <a:ext cx="200068" cy="166724"/>
            <a:chOff x="1491025" y="1806557"/>
            <a:chExt cx="200068" cy="166724"/>
          </a:xfrm>
        </p:grpSpPr>
        <p:sp>
          <p:nvSpPr>
            <p:cNvPr id="71" name="Right Arrow 70"/>
            <p:cNvSpPr/>
            <p:nvPr/>
          </p:nvSpPr>
          <p:spPr>
            <a:xfrm rot="5400000">
              <a:off x="1507697" y="1789885"/>
              <a:ext cx="166724" cy="20006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2" name="Right Arrow 4"/>
            <p:cNvSpPr/>
            <p:nvPr/>
          </p:nvSpPr>
          <p:spPr>
            <a:xfrm>
              <a:off x="1531040" y="1806557"/>
              <a:ext cx="120040" cy="116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endParaRPr lang="en-GB" sz="1400" dirty="0">
                <a:solidFill>
                  <a:schemeClr val="tx1"/>
                </a:solidFill>
                <a:latin typeface="Century Gothic" panose="020B0502020202020204" pitchFamily="34" charset="0"/>
              </a:endParaRPr>
            </a:p>
          </p:txBody>
        </p:sp>
      </p:grpSp>
      <p:grpSp>
        <p:nvGrpSpPr>
          <p:cNvPr id="73" name="Group 72"/>
          <p:cNvGrpSpPr/>
          <p:nvPr/>
        </p:nvGrpSpPr>
        <p:grpSpPr>
          <a:xfrm rot="16200000">
            <a:off x="6558051" y="3361705"/>
            <a:ext cx="200068" cy="166724"/>
            <a:chOff x="1491025" y="1806557"/>
            <a:chExt cx="200068" cy="166724"/>
          </a:xfrm>
        </p:grpSpPr>
        <p:sp>
          <p:nvSpPr>
            <p:cNvPr id="74" name="Right Arrow 73"/>
            <p:cNvSpPr/>
            <p:nvPr/>
          </p:nvSpPr>
          <p:spPr>
            <a:xfrm rot="5400000">
              <a:off x="1507697" y="1789885"/>
              <a:ext cx="166724" cy="20006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5" name="Right Arrow 4"/>
            <p:cNvSpPr/>
            <p:nvPr/>
          </p:nvSpPr>
          <p:spPr>
            <a:xfrm>
              <a:off x="1531040" y="1806557"/>
              <a:ext cx="120040" cy="116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endParaRPr lang="en-GB" sz="1400" dirty="0">
                <a:solidFill>
                  <a:schemeClr val="tx1"/>
                </a:solidFill>
                <a:latin typeface="Century Gothic" panose="020B0502020202020204" pitchFamily="34" charset="0"/>
              </a:endParaRPr>
            </a:p>
          </p:txBody>
        </p:sp>
      </p:grpSp>
      <p:grpSp>
        <p:nvGrpSpPr>
          <p:cNvPr id="76" name="Group 75"/>
          <p:cNvGrpSpPr/>
          <p:nvPr/>
        </p:nvGrpSpPr>
        <p:grpSpPr>
          <a:xfrm rot="16200000">
            <a:off x="6558051" y="2693584"/>
            <a:ext cx="200068" cy="166724"/>
            <a:chOff x="1491025" y="1806557"/>
            <a:chExt cx="200068" cy="166724"/>
          </a:xfrm>
        </p:grpSpPr>
        <p:sp>
          <p:nvSpPr>
            <p:cNvPr id="77" name="Right Arrow 76"/>
            <p:cNvSpPr/>
            <p:nvPr/>
          </p:nvSpPr>
          <p:spPr>
            <a:xfrm rot="5400000">
              <a:off x="1507697" y="1789885"/>
              <a:ext cx="166724" cy="20006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8" name="Right Arrow 4"/>
            <p:cNvSpPr/>
            <p:nvPr/>
          </p:nvSpPr>
          <p:spPr>
            <a:xfrm>
              <a:off x="1531040" y="1806557"/>
              <a:ext cx="120040" cy="116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endParaRPr lang="en-GB" sz="1400" dirty="0">
                <a:solidFill>
                  <a:schemeClr val="tx1"/>
                </a:solidFill>
                <a:latin typeface="Century Gothic" panose="020B0502020202020204" pitchFamily="34" charset="0"/>
              </a:endParaRPr>
            </a:p>
          </p:txBody>
        </p:sp>
      </p:grpSp>
      <p:grpSp>
        <p:nvGrpSpPr>
          <p:cNvPr id="79" name="Group 78"/>
          <p:cNvGrpSpPr/>
          <p:nvPr/>
        </p:nvGrpSpPr>
        <p:grpSpPr>
          <a:xfrm>
            <a:off x="7909179" y="5050516"/>
            <a:ext cx="200068" cy="166724"/>
            <a:chOff x="1491025" y="1806557"/>
            <a:chExt cx="200068" cy="166724"/>
          </a:xfrm>
        </p:grpSpPr>
        <p:sp>
          <p:nvSpPr>
            <p:cNvPr id="80" name="Right Arrow 79"/>
            <p:cNvSpPr/>
            <p:nvPr/>
          </p:nvSpPr>
          <p:spPr>
            <a:xfrm rot="5400000">
              <a:off x="1507697" y="1789885"/>
              <a:ext cx="166724" cy="20006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1" name="Right Arrow 4"/>
            <p:cNvSpPr/>
            <p:nvPr/>
          </p:nvSpPr>
          <p:spPr>
            <a:xfrm>
              <a:off x="1531040" y="1806557"/>
              <a:ext cx="120040" cy="116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endParaRPr lang="en-GB" sz="1400" dirty="0">
                <a:solidFill>
                  <a:schemeClr val="tx1"/>
                </a:solidFill>
                <a:latin typeface="Century Gothic" panose="020B0502020202020204" pitchFamily="34" charset="0"/>
              </a:endParaRPr>
            </a:p>
          </p:txBody>
        </p:sp>
      </p:grpSp>
      <p:grpSp>
        <p:nvGrpSpPr>
          <p:cNvPr id="82" name="Group 81"/>
          <p:cNvGrpSpPr/>
          <p:nvPr/>
        </p:nvGrpSpPr>
        <p:grpSpPr>
          <a:xfrm>
            <a:off x="6826750" y="2552944"/>
            <a:ext cx="2365594" cy="438468"/>
            <a:chOff x="56116" y="2333600"/>
            <a:chExt cx="2072341" cy="518085"/>
          </a:xfrm>
        </p:grpSpPr>
        <p:sp>
          <p:nvSpPr>
            <p:cNvPr id="83" name="Rounded Rectangle 82"/>
            <p:cNvSpPr/>
            <p:nvPr/>
          </p:nvSpPr>
          <p:spPr>
            <a:xfrm>
              <a:off x="56116" y="2333600"/>
              <a:ext cx="2072341" cy="518085"/>
            </a:xfrm>
            <a:prstGeom prst="roundRect">
              <a:avLst>
                <a:gd name="adj" fmla="val 10000"/>
              </a:avLst>
            </a:prstGeom>
            <a:no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4" name="Rounded Rectangle 4"/>
            <p:cNvSpPr/>
            <p:nvPr/>
          </p:nvSpPr>
          <p:spPr>
            <a:xfrm>
              <a:off x="71290" y="2348774"/>
              <a:ext cx="2041993" cy="487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defTabSz="622300">
                <a:lnSpc>
                  <a:spcPct val="90000"/>
                </a:lnSpc>
                <a:spcBef>
                  <a:spcPct val="0"/>
                </a:spcBef>
                <a:spcAft>
                  <a:spcPct val="35000"/>
                </a:spcAft>
              </a:pPr>
              <a:r>
                <a:rPr lang="en-GB" sz="1400" dirty="0">
                  <a:solidFill>
                    <a:schemeClr val="tx1"/>
                  </a:solidFill>
                  <a:latin typeface="Century Gothic" panose="020B0502020202020204" pitchFamily="34" charset="0"/>
                </a:rPr>
                <a:t>Duplicates in EndNote: 3,742 records</a:t>
              </a:r>
            </a:p>
          </p:txBody>
        </p:sp>
      </p:grpSp>
      <p:grpSp>
        <p:nvGrpSpPr>
          <p:cNvPr id="85" name="Group 84"/>
          <p:cNvGrpSpPr/>
          <p:nvPr/>
        </p:nvGrpSpPr>
        <p:grpSpPr>
          <a:xfrm>
            <a:off x="6822180" y="3237020"/>
            <a:ext cx="2365594" cy="438468"/>
            <a:chOff x="56116" y="2333600"/>
            <a:chExt cx="2072341" cy="518085"/>
          </a:xfrm>
        </p:grpSpPr>
        <p:sp>
          <p:nvSpPr>
            <p:cNvPr id="86" name="Rounded Rectangle 85"/>
            <p:cNvSpPr/>
            <p:nvPr/>
          </p:nvSpPr>
          <p:spPr>
            <a:xfrm>
              <a:off x="56116" y="2333600"/>
              <a:ext cx="2072341" cy="518085"/>
            </a:xfrm>
            <a:prstGeom prst="roundRect">
              <a:avLst>
                <a:gd name="adj" fmla="val 10000"/>
              </a:avLst>
            </a:prstGeom>
            <a:no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7" name="Rounded Rectangle 4"/>
            <p:cNvSpPr/>
            <p:nvPr/>
          </p:nvSpPr>
          <p:spPr>
            <a:xfrm>
              <a:off x="71290" y="2348774"/>
              <a:ext cx="2041993" cy="487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defTabSz="622300">
                <a:lnSpc>
                  <a:spcPct val="90000"/>
                </a:lnSpc>
                <a:spcBef>
                  <a:spcPct val="0"/>
                </a:spcBef>
                <a:spcAft>
                  <a:spcPct val="35000"/>
                </a:spcAft>
              </a:pPr>
              <a:r>
                <a:rPr lang="en-GB" sz="1400" dirty="0">
                  <a:solidFill>
                    <a:schemeClr val="tx1"/>
                  </a:solidFill>
                  <a:latin typeface="Century Gothic" panose="020B0502020202020204" pitchFamily="34" charset="0"/>
                </a:rPr>
                <a:t>27,234 records excluded</a:t>
              </a:r>
            </a:p>
          </p:txBody>
        </p:sp>
      </p:grpSp>
      <p:grpSp>
        <p:nvGrpSpPr>
          <p:cNvPr id="88" name="Group 87"/>
          <p:cNvGrpSpPr/>
          <p:nvPr/>
        </p:nvGrpSpPr>
        <p:grpSpPr>
          <a:xfrm>
            <a:off x="4250418" y="5793304"/>
            <a:ext cx="200068" cy="166724"/>
            <a:chOff x="1491025" y="1806557"/>
            <a:chExt cx="200068" cy="166724"/>
          </a:xfrm>
        </p:grpSpPr>
        <p:sp>
          <p:nvSpPr>
            <p:cNvPr id="89" name="Right Arrow 88"/>
            <p:cNvSpPr/>
            <p:nvPr/>
          </p:nvSpPr>
          <p:spPr>
            <a:xfrm rot="5400000">
              <a:off x="1507697" y="1789885"/>
              <a:ext cx="166724" cy="20006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0" name="Right Arrow 4"/>
            <p:cNvSpPr/>
            <p:nvPr/>
          </p:nvSpPr>
          <p:spPr>
            <a:xfrm>
              <a:off x="1531040" y="1806557"/>
              <a:ext cx="120040" cy="116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endParaRPr lang="en-GB" sz="1400" dirty="0">
                <a:solidFill>
                  <a:schemeClr val="tx1"/>
                </a:solidFill>
                <a:latin typeface="Century Gothic" panose="020B0502020202020204" pitchFamily="34" charset="0"/>
              </a:endParaRPr>
            </a:p>
          </p:txBody>
        </p:sp>
      </p:grpSp>
      <p:grpSp>
        <p:nvGrpSpPr>
          <p:cNvPr id="91" name="Group 90"/>
          <p:cNvGrpSpPr/>
          <p:nvPr/>
        </p:nvGrpSpPr>
        <p:grpSpPr>
          <a:xfrm>
            <a:off x="5618570" y="5793108"/>
            <a:ext cx="200068" cy="166724"/>
            <a:chOff x="1491025" y="1806557"/>
            <a:chExt cx="200068" cy="166724"/>
          </a:xfrm>
        </p:grpSpPr>
        <p:sp>
          <p:nvSpPr>
            <p:cNvPr id="92" name="Right Arrow 91"/>
            <p:cNvSpPr/>
            <p:nvPr/>
          </p:nvSpPr>
          <p:spPr>
            <a:xfrm rot="5400000">
              <a:off x="1507697" y="1789885"/>
              <a:ext cx="166724" cy="20006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3" name="Right Arrow 4"/>
            <p:cNvSpPr/>
            <p:nvPr/>
          </p:nvSpPr>
          <p:spPr>
            <a:xfrm>
              <a:off x="1531040" y="1806557"/>
              <a:ext cx="120040" cy="116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endParaRPr lang="en-GB" sz="1400" dirty="0">
                <a:solidFill>
                  <a:schemeClr val="tx1"/>
                </a:solidFill>
                <a:latin typeface="Century Gothic" panose="020B0502020202020204" pitchFamily="34" charset="0"/>
              </a:endParaRPr>
            </a:p>
          </p:txBody>
        </p:sp>
      </p:grpSp>
      <p:grpSp>
        <p:nvGrpSpPr>
          <p:cNvPr id="94" name="Group 93"/>
          <p:cNvGrpSpPr/>
          <p:nvPr/>
        </p:nvGrpSpPr>
        <p:grpSpPr>
          <a:xfrm>
            <a:off x="3406372" y="6038912"/>
            <a:ext cx="1476163" cy="438468"/>
            <a:chOff x="56116" y="2333600"/>
            <a:chExt cx="2072341" cy="518085"/>
          </a:xfrm>
        </p:grpSpPr>
        <p:sp>
          <p:nvSpPr>
            <p:cNvPr id="95" name="Rounded Rectangle 94"/>
            <p:cNvSpPr/>
            <p:nvPr/>
          </p:nvSpPr>
          <p:spPr>
            <a:xfrm>
              <a:off x="56116" y="2333600"/>
              <a:ext cx="2072341" cy="518085"/>
            </a:xfrm>
            <a:prstGeom prst="roundRect">
              <a:avLst>
                <a:gd name="adj" fmla="val 10000"/>
              </a:avLst>
            </a:prstGeom>
            <a:no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6" name="Rounded Rectangle 4"/>
            <p:cNvSpPr/>
            <p:nvPr/>
          </p:nvSpPr>
          <p:spPr>
            <a:xfrm>
              <a:off x="71290" y="2348774"/>
              <a:ext cx="2041993" cy="487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n-GB" sz="1400" b="1" dirty="0">
                  <a:solidFill>
                    <a:schemeClr val="tx1"/>
                  </a:solidFill>
                  <a:latin typeface="Century Gothic" panose="020B0502020202020204" pitchFamily="34" charset="0"/>
                </a:rPr>
                <a:t>31 countries</a:t>
              </a:r>
            </a:p>
          </p:txBody>
        </p:sp>
      </p:grpSp>
      <p:grpSp>
        <p:nvGrpSpPr>
          <p:cNvPr id="97" name="Group 96"/>
          <p:cNvGrpSpPr/>
          <p:nvPr/>
        </p:nvGrpSpPr>
        <p:grpSpPr>
          <a:xfrm>
            <a:off x="5047316" y="6045332"/>
            <a:ext cx="1476163" cy="438468"/>
            <a:chOff x="56116" y="2333600"/>
            <a:chExt cx="2072341" cy="518085"/>
          </a:xfrm>
        </p:grpSpPr>
        <p:sp>
          <p:nvSpPr>
            <p:cNvPr id="98" name="Rounded Rectangle 97"/>
            <p:cNvSpPr/>
            <p:nvPr/>
          </p:nvSpPr>
          <p:spPr>
            <a:xfrm>
              <a:off x="56116" y="2333600"/>
              <a:ext cx="2072341" cy="518085"/>
            </a:xfrm>
            <a:prstGeom prst="roundRect">
              <a:avLst>
                <a:gd name="adj" fmla="val 10000"/>
              </a:avLst>
            </a:prstGeom>
            <a:no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9" name="Rounded Rectangle 4"/>
            <p:cNvSpPr/>
            <p:nvPr/>
          </p:nvSpPr>
          <p:spPr>
            <a:xfrm>
              <a:off x="71290" y="2348774"/>
              <a:ext cx="2041993" cy="487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n-GB" sz="1400" b="1" dirty="0">
                  <a:solidFill>
                    <a:schemeClr val="tx1"/>
                  </a:solidFill>
                  <a:latin typeface="Century Gothic" panose="020B0502020202020204" pitchFamily="34" charset="0"/>
                </a:rPr>
                <a:t>87 programmes</a:t>
              </a:r>
            </a:p>
          </p:txBody>
        </p:sp>
      </p:grpSp>
      <p:grpSp>
        <p:nvGrpSpPr>
          <p:cNvPr id="100" name="Group 99"/>
          <p:cNvGrpSpPr/>
          <p:nvPr/>
        </p:nvGrpSpPr>
        <p:grpSpPr>
          <a:xfrm>
            <a:off x="3401940" y="1737996"/>
            <a:ext cx="3121538" cy="617613"/>
            <a:chOff x="824222" y="13460"/>
            <a:chExt cx="1462323" cy="354874"/>
          </a:xfrm>
        </p:grpSpPr>
        <p:sp>
          <p:nvSpPr>
            <p:cNvPr id="101" name="Rounded Rectangle 100"/>
            <p:cNvSpPr/>
            <p:nvPr/>
          </p:nvSpPr>
          <p:spPr>
            <a:xfrm>
              <a:off x="824222" y="13460"/>
              <a:ext cx="1462323" cy="354874"/>
            </a:xfrm>
            <a:prstGeom prst="roundRect">
              <a:avLst>
                <a:gd name="adj" fmla="val 10000"/>
              </a:avLst>
            </a:prstGeom>
            <a:solidFill>
              <a:schemeClr val="bg1"/>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r>
                <a:rPr lang="en-GB" sz="1400" dirty="0">
                  <a:solidFill>
                    <a:schemeClr val="tx1"/>
                  </a:solidFill>
                  <a:latin typeface="Century Gothic" panose="020B0502020202020204" pitchFamily="34" charset="0"/>
                </a:rPr>
                <a:t>Search in over 70 sources using search terms in EN, SP, FR, GE, PO</a:t>
              </a:r>
            </a:p>
            <a:p>
              <a:endParaRPr lang="en-GB" sz="1400" dirty="0">
                <a:solidFill>
                  <a:schemeClr val="tx1"/>
                </a:solidFill>
                <a:latin typeface="Century Gothic" panose="020B0502020202020204" pitchFamily="34" charset="0"/>
              </a:endParaRPr>
            </a:p>
            <a:p>
              <a:endParaRPr lang="en-GB" sz="1400" dirty="0">
                <a:solidFill>
                  <a:schemeClr val="tx1"/>
                </a:solidFill>
                <a:latin typeface="Century Gothic" panose="020B0502020202020204" pitchFamily="34" charset="0"/>
              </a:endParaRPr>
            </a:p>
          </p:txBody>
        </p:sp>
        <p:sp>
          <p:nvSpPr>
            <p:cNvPr id="102" name="Rounded Rectangle 4"/>
            <p:cNvSpPr/>
            <p:nvPr/>
          </p:nvSpPr>
          <p:spPr>
            <a:xfrm>
              <a:off x="834929" y="13460"/>
              <a:ext cx="1440909" cy="3441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endParaRPr lang="en-GB" sz="1400" dirty="0">
                <a:solidFill>
                  <a:schemeClr val="tx1"/>
                </a:solidFill>
                <a:latin typeface="Century Gothic" panose="020B0502020202020204" pitchFamily="34" charset="0"/>
              </a:endParaRPr>
            </a:p>
          </p:txBody>
        </p:sp>
      </p:grpSp>
      <p:grpSp>
        <p:nvGrpSpPr>
          <p:cNvPr id="103" name="Group 102"/>
          <p:cNvGrpSpPr/>
          <p:nvPr/>
        </p:nvGrpSpPr>
        <p:grpSpPr>
          <a:xfrm>
            <a:off x="4868825" y="2387468"/>
            <a:ext cx="164511" cy="137093"/>
            <a:chOff x="1473127" y="391183"/>
            <a:chExt cx="164511" cy="137093"/>
          </a:xfrm>
        </p:grpSpPr>
        <p:sp>
          <p:nvSpPr>
            <p:cNvPr id="104" name="Right Arrow 103"/>
            <p:cNvSpPr/>
            <p:nvPr/>
          </p:nvSpPr>
          <p:spPr>
            <a:xfrm rot="5400000">
              <a:off x="1486837" y="377474"/>
              <a:ext cx="137092" cy="16451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5" name="Right Arrow 6"/>
            <p:cNvSpPr/>
            <p:nvPr/>
          </p:nvSpPr>
          <p:spPr>
            <a:xfrm>
              <a:off x="1506030" y="391183"/>
              <a:ext cx="98707" cy="95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66700">
                <a:lnSpc>
                  <a:spcPct val="90000"/>
                </a:lnSpc>
                <a:spcBef>
                  <a:spcPct val="0"/>
                </a:spcBef>
                <a:spcAft>
                  <a:spcPct val="35000"/>
                </a:spcAft>
              </a:pPr>
              <a:endParaRPr lang="en-GB" sz="1400">
                <a:latin typeface="Century Gothic" panose="020B0502020202020204" pitchFamily="34" charset="0"/>
              </a:endParaRPr>
            </a:p>
          </p:txBody>
        </p:sp>
      </p:grpSp>
      <p:grpSp>
        <p:nvGrpSpPr>
          <p:cNvPr id="106" name="Group 105"/>
          <p:cNvGrpSpPr/>
          <p:nvPr/>
        </p:nvGrpSpPr>
        <p:grpSpPr>
          <a:xfrm rot="16200000">
            <a:off x="6558051" y="6185972"/>
            <a:ext cx="200068" cy="166724"/>
            <a:chOff x="1491025" y="1806557"/>
            <a:chExt cx="200068" cy="166724"/>
          </a:xfrm>
        </p:grpSpPr>
        <p:sp>
          <p:nvSpPr>
            <p:cNvPr id="107" name="Right Arrow 106"/>
            <p:cNvSpPr/>
            <p:nvPr/>
          </p:nvSpPr>
          <p:spPr>
            <a:xfrm rot="5400000">
              <a:off x="1507697" y="1789885"/>
              <a:ext cx="166724" cy="20006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8" name="Right Arrow 4"/>
            <p:cNvSpPr/>
            <p:nvPr/>
          </p:nvSpPr>
          <p:spPr>
            <a:xfrm>
              <a:off x="1531040" y="1806557"/>
              <a:ext cx="120040" cy="116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endParaRPr lang="en-GB" sz="1400" dirty="0">
                <a:solidFill>
                  <a:schemeClr val="tx1"/>
                </a:solidFill>
                <a:latin typeface="Century Gothic" panose="020B0502020202020204" pitchFamily="34" charset="0"/>
              </a:endParaRPr>
            </a:p>
          </p:txBody>
        </p:sp>
      </p:grpSp>
      <p:grpSp>
        <p:nvGrpSpPr>
          <p:cNvPr id="109" name="Group 108"/>
          <p:cNvGrpSpPr/>
          <p:nvPr/>
        </p:nvGrpSpPr>
        <p:grpSpPr>
          <a:xfrm>
            <a:off x="6826750" y="6052056"/>
            <a:ext cx="2365594" cy="438468"/>
            <a:chOff x="56116" y="2333600"/>
            <a:chExt cx="2072341" cy="518085"/>
          </a:xfrm>
        </p:grpSpPr>
        <p:sp>
          <p:nvSpPr>
            <p:cNvPr id="110" name="Rounded Rectangle 109"/>
            <p:cNvSpPr/>
            <p:nvPr/>
          </p:nvSpPr>
          <p:spPr>
            <a:xfrm>
              <a:off x="56116" y="2333600"/>
              <a:ext cx="2072341" cy="518085"/>
            </a:xfrm>
            <a:prstGeom prst="roundRect">
              <a:avLst>
                <a:gd name="adj" fmla="val 10000"/>
              </a:avLst>
            </a:prstGeom>
            <a:no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1" name="Rounded Rectangle 4"/>
            <p:cNvSpPr/>
            <p:nvPr/>
          </p:nvSpPr>
          <p:spPr>
            <a:xfrm>
              <a:off x="71290" y="2348774"/>
              <a:ext cx="2041993" cy="487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en-GB" sz="1400" b="1" dirty="0">
                  <a:solidFill>
                    <a:schemeClr val="tx1"/>
                  </a:solidFill>
                  <a:latin typeface="Century Gothic" panose="020B0502020202020204" pitchFamily="34" charset="0"/>
                </a:rPr>
                <a:t>107 interventions</a:t>
              </a:r>
            </a:p>
          </p:txBody>
        </p:sp>
      </p:grpSp>
      <p:sp>
        <p:nvSpPr>
          <p:cNvPr id="112" name="Rectangle 111"/>
          <p:cNvSpPr/>
          <p:nvPr/>
        </p:nvSpPr>
        <p:spPr>
          <a:xfrm>
            <a:off x="3283244" y="5926982"/>
            <a:ext cx="6053117" cy="66240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itle 2"/>
          <p:cNvSpPr>
            <a:spLocks noGrp="1"/>
          </p:cNvSpPr>
          <p:nvPr>
            <p:ph type="title"/>
          </p:nvPr>
        </p:nvSpPr>
        <p:spPr>
          <a:xfrm>
            <a:off x="1024128" y="476928"/>
            <a:ext cx="9720072" cy="1499616"/>
          </a:xfrm>
        </p:spPr>
        <p:txBody>
          <a:bodyPr>
            <a:normAutofit/>
          </a:bodyPr>
          <a:lstStyle/>
          <a:p>
            <a:r>
              <a:rPr lang="en-GB" dirty="0" smtClean="0">
                <a:solidFill>
                  <a:schemeClr val="tx1"/>
                </a:solidFill>
              </a:rPr>
              <a:t>Search </a:t>
            </a:r>
            <a:r>
              <a:rPr lang="en-GB" dirty="0">
                <a:solidFill>
                  <a:schemeClr val="tx1"/>
                </a:solidFill>
              </a:rPr>
              <a:t>process</a:t>
            </a:r>
          </a:p>
        </p:txBody>
      </p:sp>
    </p:spTree>
    <p:extLst>
      <p:ext uri="{BB962C8B-B14F-4D97-AF65-F5344CB8AC3E}">
        <p14:creationId xmlns:p14="http://schemas.microsoft.com/office/powerpoint/2010/main" val="3586610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19536" y="1111580"/>
            <a:ext cx="8911988" cy="4010229"/>
            <a:chOff x="395536" y="1111579"/>
            <a:chExt cx="8911988" cy="4010229"/>
          </a:xfrm>
        </p:grpSpPr>
        <p:graphicFrame>
          <p:nvGraphicFramePr>
            <p:cNvPr id="8" name="Chart 7"/>
            <p:cNvGraphicFramePr>
              <a:graphicFrameLocks/>
            </p:cNvGraphicFramePr>
            <p:nvPr>
              <p:extLst/>
            </p:nvPr>
          </p:nvGraphicFramePr>
          <p:xfrm>
            <a:off x="827584" y="1340768"/>
            <a:ext cx="3944675" cy="296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nvPr>
          </p:nvGraphicFramePr>
          <p:xfrm>
            <a:off x="3995936" y="1412776"/>
            <a:ext cx="5311588" cy="2784068"/>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450394" y="4211796"/>
              <a:ext cx="2003112" cy="369332"/>
            </a:xfrm>
            <a:prstGeom prst="rect">
              <a:avLst/>
            </a:prstGeom>
          </p:spPr>
          <p:txBody>
            <a:bodyPr wrap="none">
              <a:spAutoFit/>
            </a:bodyPr>
            <a:lstStyle/>
            <a:p>
              <a:r>
                <a:rPr lang="en-GB" b="1" dirty="0">
                  <a:solidFill>
                    <a:schemeClr val="tx2">
                      <a:lumMod val="50000"/>
                    </a:schemeClr>
                  </a:solidFill>
                </a:rPr>
                <a:t>Year of publication</a:t>
              </a:r>
              <a:endParaRPr lang="en-GB" b="1" dirty="0"/>
            </a:p>
          </p:txBody>
        </p:sp>
        <p:cxnSp>
          <p:nvCxnSpPr>
            <p:cNvPr id="16" name="Straight Connector 15"/>
            <p:cNvCxnSpPr/>
            <p:nvPr/>
          </p:nvCxnSpPr>
          <p:spPr>
            <a:xfrm>
              <a:off x="395536" y="4596791"/>
              <a:ext cx="2376264" cy="0"/>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2771802" y="3861048"/>
              <a:ext cx="360038" cy="744144"/>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6660596" y="1484784"/>
              <a:ext cx="2376264" cy="0"/>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a:off x="6300192" y="1484847"/>
              <a:ext cx="375670" cy="398598"/>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6725249" y="1111579"/>
              <a:ext cx="2035750" cy="369332"/>
            </a:xfrm>
            <a:prstGeom prst="rect">
              <a:avLst/>
            </a:prstGeom>
          </p:spPr>
          <p:txBody>
            <a:bodyPr wrap="none">
              <a:spAutoFit/>
            </a:bodyPr>
            <a:lstStyle/>
            <a:p>
              <a:r>
                <a:rPr lang="en-GB" b="1" dirty="0">
                  <a:solidFill>
                    <a:schemeClr val="tx2">
                      <a:lumMod val="50000"/>
                    </a:schemeClr>
                  </a:solidFill>
                </a:rPr>
                <a:t>Type of publication</a:t>
              </a:r>
              <a:endParaRPr lang="en-GB" b="1" dirty="0"/>
            </a:p>
          </p:txBody>
        </p:sp>
        <p:cxnSp>
          <p:nvCxnSpPr>
            <p:cNvPr id="21" name="Straight Connector 20"/>
            <p:cNvCxnSpPr/>
            <p:nvPr/>
          </p:nvCxnSpPr>
          <p:spPr>
            <a:xfrm>
              <a:off x="6178126" y="5121808"/>
              <a:ext cx="2376264" cy="0"/>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5604176" y="4653136"/>
              <a:ext cx="573949" cy="468672"/>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6178125" y="4702806"/>
              <a:ext cx="1900649" cy="369332"/>
            </a:xfrm>
            <a:prstGeom prst="rect">
              <a:avLst/>
            </a:prstGeom>
          </p:spPr>
          <p:txBody>
            <a:bodyPr wrap="none">
              <a:spAutoFit/>
            </a:bodyPr>
            <a:lstStyle/>
            <a:p>
              <a:r>
                <a:rPr lang="en-GB" b="1" dirty="0">
                  <a:solidFill>
                    <a:schemeClr val="tx2">
                      <a:lumMod val="50000"/>
                    </a:schemeClr>
                  </a:solidFill>
                </a:rPr>
                <a:t>Evaluation design</a:t>
              </a:r>
              <a:endParaRPr lang="en-GB" b="1" dirty="0"/>
            </a:p>
          </p:txBody>
        </p:sp>
      </p:grpSp>
      <p:graphicFrame>
        <p:nvGraphicFramePr>
          <p:cNvPr id="25" name="Chart 24"/>
          <p:cNvGraphicFramePr>
            <a:graphicFrameLocks/>
          </p:cNvGraphicFramePr>
          <p:nvPr>
            <p:extLst/>
          </p:nvPr>
        </p:nvGraphicFramePr>
        <p:xfrm>
          <a:off x="3137647" y="3488146"/>
          <a:ext cx="5916706" cy="3167985"/>
        </p:xfrm>
        <a:graphic>
          <a:graphicData uri="http://schemas.openxmlformats.org/drawingml/2006/chart">
            <c:chart xmlns:c="http://schemas.openxmlformats.org/drawingml/2006/chart" xmlns:r="http://schemas.openxmlformats.org/officeDocument/2006/relationships" r:id="rId5"/>
          </a:graphicData>
        </a:graphic>
      </p:graphicFrame>
      <p:sp>
        <p:nvSpPr>
          <p:cNvPr id="26" name="Title 2"/>
          <p:cNvSpPr>
            <a:spLocks noGrp="1"/>
          </p:cNvSpPr>
          <p:nvPr>
            <p:ph type="title"/>
          </p:nvPr>
        </p:nvSpPr>
        <p:spPr>
          <a:xfrm>
            <a:off x="1024128" y="428804"/>
            <a:ext cx="9720072" cy="1499616"/>
          </a:xfrm>
        </p:spPr>
        <p:txBody>
          <a:bodyPr>
            <a:normAutofit/>
          </a:bodyPr>
          <a:lstStyle/>
          <a:p>
            <a:r>
              <a:rPr lang="en-GB" dirty="0" smtClean="0">
                <a:solidFill>
                  <a:schemeClr val="tx1"/>
                </a:solidFill>
              </a:rPr>
              <a:t>Study </a:t>
            </a:r>
            <a:r>
              <a:rPr lang="en-GB" dirty="0">
                <a:solidFill>
                  <a:schemeClr val="tx1"/>
                </a:solidFill>
              </a:rPr>
              <a:t>characteristics</a:t>
            </a:r>
          </a:p>
        </p:txBody>
      </p:sp>
    </p:spTree>
    <p:extLst>
      <p:ext uri="{BB962C8B-B14F-4D97-AF65-F5344CB8AC3E}">
        <p14:creationId xmlns:p14="http://schemas.microsoft.com/office/powerpoint/2010/main" val="133929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a:graphicFrameLocks/>
          </p:cNvGraphicFramePr>
          <p:nvPr>
            <p:extLst/>
          </p:nvPr>
        </p:nvGraphicFramePr>
        <p:xfrm>
          <a:off x="3137647" y="3488146"/>
          <a:ext cx="5916706" cy="3167985"/>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3513" y="3058745"/>
            <a:ext cx="4424497" cy="321806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6919" y="3058150"/>
            <a:ext cx="4423578" cy="3217392"/>
          </a:xfrm>
          <a:prstGeom prst="rect">
            <a:avLst/>
          </a:prstGeom>
        </p:spPr>
      </p:pic>
      <p:sp>
        <p:nvSpPr>
          <p:cNvPr id="3" name="TextBox 2"/>
          <p:cNvSpPr txBox="1"/>
          <p:nvPr/>
        </p:nvSpPr>
        <p:spPr>
          <a:xfrm>
            <a:off x="6094537" y="2135617"/>
            <a:ext cx="4321944" cy="1200329"/>
          </a:xfrm>
          <a:prstGeom prst="rect">
            <a:avLst/>
          </a:prstGeom>
          <a:noFill/>
        </p:spPr>
        <p:txBody>
          <a:bodyPr wrap="square" rtlCol="0">
            <a:spAutoFit/>
          </a:bodyPr>
          <a:lstStyle/>
          <a:p>
            <a:r>
              <a:rPr lang="en-GB" b="1" dirty="0"/>
              <a:t>Total number of reports and reports from high-income countries (HICs) by year of publication</a:t>
            </a:r>
          </a:p>
          <a:p>
            <a:endParaRPr lang="en-GB" dirty="0"/>
          </a:p>
        </p:txBody>
      </p:sp>
      <p:sp>
        <p:nvSpPr>
          <p:cNvPr id="5" name="TextBox 4"/>
          <p:cNvSpPr txBox="1"/>
          <p:nvPr/>
        </p:nvSpPr>
        <p:spPr>
          <a:xfrm>
            <a:off x="1710905" y="2160741"/>
            <a:ext cx="4383633" cy="646331"/>
          </a:xfrm>
          <a:prstGeom prst="rect">
            <a:avLst/>
          </a:prstGeom>
          <a:noFill/>
        </p:spPr>
        <p:txBody>
          <a:bodyPr wrap="square" rtlCol="0">
            <a:spAutoFit/>
          </a:bodyPr>
          <a:lstStyle/>
          <a:p>
            <a:r>
              <a:rPr lang="en-GB" b="1" dirty="0"/>
              <a:t>Total number of reports and reports relying on RCTs by year of publication</a:t>
            </a:r>
          </a:p>
        </p:txBody>
      </p:sp>
      <p:sp>
        <p:nvSpPr>
          <p:cNvPr id="8" name="Title 2"/>
          <p:cNvSpPr>
            <a:spLocks noGrp="1"/>
          </p:cNvSpPr>
          <p:nvPr>
            <p:ph type="title"/>
          </p:nvPr>
        </p:nvSpPr>
        <p:spPr>
          <a:xfrm>
            <a:off x="1024128" y="428804"/>
            <a:ext cx="9720072" cy="1499616"/>
          </a:xfrm>
        </p:spPr>
        <p:txBody>
          <a:bodyPr>
            <a:normAutofit/>
          </a:bodyPr>
          <a:lstStyle/>
          <a:p>
            <a:r>
              <a:rPr lang="en-GB" dirty="0" smtClean="0">
                <a:solidFill>
                  <a:schemeClr val="tx1"/>
                </a:solidFill>
              </a:rPr>
              <a:t>evaluation </a:t>
            </a:r>
            <a:r>
              <a:rPr lang="en-GB" dirty="0">
                <a:solidFill>
                  <a:schemeClr val="tx1"/>
                </a:solidFill>
              </a:rPr>
              <a:t>design &amp; </a:t>
            </a:r>
            <a:r>
              <a:rPr lang="en-GB" dirty="0" smtClean="0">
                <a:solidFill>
                  <a:schemeClr val="tx1"/>
                </a:solidFill>
              </a:rPr>
              <a:t>coverage</a:t>
            </a:r>
            <a:endParaRPr lang="en-GB" dirty="0">
              <a:solidFill>
                <a:schemeClr val="tx1"/>
              </a:solidFill>
            </a:endParaRPr>
          </a:p>
        </p:txBody>
      </p:sp>
    </p:spTree>
    <p:extLst>
      <p:ext uri="{BB962C8B-B14F-4D97-AF65-F5344CB8AC3E}">
        <p14:creationId xmlns:p14="http://schemas.microsoft.com/office/powerpoint/2010/main" val="3493388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39322" y="2276873"/>
            <a:ext cx="5860326" cy="3510316"/>
          </a:xfrm>
          <a:prstGeom prst="rect">
            <a:avLst/>
          </a:prstGeom>
        </p:spPr>
      </p:pic>
      <p:pic>
        <p:nvPicPr>
          <p:cNvPr id="11" name="Picture 10"/>
          <p:cNvPicPr>
            <a:picLocks noChangeAspect="1"/>
          </p:cNvPicPr>
          <p:nvPr/>
        </p:nvPicPr>
        <p:blipFill>
          <a:blip r:embed="rId4"/>
          <a:stretch>
            <a:fillRect/>
          </a:stretch>
        </p:blipFill>
        <p:spPr>
          <a:xfrm>
            <a:off x="5979640" y="2277864"/>
            <a:ext cx="5858671" cy="3509325"/>
          </a:xfrm>
          <a:prstGeom prst="rect">
            <a:avLst/>
          </a:prstGeom>
        </p:spPr>
      </p:pic>
      <p:cxnSp>
        <p:nvCxnSpPr>
          <p:cNvPr id="13" name="Straight Connector 12"/>
          <p:cNvCxnSpPr/>
          <p:nvPr/>
        </p:nvCxnSpPr>
        <p:spPr>
          <a:xfrm>
            <a:off x="10045870" y="2337032"/>
            <a:ext cx="0" cy="2121816"/>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70822" y="1738473"/>
            <a:ext cx="4012445" cy="461665"/>
          </a:xfrm>
          <a:prstGeom prst="rect">
            <a:avLst/>
          </a:prstGeom>
          <a:noFill/>
        </p:spPr>
        <p:txBody>
          <a:bodyPr wrap="none" rtlCol="0">
            <a:spAutoFit/>
          </a:bodyPr>
          <a:lstStyle/>
          <a:p>
            <a:r>
              <a:rPr lang="fr-CH" sz="2400" b="1" dirty="0"/>
              <a:t>Main </a:t>
            </a:r>
            <a:r>
              <a:rPr lang="en-GB" sz="2400" b="1" dirty="0"/>
              <a:t>category</a:t>
            </a:r>
            <a:r>
              <a:rPr lang="fr-CH" sz="2400" b="1" dirty="0"/>
              <a:t> of intervention</a:t>
            </a:r>
            <a:endParaRPr lang="en-GB" sz="2400" b="1" dirty="0"/>
          </a:p>
        </p:txBody>
      </p:sp>
      <p:sp>
        <p:nvSpPr>
          <p:cNvPr id="17" name="TextBox 16"/>
          <p:cNvSpPr txBox="1"/>
          <p:nvPr/>
        </p:nvSpPr>
        <p:spPr>
          <a:xfrm>
            <a:off x="6528049" y="1774565"/>
            <a:ext cx="4466223" cy="461665"/>
          </a:xfrm>
          <a:prstGeom prst="rect">
            <a:avLst/>
          </a:prstGeom>
          <a:noFill/>
        </p:spPr>
        <p:txBody>
          <a:bodyPr wrap="none" rtlCol="0">
            <a:spAutoFit/>
          </a:bodyPr>
          <a:lstStyle/>
          <a:p>
            <a:r>
              <a:rPr lang="en-GB" sz="2400" b="1" dirty="0"/>
              <a:t>Regions</a:t>
            </a:r>
            <a:r>
              <a:rPr lang="fr-CH" sz="2400" b="1" dirty="0"/>
              <a:t> and country </a:t>
            </a:r>
            <a:r>
              <a:rPr lang="en-GB" sz="2400" b="1" dirty="0"/>
              <a:t>income</a:t>
            </a:r>
            <a:r>
              <a:rPr lang="fr-CH" sz="2400" b="1" dirty="0"/>
              <a:t> type</a:t>
            </a:r>
            <a:endParaRPr lang="en-GB" sz="2400" b="1" dirty="0"/>
          </a:p>
        </p:txBody>
      </p:sp>
      <p:sp>
        <p:nvSpPr>
          <p:cNvPr id="12" name="Title 2"/>
          <p:cNvSpPr>
            <a:spLocks noGrp="1"/>
          </p:cNvSpPr>
          <p:nvPr>
            <p:ph type="title"/>
          </p:nvPr>
        </p:nvSpPr>
        <p:spPr>
          <a:xfrm>
            <a:off x="1024128" y="428804"/>
            <a:ext cx="9720072" cy="1499616"/>
          </a:xfrm>
        </p:spPr>
        <p:txBody>
          <a:bodyPr>
            <a:normAutofit/>
          </a:bodyPr>
          <a:lstStyle/>
          <a:p>
            <a:r>
              <a:rPr lang="en-GB" dirty="0" smtClean="0">
                <a:solidFill>
                  <a:schemeClr val="tx1"/>
                </a:solidFill>
              </a:rPr>
              <a:t>INTERVENTIONS</a:t>
            </a:r>
            <a:endParaRPr lang="en-GB" dirty="0">
              <a:solidFill>
                <a:schemeClr val="tx1"/>
              </a:solidFill>
            </a:endParaRPr>
          </a:p>
        </p:txBody>
      </p:sp>
    </p:spTree>
    <p:extLst>
      <p:ext uri="{BB962C8B-B14F-4D97-AF65-F5344CB8AC3E}">
        <p14:creationId xmlns:p14="http://schemas.microsoft.com/office/powerpoint/2010/main" val="2153624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grpSp>
        <p:nvGrpSpPr>
          <p:cNvPr id="5" name="Group 4"/>
          <p:cNvGrpSpPr/>
          <p:nvPr/>
        </p:nvGrpSpPr>
        <p:grpSpPr>
          <a:xfrm>
            <a:off x="1350865" y="1951416"/>
            <a:ext cx="2802732" cy="1736544"/>
            <a:chOff x="4350260" y="987142"/>
            <a:chExt cx="2472070" cy="1736544"/>
          </a:xfrm>
        </p:grpSpPr>
        <p:sp>
          <p:nvSpPr>
            <p:cNvPr id="6" name="Title 1"/>
            <p:cNvSpPr txBox="1">
              <a:spLocks/>
            </p:cNvSpPr>
            <p:nvPr/>
          </p:nvSpPr>
          <p:spPr bwMode="auto">
            <a:xfrm>
              <a:off x="4459217" y="2127001"/>
              <a:ext cx="2363113" cy="59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1800" b="1" i="0" kern="1200" baseline="0">
                  <a:solidFill>
                    <a:schemeClr val="tx1"/>
                  </a:solidFill>
                  <a:latin typeface="Helvetica Neue"/>
                  <a:ea typeface="+mj-ea"/>
                  <a:cs typeface="+mj-cs"/>
                </a:defRPr>
              </a:lvl1pPr>
              <a:lvl2pPr algn="ctr" rtl="0" eaLnBrk="1" fontAlgn="base" hangingPunct="1">
                <a:spcBef>
                  <a:spcPct val="0"/>
                </a:spcBef>
                <a:spcAft>
                  <a:spcPct val="0"/>
                </a:spcAft>
                <a:defRPr sz="4400">
                  <a:solidFill>
                    <a:schemeClr val="tx2"/>
                  </a:solidFill>
                  <a:latin typeface="Times New Roman" panose="02020603050405020304" pitchFamily="18" charset="0"/>
                </a:defRPr>
              </a:lvl2pPr>
              <a:lvl3pPr algn="ctr" rtl="0" eaLnBrk="1" fontAlgn="base" hangingPunct="1">
                <a:spcBef>
                  <a:spcPct val="0"/>
                </a:spcBef>
                <a:spcAft>
                  <a:spcPct val="0"/>
                </a:spcAft>
                <a:defRPr sz="4400">
                  <a:solidFill>
                    <a:schemeClr val="tx2"/>
                  </a:solidFill>
                  <a:latin typeface="Times New Roman" panose="02020603050405020304" pitchFamily="18" charset="0"/>
                </a:defRPr>
              </a:lvl3pPr>
              <a:lvl4pPr algn="ctr" rtl="0" eaLnBrk="1" fontAlgn="base" hangingPunct="1">
                <a:spcBef>
                  <a:spcPct val="0"/>
                </a:spcBef>
                <a:spcAft>
                  <a:spcPct val="0"/>
                </a:spcAft>
                <a:defRPr sz="4400">
                  <a:solidFill>
                    <a:schemeClr val="tx2"/>
                  </a:solidFill>
                  <a:latin typeface="Times New Roman" panose="02020603050405020304" pitchFamily="18" charset="0"/>
                </a:defRPr>
              </a:lvl4pPr>
              <a:lvl5pPr algn="ctr" rtl="0" eaLnBrk="1" fontAlgn="base" hangingPunct="1">
                <a:spcBef>
                  <a:spcPct val="0"/>
                </a:spcBef>
                <a:spcAft>
                  <a:spcPct val="0"/>
                </a:spcAft>
                <a:defRPr sz="4400">
                  <a:solidFill>
                    <a:schemeClr val="tx2"/>
                  </a:solidFill>
                  <a:latin typeface="Times New Roman" panose="02020603050405020304" pitchFamily="18" charset="0"/>
                </a:defRPr>
              </a:lvl5pPr>
              <a:lvl6pPr marL="457200" algn="ctr" rtl="0" eaLnBrk="1" fontAlgn="base" hangingPunct="1">
                <a:spcBef>
                  <a:spcPct val="0"/>
                </a:spcBef>
                <a:spcAft>
                  <a:spcPct val="0"/>
                </a:spcAft>
                <a:defRPr sz="4400">
                  <a:solidFill>
                    <a:schemeClr val="tx2"/>
                  </a:solidFill>
                  <a:latin typeface="Times New Roman" panose="02020603050405020304" pitchFamily="18" charset="0"/>
                </a:defRPr>
              </a:lvl6pPr>
              <a:lvl7pPr marL="914400" algn="ctr" rtl="0" eaLnBrk="1" fontAlgn="base" hangingPunct="1">
                <a:spcBef>
                  <a:spcPct val="0"/>
                </a:spcBef>
                <a:spcAft>
                  <a:spcPct val="0"/>
                </a:spcAft>
                <a:defRPr sz="4400">
                  <a:solidFill>
                    <a:schemeClr val="tx2"/>
                  </a:solidFill>
                  <a:latin typeface="Times New Roman" panose="02020603050405020304" pitchFamily="18" charset="0"/>
                </a:defRPr>
              </a:lvl7pPr>
              <a:lvl8pPr marL="1371600" algn="ctr" rtl="0" eaLnBrk="1" fontAlgn="base" hangingPunct="1">
                <a:spcBef>
                  <a:spcPct val="0"/>
                </a:spcBef>
                <a:spcAft>
                  <a:spcPct val="0"/>
                </a:spcAft>
                <a:defRPr sz="4400">
                  <a:solidFill>
                    <a:schemeClr val="tx2"/>
                  </a:solidFill>
                  <a:latin typeface="Times New Roman" panose="02020603050405020304" pitchFamily="18" charset="0"/>
                </a:defRPr>
              </a:lvl8pPr>
              <a:lvl9pPr marL="1828800" algn="ctr" rtl="0" eaLnBrk="1" fontAlgn="base" hangingPunct="1">
                <a:spcBef>
                  <a:spcPct val="0"/>
                </a:spcBef>
                <a:spcAft>
                  <a:spcPct val="0"/>
                </a:spcAft>
                <a:defRPr sz="4400">
                  <a:solidFill>
                    <a:schemeClr val="tx2"/>
                  </a:solidFill>
                  <a:latin typeface="Times New Roman" panose="02020603050405020304" pitchFamily="18" charset="0"/>
                </a:defRPr>
              </a:lvl9pPr>
            </a:lstStyle>
            <a:p>
              <a:pPr>
                <a:spcAft>
                  <a:spcPts val="1200"/>
                </a:spcAft>
              </a:pPr>
              <a:r>
                <a:rPr lang="en-US" sz="2400" dirty="0" smtClean="0">
                  <a:solidFill>
                    <a:schemeClr val="accent1"/>
                  </a:solidFill>
                </a:rPr>
                <a:t>The challenge</a:t>
              </a:r>
              <a:endParaRPr lang="en-US" sz="2400" dirty="0">
                <a:solidFill>
                  <a:schemeClr val="accent1"/>
                </a:solidFill>
              </a:endParaRPr>
            </a:p>
          </p:txBody>
        </p:sp>
        <p:sp>
          <p:nvSpPr>
            <p:cNvPr id="7" name="Rectangle 6"/>
            <p:cNvSpPr/>
            <p:nvPr/>
          </p:nvSpPr>
          <p:spPr>
            <a:xfrm>
              <a:off x="4350260" y="987142"/>
              <a:ext cx="1090387" cy="1200329"/>
            </a:xfrm>
            <a:prstGeom prst="rect">
              <a:avLst/>
            </a:prstGeom>
          </p:spPr>
          <p:txBody>
            <a:bodyPr wrap="none">
              <a:spAutoFit/>
            </a:bodyPr>
            <a:lstStyle/>
            <a:p>
              <a:r>
                <a:rPr lang="en-US" sz="7200" b="1" dirty="0">
                  <a:solidFill>
                    <a:schemeClr val="accent1"/>
                  </a:solidFill>
                  <a:latin typeface="Century Schoolbook" charset="0"/>
                  <a:ea typeface="Century Schoolbook" charset="0"/>
                  <a:cs typeface="Century Schoolbook" charset="0"/>
                </a:rPr>
                <a:t>1. </a:t>
              </a:r>
            </a:p>
          </p:txBody>
        </p:sp>
      </p:grpSp>
      <p:grpSp>
        <p:nvGrpSpPr>
          <p:cNvPr id="8" name="Group 7"/>
          <p:cNvGrpSpPr/>
          <p:nvPr/>
        </p:nvGrpSpPr>
        <p:grpSpPr>
          <a:xfrm>
            <a:off x="5160452" y="1951416"/>
            <a:ext cx="1988490" cy="1739851"/>
            <a:chOff x="6709351" y="987142"/>
            <a:chExt cx="2325225" cy="1739851"/>
          </a:xfrm>
        </p:grpSpPr>
        <p:sp>
          <p:nvSpPr>
            <p:cNvPr id="9" name="Rectangle 8"/>
            <p:cNvSpPr/>
            <p:nvPr/>
          </p:nvSpPr>
          <p:spPr>
            <a:xfrm>
              <a:off x="6709351" y="987142"/>
              <a:ext cx="1445583" cy="1200329"/>
            </a:xfrm>
            <a:prstGeom prst="rect">
              <a:avLst/>
            </a:prstGeom>
          </p:spPr>
          <p:txBody>
            <a:bodyPr wrap="none">
              <a:spAutoFit/>
            </a:bodyPr>
            <a:lstStyle/>
            <a:p>
              <a:r>
                <a:rPr lang="en-US" sz="7200" b="1" dirty="0">
                  <a:latin typeface="Century Schoolbook" charset="0"/>
                  <a:ea typeface="Century Schoolbook" charset="0"/>
                  <a:cs typeface="Century Schoolbook" charset="0"/>
                </a:rPr>
                <a:t>2. </a:t>
              </a:r>
            </a:p>
          </p:txBody>
        </p:sp>
        <p:sp>
          <p:nvSpPr>
            <p:cNvPr id="10" name="Title 1"/>
            <p:cNvSpPr txBox="1">
              <a:spLocks/>
            </p:cNvSpPr>
            <p:nvPr/>
          </p:nvSpPr>
          <p:spPr bwMode="auto">
            <a:xfrm>
              <a:off x="6818308" y="2130308"/>
              <a:ext cx="2216268" cy="59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1800" b="1" i="0" kern="1200" baseline="0">
                  <a:solidFill>
                    <a:schemeClr val="tx1"/>
                  </a:solidFill>
                  <a:latin typeface="Helvetica Neue"/>
                  <a:ea typeface="+mj-ea"/>
                  <a:cs typeface="+mj-cs"/>
                </a:defRPr>
              </a:lvl1pPr>
              <a:lvl2pPr algn="ctr" rtl="0" eaLnBrk="1" fontAlgn="base" hangingPunct="1">
                <a:spcBef>
                  <a:spcPct val="0"/>
                </a:spcBef>
                <a:spcAft>
                  <a:spcPct val="0"/>
                </a:spcAft>
                <a:defRPr sz="4400">
                  <a:solidFill>
                    <a:schemeClr val="tx2"/>
                  </a:solidFill>
                  <a:latin typeface="Times New Roman" panose="02020603050405020304" pitchFamily="18" charset="0"/>
                </a:defRPr>
              </a:lvl2pPr>
              <a:lvl3pPr algn="ctr" rtl="0" eaLnBrk="1" fontAlgn="base" hangingPunct="1">
                <a:spcBef>
                  <a:spcPct val="0"/>
                </a:spcBef>
                <a:spcAft>
                  <a:spcPct val="0"/>
                </a:spcAft>
                <a:defRPr sz="4400">
                  <a:solidFill>
                    <a:schemeClr val="tx2"/>
                  </a:solidFill>
                  <a:latin typeface="Times New Roman" panose="02020603050405020304" pitchFamily="18" charset="0"/>
                </a:defRPr>
              </a:lvl3pPr>
              <a:lvl4pPr algn="ctr" rtl="0" eaLnBrk="1" fontAlgn="base" hangingPunct="1">
                <a:spcBef>
                  <a:spcPct val="0"/>
                </a:spcBef>
                <a:spcAft>
                  <a:spcPct val="0"/>
                </a:spcAft>
                <a:defRPr sz="4400">
                  <a:solidFill>
                    <a:schemeClr val="tx2"/>
                  </a:solidFill>
                  <a:latin typeface="Times New Roman" panose="02020603050405020304" pitchFamily="18" charset="0"/>
                </a:defRPr>
              </a:lvl4pPr>
              <a:lvl5pPr algn="ctr" rtl="0" eaLnBrk="1" fontAlgn="base" hangingPunct="1">
                <a:spcBef>
                  <a:spcPct val="0"/>
                </a:spcBef>
                <a:spcAft>
                  <a:spcPct val="0"/>
                </a:spcAft>
                <a:defRPr sz="4400">
                  <a:solidFill>
                    <a:schemeClr val="tx2"/>
                  </a:solidFill>
                  <a:latin typeface="Times New Roman" panose="02020603050405020304" pitchFamily="18" charset="0"/>
                </a:defRPr>
              </a:lvl5pPr>
              <a:lvl6pPr marL="457200" algn="ctr" rtl="0" eaLnBrk="1" fontAlgn="base" hangingPunct="1">
                <a:spcBef>
                  <a:spcPct val="0"/>
                </a:spcBef>
                <a:spcAft>
                  <a:spcPct val="0"/>
                </a:spcAft>
                <a:defRPr sz="4400">
                  <a:solidFill>
                    <a:schemeClr val="tx2"/>
                  </a:solidFill>
                  <a:latin typeface="Times New Roman" panose="02020603050405020304" pitchFamily="18" charset="0"/>
                </a:defRPr>
              </a:lvl6pPr>
              <a:lvl7pPr marL="914400" algn="ctr" rtl="0" eaLnBrk="1" fontAlgn="base" hangingPunct="1">
                <a:spcBef>
                  <a:spcPct val="0"/>
                </a:spcBef>
                <a:spcAft>
                  <a:spcPct val="0"/>
                </a:spcAft>
                <a:defRPr sz="4400">
                  <a:solidFill>
                    <a:schemeClr val="tx2"/>
                  </a:solidFill>
                  <a:latin typeface="Times New Roman" panose="02020603050405020304" pitchFamily="18" charset="0"/>
                </a:defRPr>
              </a:lvl7pPr>
              <a:lvl8pPr marL="1371600" algn="ctr" rtl="0" eaLnBrk="1" fontAlgn="base" hangingPunct="1">
                <a:spcBef>
                  <a:spcPct val="0"/>
                </a:spcBef>
                <a:spcAft>
                  <a:spcPct val="0"/>
                </a:spcAft>
                <a:defRPr sz="4400">
                  <a:solidFill>
                    <a:schemeClr val="tx2"/>
                  </a:solidFill>
                  <a:latin typeface="Times New Roman" panose="02020603050405020304" pitchFamily="18" charset="0"/>
                </a:defRPr>
              </a:lvl8pPr>
              <a:lvl9pPr marL="1828800" algn="ctr" rtl="0" eaLnBrk="1" fontAlgn="base" hangingPunct="1">
                <a:spcBef>
                  <a:spcPct val="0"/>
                </a:spcBef>
                <a:spcAft>
                  <a:spcPct val="0"/>
                </a:spcAft>
                <a:defRPr sz="4400">
                  <a:solidFill>
                    <a:schemeClr val="tx2"/>
                  </a:solidFill>
                  <a:latin typeface="Times New Roman" panose="02020603050405020304" pitchFamily="18" charset="0"/>
                </a:defRPr>
              </a:lvl9pPr>
            </a:lstStyle>
            <a:p>
              <a:pPr>
                <a:spcAft>
                  <a:spcPts val="1200"/>
                </a:spcAft>
              </a:pPr>
              <a:r>
                <a:rPr lang="en-US" sz="2400" dirty="0" smtClean="0"/>
                <a:t>The Global Initiative on Decent Jobs for Youth</a:t>
              </a:r>
              <a:endParaRPr lang="en-US" sz="2400" dirty="0"/>
            </a:p>
          </p:txBody>
        </p:sp>
      </p:grpSp>
      <p:grpSp>
        <p:nvGrpSpPr>
          <p:cNvPr id="11" name="Group 10"/>
          <p:cNvGrpSpPr/>
          <p:nvPr/>
        </p:nvGrpSpPr>
        <p:grpSpPr>
          <a:xfrm>
            <a:off x="8770953" y="1954189"/>
            <a:ext cx="2325225" cy="1739854"/>
            <a:chOff x="6709351" y="987142"/>
            <a:chExt cx="2325225" cy="1739854"/>
          </a:xfrm>
        </p:grpSpPr>
        <p:sp>
          <p:nvSpPr>
            <p:cNvPr id="12" name="Rectangle 11"/>
            <p:cNvSpPr/>
            <p:nvPr/>
          </p:nvSpPr>
          <p:spPr>
            <a:xfrm>
              <a:off x="6709351" y="987142"/>
              <a:ext cx="1236236" cy="1200329"/>
            </a:xfrm>
            <a:prstGeom prst="rect">
              <a:avLst/>
            </a:prstGeom>
          </p:spPr>
          <p:txBody>
            <a:bodyPr wrap="none">
              <a:spAutoFit/>
            </a:bodyPr>
            <a:lstStyle/>
            <a:p>
              <a:r>
                <a:rPr lang="en-US" sz="7200" b="1" dirty="0">
                  <a:latin typeface="Century Schoolbook" charset="0"/>
                  <a:ea typeface="Century Schoolbook" charset="0"/>
                  <a:cs typeface="Century Schoolbook" charset="0"/>
                </a:rPr>
                <a:t>3</a:t>
              </a:r>
              <a:r>
                <a:rPr lang="en-US" sz="7200" b="1" dirty="0" smtClean="0">
                  <a:latin typeface="Century Schoolbook" charset="0"/>
                  <a:ea typeface="Century Schoolbook" charset="0"/>
                  <a:cs typeface="Century Schoolbook" charset="0"/>
                </a:rPr>
                <a:t>. </a:t>
              </a:r>
              <a:endParaRPr lang="en-US" sz="7200" b="1" dirty="0">
                <a:latin typeface="Century Schoolbook" charset="0"/>
                <a:ea typeface="Century Schoolbook" charset="0"/>
                <a:cs typeface="Century Schoolbook" charset="0"/>
              </a:endParaRPr>
            </a:p>
          </p:txBody>
        </p:sp>
        <p:sp>
          <p:nvSpPr>
            <p:cNvPr id="13" name="Title 1"/>
            <p:cNvSpPr txBox="1">
              <a:spLocks/>
            </p:cNvSpPr>
            <p:nvPr/>
          </p:nvSpPr>
          <p:spPr bwMode="auto">
            <a:xfrm>
              <a:off x="6818308" y="2130311"/>
              <a:ext cx="2216268" cy="59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1800" b="1" i="0" kern="1200" baseline="0">
                  <a:solidFill>
                    <a:schemeClr val="tx1"/>
                  </a:solidFill>
                  <a:latin typeface="Helvetica Neue"/>
                  <a:ea typeface="+mj-ea"/>
                  <a:cs typeface="+mj-cs"/>
                </a:defRPr>
              </a:lvl1pPr>
              <a:lvl2pPr algn="ctr" rtl="0" eaLnBrk="1" fontAlgn="base" hangingPunct="1">
                <a:spcBef>
                  <a:spcPct val="0"/>
                </a:spcBef>
                <a:spcAft>
                  <a:spcPct val="0"/>
                </a:spcAft>
                <a:defRPr sz="4400">
                  <a:solidFill>
                    <a:schemeClr val="tx2"/>
                  </a:solidFill>
                  <a:latin typeface="Times New Roman" panose="02020603050405020304" pitchFamily="18" charset="0"/>
                </a:defRPr>
              </a:lvl2pPr>
              <a:lvl3pPr algn="ctr" rtl="0" eaLnBrk="1" fontAlgn="base" hangingPunct="1">
                <a:spcBef>
                  <a:spcPct val="0"/>
                </a:spcBef>
                <a:spcAft>
                  <a:spcPct val="0"/>
                </a:spcAft>
                <a:defRPr sz="4400">
                  <a:solidFill>
                    <a:schemeClr val="tx2"/>
                  </a:solidFill>
                  <a:latin typeface="Times New Roman" panose="02020603050405020304" pitchFamily="18" charset="0"/>
                </a:defRPr>
              </a:lvl3pPr>
              <a:lvl4pPr algn="ctr" rtl="0" eaLnBrk="1" fontAlgn="base" hangingPunct="1">
                <a:spcBef>
                  <a:spcPct val="0"/>
                </a:spcBef>
                <a:spcAft>
                  <a:spcPct val="0"/>
                </a:spcAft>
                <a:defRPr sz="4400">
                  <a:solidFill>
                    <a:schemeClr val="tx2"/>
                  </a:solidFill>
                  <a:latin typeface="Times New Roman" panose="02020603050405020304" pitchFamily="18" charset="0"/>
                </a:defRPr>
              </a:lvl4pPr>
              <a:lvl5pPr algn="ctr" rtl="0" eaLnBrk="1" fontAlgn="base" hangingPunct="1">
                <a:spcBef>
                  <a:spcPct val="0"/>
                </a:spcBef>
                <a:spcAft>
                  <a:spcPct val="0"/>
                </a:spcAft>
                <a:defRPr sz="4400">
                  <a:solidFill>
                    <a:schemeClr val="tx2"/>
                  </a:solidFill>
                  <a:latin typeface="Times New Roman" panose="02020603050405020304" pitchFamily="18" charset="0"/>
                </a:defRPr>
              </a:lvl5pPr>
              <a:lvl6pPr marL="457200" algn="ctr" rtl="0" eaLnBrk="1" fontAlgn="base" hangingPunct="1">
                <a:spcBef>
                  <a:spcPct val="0"/>
                </a:spcBef>
                <a:spcAft>
                  <a:spcPct val="0"/>
                </a:spcAft>
                <a:defRPr sz="4400">
                  <a:solidFill>
                    <a:schemeClr val="tx2"/>
                  </a:solidFill>
                  <a:latin typeface="Times New Roman" panose="02020603050405020304" pitchFamily="18" charset="0"/>
                </a:defRPr>
              </a:lvl6pPr>
              <a:lvl7pPr marL="914400" algn="ctr" rtl="0" eaLnBrk="1" fontAlgn="base" hangingPunct="1">
                <a:spcBef>
                  <a:spcPct val="0"/>
                </a:spcBef>
                <a:spcAft>
                  <a:spcPct val="0"/>
                </a:spcAft>
                <a:defRPr sz="4400">
                  <a:solidFill>
                    <a:schemeClr val="tx2"/>
                  </a:solidFill>
                  <a:latin typeface="Times New Roman" panose="02020603050405020304" pitchFamily="18" charset="0"/>
                </a:defRPr>
              </a:lvl7pPr>
              <a:lvl8pPr marL="1371600" algn="ctr" rtl="0" eaLnBrk="1" fontAlgn="base" hangingPunct="1">
                <a:spcBef>
                  <a:spcPct val="0"/>
                </a:spcBef>
                <a:spcAft>
                  <a:spcPct val="0"/>
                </a:spcAft>
                <a:defRPr sz="4400">
                  <a:solidFill>
                    <a:schemeClr val="tx2"/>
                  </a:solidFill>
                  <a:latin typeface="Times New Roman" panose="02020603050405020304" pitchFamily="18" charset="0"/>
                </a:defRPr>
              </a:lvl8pPr>
              <a:lvl9pPr marL="1828800" algn="ctr" rtl="0" eaLnBrk="1" fontAlgn="base" hangingPunct="1">
                <a:spcBef>
                  <a:spcPct val="0"/>
                </a:spcBef>
                <a:spcAft>
                  <a:spcPct val="0"/>
                </a:spcAft>
                <a:defRPr sz="4400">
                  <a:solidFill>
                    <a:schemeClr val="tx2"/>
                  </a:solidFill>
                  <a:latin typeface="Times New Roman" panose="02020603050405020304" pitchFamily="18" charset="0"/>
                </a:defRPr>
              </a:lvl9pPr>
            </a:lstStyle>
            <a:p>
              <a:pPr>
                <a:spcAft>
                  <a:spcPts val="1200"/>
                </a:spcAft>
              </a:pPr>
              <a:r>
                <a:rPr lang="en-US" sz="2400" dirty="0" smtClean="0"/>
                <a:t>Systematic Review on ALMPs</a:t>
              </a:r>
              <a:endParaRPr lang="en-US" sz="2400" dirty="0"/>
            </a:p>
          </p:txBody>
        </p:sp>
      </p:grpSp>
    </p:spTree>
    <p:extLst>
      <p:ext uri="{BB962C8B-B14F-4D97-AF65-F5344CB8AC3E}">
        <p14:creationId xmlns:p14="http://schemas.microsoft.com/office/powerpoint/2010/main" val="3301500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514272" y="3296825"/>
            <a:ext cx="64807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761756" y="3296825"/>
            <a:ext cx="64807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1703513" y="2254805"/>
            <a:ext cx="8723186" cy="3528392"/>
          </a:xfrm>
          <a:prstGeom prst="rect">
            <a:avLst/>
          </a:prstGeom>
        </p:spPr>
      </p:pic>
      <p:sp>
        <p:nvSpPr>
          <p:cNvPr id="7" name="Title 6"/>
          <p:cNvSpPr>
            <a:spLocks noGrp="1"/>
          </p:cNvSpPr>
          <p:nvPr>
            <p:ph type="title"/>
          </p:nvPr>
        </p:nvSpPr>
        <p:spPr/>
        <p:txBody>
          <a:bodyPr/>
          <a:lstStyle/>
          <a:p>
            <a:r>
              <a:rPr lang="en-GB" dirty="0" smtClean="0"/>
              <a:t>Sample and methods</a:t>
            </a:r>
            <a:endParaRPr lang="en-GB" dirty="0"/>
          </a:p>
        </p:txBody>
      </p:sp>
    </p:spTree>
    <p:extLst>
      <p:ext uri="{BB962C8B-B14F-4D97-AF65-F5344CB8AC3E}">
        <p14:creationId xmlns:p14="http://schemas.microsoft.com/office/powerpoint/2010/main" val="120930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findings</a:t>
            </a:r>
            <a:endParaRPr lang="en-GB" dirty="0"/>
          </a:p>
        </p:txBody>
      </p:sp>
      <p:sp>
        <p:nvSpPr>
          <p:cNvPr id="3" name="Content Placeholder 2"/>
          <p:cNvSpPr>
            <a:spLocks noGrp="1"/>
          </p:cNvSpPr>
          <p:nvPr>
            <p:ph idx="1"/>
          </p:nvPr>
        </p:nvSpPr>
        <p:spPr>
          <a:xfrm>
            <a:off x="599431" y="1898774"/>
            <a:ext cx="10569466" cy="4354436"/>
          </a:xfrm>
        </p:spPr>
        <p:txBody>
          <a:bodyPr>
            <a:noAutofit/>
          </a:bodyPr>
          <a:lstStyle/>
          <a:p>
            <a:pPr marL="457200" indent="-457200">
              <a:buFont typeface="+mj-lt"/>
              <a:buAutoNum type="arabicPeriod"/>
            </a:pPr>
            <a:r>
              <a:rPr lang="en-GB" sz="2400" dirty="0"/>
              <a:t>Investing in youth through ALMPs pays </a:t>
            </a:r>
            <a:r>
              <a:rPr lang="en-GB" sz="2400" dirty="0" smtClean="0"/>
              <a:t>off.</a:t>
            </a:r>
            <a:endParaRPr lang="en-GB" sz="2400" dirty="0"/>
          </a:p>
          <a:p>
            <a:pPr marL="457200" indent="-457200">
              <a:buFont typeface="+mj-lt"/>
              <a:buAutoNum type="arabicPeriod"/>
            </a:pPr>
            <a:r>
              <a:rPr lang="en-GB" sz="2400" dirty="0"/>
              <a:t>It is however an investment that needs time to </a:t>
            </a:r>
            <a:r>
              <a:rPr lang="en-GB" sz="2400" dirty="0" smtClean="0"/>
              <a:t>grow.</a:t>
            </a:r>
            <a:endParaRPr lang="en-GB" sz="2400" dirty="0"/>
          </a:p>
          <a:p>
            <a:pPr marL="457200" indent="-457200">
              <a:buFont typeface="+mj-lt"/>
              <a:buAutoNum type="arabicPeriod"/>
            </a:pPr>
            <a:r>
              <a:rPr lang="en-GB" sz="2400" dirty="0"/>
              <a:t>Context matters</a:t>
            </a:r>
            <a:r>
              <a:rPr lang="en-GB" sz="2400" dirty="0" smtClean="0"/>
              <a:t>: </a:t>
            </a:r>
            <a:r>
              <a:rPr lang="en-US" sz="2400" dirty="0" smtClean="0"/>
              <a:t>intervention types are not associated </a:t>
            </a:r>
            <a:r>
              <a:rPr lang="en-US" sz="2400" dirty="0"/>
              <a:t>with greater outcomes with statistical significance. Some patterns emerge by </a:t>
            </a:r>
            <a:r>
              <a:rPr lang="en-US" sz="2400" b="1" dirty="0"/>
              <a:t>country income </a:t>
            </a:r>
            <a:r>
              <a:rPr lang="en-US" sz="2400" b="1" dirty="0" smtClean="0"/>
              <a:t>group</a:t>
            </a:r>
            <a:r>
              <a:rPr lang="en-US" sz="2400" dirty="0" smtClean="0"/>
              <a:t>.</a:t>
            </a:r>
          </a:p>
          <a:p>
            <a:pPr marL="457200" indent="-457200">
              <a:buFont typeface="+mj-lt"/>
              <a:buAutoNum type="arabicPeriod"/>
            </a:pPr>
            <a:r>
              <a:rPr lang="en-GB" sz="2400" dirty="0" smtClean="0"/>
              <a:t>Design </a:t>
            </a:r>
            <a:r>
              <a:rPr lang="en-GB" sz="2400" dirty="0"/>
              <a:t>matters: </a:t>
            </a:r>
          </a:p>
          <a:p>
            <a:pPr marL="960120" lvl="3" indent="-457200"/>
            <a:r>
              <a:rPr lang="en-US" sz="2000" dirty="0"/>
              <a:t>Profiling participants to provide services that meet individual constraints are a driver of greater impacts.</a:t>
            </a:r>
          </a:p>
          <a:p>
            <a:pPr marL="960120" lvl="3" indent="-457200"/>
            <a:r>
              <a:rPr lang="en-US" sz="2000" dirty="0"/>
              <a:t>Mechanisms to improve participant </a:t>
            </a:r>
            <a:r>
              <a:rPr lang="en-US" sz="2000" dirty="0" smtClean="0"/>
              <a:t>engagement - </a:t>
            </a:r>
            <a:r>
              <a:rPr lang="en-US" sz="2000" dirty="0"/>
              <a:t>through providing incentives or emphasis on </a:t>
            </a:r>
            <a:r>
              <a:rPr lang="en-US" sz="2000" dirty="0" smtClean="0"/>
              <a:t>supervision/monitoring - </a:t>
            </a:r>
            <a:r>
              <a:rPr lang="en-US" sz="2000" dirty="0"/>
              <a:t>leads to greater outcomes.</a:t>
            </a:r>
          </a:p>
          <a:p>
            <a:pPr marL="960120" lvl="3" indent="-457200"/>
            <a:r>
              <a:rPr lang="en-US" sz="2000" dirty="0"/>
              <a:t>Incentives to providers might be important; more analysis is </a:t>
            </a:r>
            <a:r>
              <a:rPr lang="en-US" sz="2000" dirty="0" smtClean="0"/>
              <a:t>needed</a:t>
            </a:r>
          </a:p>
        </p:txBody>
      </p:sp>
    </p:spTree>
    <p:extLst>
      <p:ext uri="{BB962C8B-B14F-4D97-AF65-F5344CB8AC3E}">
        <p14:creationId xmlns:p14="http://schemas.microsoft.com/office/powerpoint/2010/main" val="3442603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findings</a:t>
            </a:r>
            <a:endParaRPr lang="en-GB" dirty="0"/>
          </a:p>
        </p:txBody>
      </p:sp>
      <p:sp>
        <p:nvSpPr>
          <p:cNvPr id="3" name="Content Placeholder 2"/>
          <p:cNvSpPr>
            <a:spLocks noGrp="1"/>
          </p:cNvSpPr>
          <p:nvPr>
            <p:ph idx="1"/>
          </p:nvPr>
        </p:nvSpPr>
        <p:spPr>
          <a:xfrm>
            <a:off x="599431" y="1898774"/>
            <a:ext cx="10569466" cy="4354436"/>
          </a:xfrm>
        </p:spPr>
        <p:txBody>
          <a:bodyPr>
            <a:noAutofit/>
          </a:bodyPr>
          <a:lstStyle/>
          <a:p>
            <a:pPr marL="457200" indent="-457200">
              <a:buFont typeface="+mj-lt"/>
              <a:buAutoNum type="arabicPeriod" startAt="5"/>
            </a:pPr>
            <a:r>
              <a:rPr lang="en-GB" sz="2400" dirty="0" smtClean="0"/>
              <a:t>Intervention Characteristics and Research design vary significantly</a:t>
            </a:r>
            <a:endParaRPr lang="en-GB" sz="2400" dirty="0"/>
          </a:p>
          <a:p>
            <a:pPr marL="457200" indent="-457200">
              <a:buFont typeface="+mj-lt"/>
              <a:buAutoNum type="arabicPeriod" startAt="5"/>
            </a:pPr>
            <a:r>
              <a:rPr lang="en-GB" sz="2400" dirty="0" smtClean="0"/>
              <a:t>Impact is Higher in LMIC than in HIC</a:t>
            </a:r>
            <a:endParaRPr lang="en-GB" sz="2400" dirty="0"/>
          </a:p>
          <a:p>
            <a:pPr marL="457200" indent="-457200">
              <a:buFont typeface="+mj-lt"/>
              <a:buAutoNum type="arabicPeriod" startAt="5"/>
            </a:pPr>
            <a:r>
              <a:rPr lang="en-US" sz="2400" dirty="0" smtClean="0"/>
              <a:t>In LMIC entrepreneurship promotion and skill training offer greatest impacts</a:t>
            </a:r>
          </a:p>
          <a:p>
            <a:pPr marL="457200" indent="-457200">
              <a:buFont typeface="+mj-lt"/>
              <a:buAutoNum type="arabicPeriod" startAt="5"/>
            </a:pPr>
            <a:r>
              <a:rPr lang="en-GB" sz="2400" dirty="0" smtClean="0"/>
              <a:t>In HIC the role of the intervention type is less tangible</a:t>
            </a:r>
          </a:p>
          <a:p>
            <a:pPr marL="457200" indent="-457200">
              <a:buFont typeface="+mj-lt"/>
              <a:buAutoNum type="arabicPeriod" startAt="5"/>
            </a:pPr>
            <a:r>
              <a:rPr lang="en-US" sz="2400" dirty="0" smtClean="0"/>
              <a:t>Programs lead to better outcomes when they target low income and disadvantaged youth</a:t>
            </a:r>
          </a:p>
          <a:p>
            <a:pPr marL="457200" indent="-457200">
              <a:buFont typeface="+mj-lt"/>
              <a:buAutoNum type="arabicPeriod" startAt="5"/>
            </a:pPr>
            <a:r>
              <a:rPr lang="en-US" sz="2400" dirty="0" smtClean="0"/>
              <a:t>No clear indication about the impact that public, private or civil society bring to the equation</a:t>
            </a:r>
          </a:p>
          <a:p>
            <a:pPr marL="457200" indent="-457200">
              <a:buFont typeface="+mj-lt"/>
              <a:buAutoNum type="arabicPeriod" startAt="5"/>
            </a:pPr>
            <a:endParaRPr lang="en-US" sz="2400" dirty="0"/>
          </a:p>
          <a:p>
            <a:pPr marL="457200" indent="-457200"/>
            <a:endParaRPr lang="en-US" sz="2800" dirty="0" smtClean="0"/>
          </a:p>
        </p:txBody>
      </p:sp>
    </p:spTree>
    <p:extLst>
      <p:ext uri="{BB962C8B-B14F-4D97-AF65-F5344CB8AC3E}">
        <p14:creationId xmlns:p14="http://schemas.microsoft.com/office/powerpoint/2010/main" val="4167062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findings</a:t>
            </a:r>
            <a:endParaRPr lang="en-GB" dirty="0"/>
          </a:p>
        </p:txBody>
      </p:sp>
      <p:sp>
        <p:nvSpPr>
          <p:cNvPr id="3" name="Content Placeholder 2"/>
          <p:cNvSpPr>
            <a:spLocks noGrp="1"/>
          </p:cNvSpPr>
          <p:nvPr>
            <p:ph idx="1"/>
          </p:nvPr>
        </p:nvSpPr>
        <p:spPr>
          <a:xfrm>
            <a:off x="599431" y="1898774"/>
            <a:ext cx="10569466" cy="4354436"/>
          </a:xfrm>
        </p:spPr>
        <p:txBody>
          <a:bodyPr>
            <a:noAutofit/>
          </a:bodyPr>
          <a:lstStyle/>
          <a:p>
            <a:pPr marL="457200" indent="-457200">
              <a:buFont typeface="+mj-lt"/>
              <a:buAutoNum type="arabicPeriod" startAt="11"/>
            </a:pPr>
            <a:r>
              <a:rPr lang="en-US" sz="2400" dirty="0" smtClean="0"/>
              <a:t>Careful design of interventions.  The “how” seems to be more important than the “what”.  Focusing on the beneficiaries and schemes to motivate the service providers to perform effectively may be the key to success.</a:t>
            </a:r>
          </a:p>
          <a:p>
            <a:pPr marL="457200" indent="-457200">
              <a:buFont typeface="+mj-lt"/>
              <a:buAutoNum type="arabicPeriod" startAt="11"/>
            </a:pPr>
            <a:endParaRPr lang="en-US" sz="2400" dirty="0"/>
          </a:p>
          <a:p>
            <a:pPr marL="457200" indent="-457200"/>
            <a:endParaRPr lang="en-US" sz="2800" dirty="0" smtClean="0"/>
          </a:p>
        </p:txBody>
      </p:sp>
    </p:spTree>
    <p:extLst>
      <p:ext uri="{BB962C8B-B14F-4D97-AF65-F5344CB8AC3E}">
        <p14:creationId xmlns:p14="http://schemas.microsoft.com/office/powerpoint/2010/main" val="3948186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32816"/>
            <a:ext cx="10924032" cy="1155508"/>
          </a:xfrm>
        </p:spPr>
        <p:txBody>
          <a:bodyPr>
            <a:normAutofit/>
          </a:bodyPr>
          <a:lstStyle/>
          <a:p>
            <a:r>
              <a:rPr lang="en-GB" sz="4400" dirty="0" smtClean="0">
                <a:solidFill>
                  <a:schemeClr val="tx1"/>
                </a:solidFill>
              </a:rPr>
              <a:t>71 million youth are currently unemployed</a:t>
            </a:r>
            <a:endParaRPr lang="en-GB" sz="4400" dirty="0">
              <a:solidFill>
                <a:schemeClr val="tx1"/>
              </a:solidFill>
            </a:endParaRPr>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1192" t="5091" r="2271"/>
          <a:stretch/>
        </p:blipFill>
        <p:spPr>
          <a:xfrm>
            <a:off x="1411898" y="1506956"/>
            <a:ext cx="9408502" cy="5351045"/>
          </a:xfrm>
        </p:spPr>
      </p:pic>
      <p:sp>
        <p:nvSpPr>
          <p:cNvPr id="14" name="TextBox 13"/>
          <p:cNvSpPr txBox="1"/>
          <p:nvPr/>
        </p:nvSpPr>
        <p:spPr>
          <a:xfrm>
            <a:off x="2602990" y="1319527"/>
            <a:ext cx="7133428" cy="369332"/>
          </a:xfrm>
          <a:prstGeom prst="rect">
            <a:avLst/>
          </a:prstGeom>
          <a:noFill/>
        </p:spPr>
        <p:txBody>
          <a:bodyPr wrap="none" rtlCol="0">
            <a:spAutoFit/>
          </a:bodyPr>
          <a:lstStyle/>
          <a:p>
            <a:r>
              <a:rPr lang="en-GB" b="1" dirty="0"/>
              <a:t>The percentage of youth aged 15-24 looking for, but unable to find work</a:t>
            </a:r>
          </a:p>
        </p:txBody>
      </p:sp>
      <p:sp>
        <p:nvSpPr>
          <p:cNvPr id="3" name="Rectangle 2"/>
          <p:cNvSpPr/>
          <p:nvPr/>
        </p:nvSpPr>
        <p:spPr>
          <a:xfrm>
            <a:off x="1666545" y="5757333"/>
            <a:ext cx="1024128" cy="55139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3"/>
          <p:cNvSpPr>
            <a:spLocks noGrp="1"/>
          </p:cNvSpPr>
          <p:nvPr>
            <p:ph type="ftr" sz="quarter" idx="11"/>
          </p:nvPr>
        </p:nvSpPr>
        <p:spPr>
          <a:xfrm>
            <a:off x="6290732" y="6470704"/>
            <a:ext cx="5901459" cy="274320"/>
          </a:xfrm>
        </p:spPr>
        <p:txBody>
          <a:bodyPr/>
          <a:lstStyle/>
          <a:p>
            <a:r>
              <a:rPr lang="en-US" dirty="0" smtClean="0"/>
              <a:t>www.ilo.org/weso-youth</a:t>
            </a:r>
            <a:endParaRPr lang="en-US" dirty="0"/>
          </a:p>
        </p:txBody>
      </p:sp>
    </p:spTree>
    <p:extLst>
      <p:ext uri="{BB962C8B-B14F-4D97-AF65-F5344CB8AC3E}">
        <p14:creationId xmlns:p14="http://schemas.microsoft.com/office/powerpoint/2010/main" val="3830780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08832"/>
            <a:ext cx="10802304" cy="1155508"/>
          </a:xfrm>
        </p:spPr>
        <p:txBody>
          <a:bodyPr>
            <a:noAutofit/>
          </a:bodyPr>
          <a:lstStyle/>
          <a:p>
            <a:pPr>
              <a:lnSpc>
                <a:spcPct val="100000"/>
              </a:lnSpc>
            </a:pPr>
            <a:r>
              <a:rPr lang="en-GB" sz="4400" dirty="0" smtClean="0">
                <a:solidFill>
                  <a:schemeClr val="tx1"/>
                </a:solidFill>
              </a:rPr>
              <a:t>In emerging and developing countries over 152 million youth live in poverty despite being employed</a:t>
            </a:r>
            <a:endParaRPr lang="en-GB" sz="4400" dirty="0">
              <a:solidFill>
                <a:schemeClr val="tx1"/>
              </a:solidFill>
            </a:endParaRP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7990"/>
          <a:stretch/>
        </p:blipFill>
        <p:spPr>
          <a:xfrm>
            <a:off x="2043257" y="1564106"/>
            <a:ext cx="8883047" cy="5448874"/>
          </a:xfrm>
          <a:solidFill>
            <a:schemeClr val="bg1"/>
          </a:solidFill>
        </p:spPr>
      </p:pic>
      <p:sp>
        <p:nvSpPr>
          <p:cNvPr id="4" name="Footer Placeholder 3"/>
          <p:cNvSpPr>
            <a:spLocks noGrp="1"/>
          </p:cNvSpPr>
          <p:nvPr>
            <p:ph type="ftr" sz="quarter" idx="11"/>
          </p:nvPr>
        </p:nvSpPr>
        <p:spPr>
          <a:xfrm>
            <a:off x="5924972" y="6470704"/>
            <a:ext cx="5901459" cy="274320"/>
          </a:xfrm>
        </p:spPr>
        <p:txBody>
          <a:bodyPr/>
          <a:lstStyle/>
          <a:p>
            <a:r>
              <a:rPr lang="en-US" dirty="0" smtClean="0"/>
              <a:t>www.ilo.org/weso-youth</a:t>
            </a:r>
            <a:endParaRPr lang="en-US" dirty="0"/>
          </a:p>
        </p:txBody>
      </p:sp>
      <p:sp>
        <p:nvSpPr>
          <p:cNvPr id="6" name="Rectangle 5"/>
          <p:cNvSpPr/>
          <p:nvPr/>
        </p:nvSpPr>
        <p:spPr>
          <a:xfrm>
            <a:off x="8029088" y="5741975"/>
            <a:ext cx="3501649" cy="646331"/>
          </a:xfrm>
          <a:prstGeom prst="rect">
            <a:avLst/>
          </a:prstGeom>
        </p:spPr>
        <p:txBody>
          <a:bodyPr wrap="square">
            <a:spAutoFit/>
          </a:bodyPr>
          <a:lstStyle/>
          <a:p>
            <a:r>
              <a:rPr lang="en-GB" dirty="0">
                <a:solidFill>
                  <a:srgbClr val="4B4B4B"/>
                </a:solidFill>
                <a:latin typeface="+mj-lt"/>
              </a:rPr>
              <a:t>Extreme and moderate working poverty (&lt;$3.10 PPP per capita per day)</a:t>
            </a:r>
          </a:p>
        </p:txBody>
      </p:sp>
      <p:sp>
        <p:nvSpPr>
          <p:cNvPr id="7" name="Rectangle 6"/>
          <p:cNvSpPr/>
          <p:nvPr/>
        </p:nvSpPr>
        <p:spPr>
          <a:xfrm>
            <a:off x="824839" y="3891014"/>
            <a:ext cx="2824164" cy="646331"/>
          </a:xfrm>
          <a:prstGeom prst="rect">
            <a:avLst/>
          </a:prstGeom>
        </p:spPr>
        <p:txBody>
          <a:bodyPr wrap="square">
            <a:spAutoFit/>
          </a:bodyPr>
          <a:lstStyle/>
          <a:p>
            <a:r>
              <a:rPr lang="en-GB" b="1" dirty="0">
                <a:solidFill>
                  <a:schemeClr val="tx1">
                    <a:lumMod val="65000"/>
                    <a:lumOff val="35000"/>
                  </a:schemeClr>
                </a:solidFill>
              </a:rPr>
              <a:t>Poverty Rates Among Youth Workers (%)</a:t>
            </a:r>
          </a:p>
        </p:txBody>
      </p:sp>
    </p:spTree>
    <p:extLst>
      <p:ext uri="{BB962C8B-B14F-4D97-AF65-F5344CB8AC3E}">
        <p14:creationId xmlns:p14="http://schemas.microsoft.com/office/powerpoint/2010/main" val="2103448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578" y="247650"/>
            <a:ext cx="9720072" cy="1499616"/>
          </a:xfrm>
        </p:spPr>
        <p:txBody>
          <a:bodyPr/>
          <a:lstStyle/>
          <a:p>
            <a:r>
              <a:rPr lang="en-US" sz="2400" dirty="0">
                <a:solidFill>
                  <a:srgbClr val="0070C0"/>
                </a:solidFill>
              </a:rPr>
              <a:t>Active </a:t>
            </a:r>
            <a:r>
              <a:rPr lang="en-US" sz="2400" dirty="0" err="1" smtClean="0">
                <a:solidFill>
                  <a:srgbClr val="0070C0"/>
                </a:solidFill>
              </a:rPr>
              <a:t>LaboUr</a:t>
            </a:r>
            <a:r>
              <a:rPr lang="en-US" sz="2400" dirty="0" smtClean="0">
                <a:solidFill>
                  <a:srgbClr val="0070C0"/>
                </a:solidFill>
              </a:rPr>
              <a:t> </a:t>
            </a:r>
            <a:r>
              <a:rPr lang="en-US" sz="2400" dirty="0">
                <a:solidFill>
                  <a:srgbClr val="0070C0"/>
                </a:solidFill>
              </a:rPr>
              <a:t>Market Interventions</a:t>
            </a:r>
            <a:endParaRPr lang="en-GB" sz="2400" dirty="0"/>
          </a:p>
        </p:txBody>
      </p:sp>
      <p:sp>
        <p:nvSpPr>
          <p:cNvPr id="6" name="Slide Number Placeholder 5"/>
          <p:cNvSpPr>
            <a:spLocks noGrp="1"/>
          </p:cNvSpPr>
          <p:nvPr>
            <p:ph type="sldNum" sz="quarter" idx="12"/>
          </p:nvPr>
        </p:nvSpPr>
        <p:spPr/>
        <p:txBody>
          <a:bodyPr/>
          <a:lstStyle/>
          <a:p>
            <a:pPr>
              <a:defRPr/>
            </a:pPr>
            <a:fld id="{4295E678-C4C8-411A-B0E5-DFBDA2571432}" type="slidenum">
              <a:rPr lang="de-DE" smtClean="0"/>
              <a:pPr>
                <a:defRPr/>
              </a:pPr>
              <a:t>5</a:t>
            </a:fld>
            <a:endParaRPr lang="de-DE" dirty="0"/>
          </a:p>
        </p:txBody>
      </p:sp>
      <p:sp>
        <p:nvSpPr>
          <p:cNvPr id="12" name="Freihandform 9"/>
          <p:cNvSpPr/>
          <p:nvPr/>
        </p:nvSpPr>
        <p:spPr>
          <a:xfrm>
            <a:off x="2563038" y="1548036"/>
            <a:ext cx="3477343" cy="2162658"/>
          </a:xfrm>
          <a:custGeom>
            <a:avLst/>
            <a:gdLst>
              <a:gd name="connsiteX0" fmla="*/ 0 w 3680147"/>
              <a:gd name="connsiteY0" fmla="*/ 0 h 2208088"/>
              <a:gd name="connsiteX1" fmla="*/ 3680147 w 3680147"/>
              <a:gd name="connsiteY1" fmla="*/ 0 h 2208088"/>
              <a:gd name="connsiteX2" fmla="*/ 3680147 w 3680147"/>
              <a:gd name="connsiteY2" fmla="*/ 2208088 h 2208088"/>
              <a:gd name="connsiteX3" fmla="*/ 0 w 3680147"/>
              <a:gd name="connsiteY3" fmla="*/ 2208088 h 2208088"/>
              <a:gd name="connsiteX4" fmla="*/ 0 w 3680147"/>
              <a:gd name="connsiteY4" fmla="*/ 0 h 2208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147" h="2208088">
                <a:moveTo>
                  <a:pt x="0" y="0"/>
                </a:moveTo>
                <a:lnTo>
                  <a:pt x="3680147" y="0"/>
                </a:lnTo>
                <a:lnTo>
                  <a:pt x="3680147" y="2208088"/>
                </a:lnTo>
                <a:lnTo>
                  <a:pt x="0" y="220808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Aft>
                <a:spcPct val="35000"/>
              </a:spcAft>
            </a:pPr>
            <a:r>
              <a:rPr lang="en-US" sz="2000" b="1" u="sng" dirty="0">
                <a:latin typeface="Century Gothic" panose="020B0502020202020204" pitchFamily="34" charset="0"/>
              </a:rPr>
              <a:t>TRAINING AND SKILLS DEVELOPMENT</a:t>
            </a:r>
            <a:r>
              <a:rPr lang="en-US" sz="2000" b="1" dirty="0">
                <a:latin typeface="Century Gothic" panose="020B0502020202020204" pitchFamily="34" charset="0"/>
              </a:rPr>
              <a:t/>
            </a:r>
            <a:br>
              <a:rPr lang="en-US" sz="2000" b="1" dirty="0">
                <a:latin typeface="Century Gothic" panose="020B0502020202020204" pitchFamily="34" charset="0"/>
              </a:rPr>
            </a:br>
            <a:r>
              <a:rPr lang="en-US" sz="2000" dirty="0">
                <a:latin typeface="Century Gothic" panose="020B0502020202020204" pitchFamily="34" charset="0"/>
              </a:rPr>
              <a:t>Lack of formal education in many countries → improve basic skills and employability </a:t>
            </a:r>
          </a:p>
        </p:txBody>
      </p:sp>
      <p:sp>
        <p:nvSpPr>
          <p:cNvPr id="13" name="Freihandform 10"/>
          <p:cNvSpPr/>
          <p:nvPr/>
        </p:nvSpPr>
        <p:spPr>
          <a:xfrm>
            <a:off x="6245789" y="1548036"/>
            <a:ext cx="3662822" cy="2162658"/>
          </a:xfrm>
          <a:custGeom>
            <a:avLst/>
            <a:gdLst>
              <a:gd name="connsiteX0" fmla="*/ 0 w 3680147"/>
              <a:gd name="connsiteY0" fmla="*/ 0 h 2208088"/>
              <a:gd name="connsiteX1" fmla="*/ 3680147 w 3680147"/>
              <a:gd name="connsiteY1" fmla="*/ 0 h 2208088"/>
              <a:gd name="connsiteX2" fmla="*/ 3680147 w 3680147"/>
              <a:gd name="connsiteY2" fmla="*/ 2208088 h 2208088"/>
              <a:gd name="connsiteX3" fmla="*/ 0 w 3680147"/>
              <a:gd name="connsiteY3" fmla="*/ 2208088 h 2208088"/>
              <a:gd name="connsiteX4" fmla="*/ 0 w 3680147"/>
              <a:gd name="connsiteY4" fmla="*/ 0 h 2208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147" h="2208088">
                <a:moveTo>
                  <a:pt x="0" y="0"/>
                </a:moveTo>
                <a:lnTo>
                  <a:pt x="3680147" y="0"/>
                </a:lnTo>
                <a:lnTo>
                  <a:pt x="3680147" y="2208088"/>
                </a:lnTo>
                <a:lnTo>
                  <a:pt x="0" y="220808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Aft>
                <a:spcPct val="35000"/>
              </a:spcAft>
            </a:pPr>
            <a:r>
              <a:rPr lang="en-US" sz="2000" b="1" u="sng" dirty="0">
                <a:latin typeface="Century Gothic" panose="020B0502020202020204" pitchFamily="34" charset="0"/>
              </a:rPr>
              <a:t>ENTREPRENEURSHIP PROMOTION</a:t>
            </a:r>
            <a:r>
              <a:rPr lang="en-US" sz="2000" b="1" dirty="0">
                <a:latin typeface="Century Gothic" panose="020B0502020202020204" pitchFamily="34" charset="0"/>
              </a:rPr>
              <a:t> </a:t>
            </a:r>
            <a:br>
              <a:rPr lang="en-US" sz="2000" b="1" dirty="0">
                <a:latin typeface="Century Gothic" panose="020B0502020202020204" pitchFamily="34" charset="0"/>
              </a:rPr>
            </a:br>
            <a:r>
              <a:rPr lang="en-US" sz="2000" dirty="0">
                <a:latin typeface="Century Gothic" panose="020B0502020202020204" pitchFamily="34" charset="0"/>
              </a:rPr>
              <a:t>Provide entrepreneurial skills as well as physical, financial and social capital for self-employment </a:t>
            </a:r>
          </a:p>
        </p:txBody>
      </p:sp>
      <p:sp>
        <p:nvSpPr>
          <p:cNvPr id="14" name="Freihandform 11"/>
          <p:cNvSpPr/>
          <p:nvPr/>
        </p:nvSpPr>
        <p:spPr>
          <a:xfrm>
            <a:off x="2577338" y="3905954"/>
            <a:ext cx="3463043" cy="2162658"/>
          </a:xfrm>
          <a:custGeom>
            <a:avLst/>
            <a:gdLst>
              <a:gd name="connsiteX0" fmla="*/ 0 w 3680147"/>
              <a:gd name="connsiteY0" fmla="*/ 0 h 2208088"/>
              <a:gd name="connsiteX1" fmla="*/ 3680147 w 3680147"/>
              <a:gd name="connsiteY1" fmla="*/ 0 h 2208088"/>
              <a:gd name="connsiteX2" fmla="*/ 3680147 w 3680147"/>
              <a:gd name="connsiteY2" fmla="*/ 2208088 h 2208088"/>
              <a:gd name="connsiteX3" fmla="*/ 0 w 3680147"/>
              <a:gd name="connsiteY3" fmla="*/ 2208088 h 2208088"/>
              <a:gd name="connsiteX4" fmla="*/ 0 w 3680147"/>
              <a:gd name="connsiteY4" fmla="*/ 0 h 2208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147" h="2208088">
                <a:moveTo>
                  <a:pt x="0" y="0"/>
                </a:moveTo>
                <a:lnTo>
                  <a:pt x="3680147" y="0"/>
                </a:lnTo>
                <a:lnTo>
                  <a:pt x="3680147" y="2208088"/>
                </a:lnTo>
                <a:lnTo>
                  <a:pt x="0" y="220808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Aft>
                <a:spcPct val="35000"/>
              </a:spcAft>
            </a:pPr>
            <a:r>
              <a:rPr lang="en-US" sz="2000" b="1" u="sng" dirty="0">
                <a:latin typeface="Century Gothic" panose="020B0502020202020204" pitchFamily="34" charset="0"/>
              </a:rPr>
              <a:t>EMPLOYMENT SERVICES</a:t>
            </a:r>
          </a:p>
          <a:p>
            <a:pPr algn="ctr" defTabSz="1066800">
              <a:lnSpc>
                <a:spcPct val="90000"/>
              </a:lnSpc>
              <a:spcAft>
                <a:spcPct val="35000"/>
              </a:spcAft>
            </a:pPr>
            <a:r>
              <a:rPr lang="en-US" sz="2000" dirty="0">
                <a:latin typeface="Century Gothic" panose="020B0502020202020204" pitchFamily="34" charset="0"/>
              </a:rPr>
              <a:t>Job-search assistance, mentoring; often complemented by job placement services </a:t>
            </a:r>
          </a:p>
        </p:txBody>
      </p:sp>
      <p:sp>
        <p:nvSpPr>
          <p:cNvPr id="15" name="Freihandform 12"/>
          <p:cNvSpPr/>
          <p:nvPr/>
        </p:nvSpPr>
        <p:spPr>
          <a:xfrm>
            <a:off x="6245789" y="3905954"/>
            <a:ext cx="3662822" cy="2162658"/>
          </a:xfrm>
          <a:custGeom>
            <a:avLst/>
            <a:gdLst>
              <a:gd name="connsiteX0" fmla="*/ 0 w 3680147"/>
              <a:gd name="connsiteY0" fmla="*/ 0 h 2208088"/>
              <a:gd name="connsiteX1" fmla="*/ 3680147 w 3680147"/>
              <a:gd name="connsiteY1" fmla="*/ 0 h 2208088"/>
              <a:gd name="connsiteX2" fmla="*/ 3680147 w 3680147"/>
              <a:gd name="connsiteY2" fmla="*/ 2208088 h 2208088"/>
              <a:gd name="connsiteX3" fmla="*/ 0 w 3680147"/>
              <a:gd name="connsiteY3" fmla="*/ 2208088 h 2208088"/>
              <a:gd name="connsiteX4" fmla="*/ 0 w 3680147"/>
              <a:gd name="connsiteY4" fmla="*/ 0 h 2208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147" h="2208088">
                <a:moveTo>
                  <a:pt x="0" y="0"/>
                </a:moveTo>
                <a:lnTo>
                  <a:pt x="3680147" y="0"/>
                </a:lnTo>
                <a:lnTo>
                  <a:pt x="3680147" y="2208088"/>
                </a:lnTo>
                <a:lnTo>
                  <a:pt x="0" y="220808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Aft>
                <a:spcPct val="35000"/>
              </a:spcAft>
            </a:pPr>
            <a:r>
              <a:rPr lang="en-US" sz="2000" b="1" u="sng" dirty="0">
                <a:latin typeface="Century Gothic" panose="020B0502020202020204" pitchFamily="34" charset="0"/>
              </a:rPr>
              <a:t>SUBSIDIZED EMPLOYMENT</a:t>
            </a:r>
          </a:p>
          <a:p>
            <a:pPr algn="ctr" defTabSz="1066800">
              <a:lnSpc>
                <a:spcPct val="90000"/>
              </a:lnSpc>
              <a:spcAft>
                <a:spcPct val="35000"/>
              </a:spcAft>
            </a:pPr>
            <a:r>
              <a:rPr lang="en-US" sz="2000" dirty="0">
                <a:latin typeface="Century Gothic" panose="020B0502020202020204" pitchFamily="34" charset="0"/>
              </a:rPr>
              <a:t>Wage subsidies, public works → provide short-term employment and on-the-job experience </a:t>
            </a:r>
          </a:p>
        </p:txBody>
      </p:sp>
      <p:sp>
        <p:nvSpPr>
          <p:cNvPr id="16" name="Content Placeholder 2"/>
          <p:cNvSpPr>
            <a:spLocks noGrp="1"/>
          </p:cNvSpPr>
          <p:nvPr>
            <p:ph idx="1"/>
          </p:nvPr>
        </p:nvSpPr>
        <p:spPr>
          <a:xfrm>
            <a:off x="2595233" y="6216098"/>
            <a:ext cx="7313379" cy="551396"/>
          </a:xfrm>
          <a:solidFill>
            <a:schemeClr val="bg1"/>
          </a:solidFill>
          <a:ln>
            <a:noFill/>
          </a:ln>
        </p:spPr>
        <p:txBody>
          <a:bodyPr>
            <a:noAutofit/>
          </a:bodyPr>
          <a:lstStyle/>
          <a:p>
            <a:pPr marL="0" indent="0">
              <a:lnSpc>
                <a:spcPct val="120000"/>
              </a:lnSpc>
              <a:buClr>
                <a:schemeClr val="tx1"/>
              </a:buClr>
              <a:buNone/>
            </a:pPr>
            <a:r>
              <a:rPr lang="en-US" sz="2000" dirty="0"/>
              <a:t>→ Distinguish program and intervention level in analysis</a:t>
            </a:r>
          </a:p>
        </p:txBody>
      </p:sp>
    </p:spTree>
    <p:extLst>
      <p:ext uri="{BB962C8B-B14F-4D97-AF65-F5344CB8AC3E}">
        <p14:creationId xmlns:p14="http://schemas.microsoft.com/office/powerpoint/2010/main" val="2852676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578" y="247650"/>
            <a:ext cx="9720072" cy="1499616"/>
          </a:xfrm>
        </p:spPr>
        <p:txBody>
          <a:bodyPr/>
          <a:lstStyle/>
          <a:p>
            <a:r>
              <a:rPr lang="en-US" sz="2400" dirty="0">
                <a:solidFill>
                  <a:srgbClr val="0070C0"/>
                </a:solidFill>
              </a:rPr>
              <a:t>Active </a:t>
            </a:r>
            <a:r>
              <a:rPr lang="en-US" sz="2400" dirty="0" err="1" smtClean="0">
                <a:solidFill>
                  <a:srgbClr val="0070C0"/>
                </a:solidFill>
              </a:rPr>
              <a:t>LaboUr</a:t>
            </a:r>
            <a:r>
              <a:rPr lang="en-US" sz="2400" dirty="0" smtClean="0">
                <a:solidFill>
                  <a:srgbClr val="0070C0"/>
                </a:solidFill>
              </a:rPr>
              <a:t> </a:t>
            </a:r>
            <a:r>
              <a:rPr lang="en-US" sz="2400" dirty="0">
                <a:solidFill>
                  <a:srgbClr val="0070C0"/>
                </a:solidFill>
              </a:rPr>
              <a:t>Market Interventions</a:t>
            </a:r>
            <a:endParaRPr lang="en-GB" sz="2400" dirty="0"/>
          </a:p>
        </p:txBody>
      </p:sp>
      <p:sp>
        <p:nvSpPr>
          <p:cNvPr id="6" name="Slide Number Placeholder 5"/>
          <p:cNvSpPr>
            <a:spLocks noGrp="1"/>
          </p:cNvSpPr>
          <p:nvPr>
            <p:ph type="sldNum" sz="quarter" idx="12"/>
          </p:nvPr>
        </p:nvSpPr>
        <p:spPr/>
        <p:txBody>
          <a:bodyPr/>
          <a:lstStyle/>
          <a:p>
            <a:pPr>
              <a:defRPr/>
            </a:pPr>
            <a:fld id="{4295E678-C4C8-411A-B0E5-DFBDA2571432}" type="slidenum">
              <a:rPr lang="de-DE" smtClean="0"/>
              <a:pPr>
                <a:defRPr/>
              </a:pPr>
              <a:t>6</a:t>
            </a:fld>
            <a:endParaRPr lang="de-DE" dirty="0"/>
          </a:p>
        </p:txBody>
      </p:sp>
      <p:sp>
        <p:nvSpPr>
          <p:cNvPr id="12" name="Freihandform 9"/>
          <p:cNvSpPr/>
          <p:nvPr/>
        </p:nvSpPr>
        <p:spPr>
          <a:xfrm>
            <a:off x="2563038" y="1548036"/>
            <a:ext cx="3477343" cy="2162658"/>
          </a:xfrm>
          <a:custGeom>
            <a:avLst/>
            <a:gdLst>
              <a:gd name="connsiteX0" fmla="*/ 0 w 3680147"/>
              <a:gd name="connsiteY0" fmla="*/ 0 h 2208088"/>
              <a:gd name="connsiteX1" fmla="*/ 3680147 w 3680147"/>
              <a:gd name="connsiteY1" fmla="*/ 0 h 2208088"/>
              <a:gd name="connsiteX2" fmla="*/ 3680147 w 3680147"/>
              <a:gd name="connsiteY2" fmla="*/ 2208088 h 2208088"/>
              <a:gd name="connsiteX3" fmla="*/ 0 w 3680147"/>
              <a:gd name="connsiteY3" fmla="*/ 2208088 h 2208088"/>
              <a:gd name="connsiteX4" fmla="*/ 0 w 3680147"/>
              <a:gd name="connsiteY4" fmla="*/ 0 h 2208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147" h="2208088">
                <a:moveTo>
                  <a:pt x="0" y="0"/>
                </a:moveTo>
                <a:lnTo>
                  <a:pt x="3680147" y="0"/>
                </a:lnTo>
                <a:lnTo>
                  <a:pt x="3680147" y="2208088"/>
                </a:lnTo>
                <a:lnTo>
                  <a:pt x="0" y="220808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Aft>
                <a:spcPct val="35000"/>
              </a:spcAft>
            </a:pPr>
            <a:r>
              <a:rPr lang="en-US" sz="2000" b="1" u="sng" dirty="0">
                <a:latin typeface="Century Gothic" panose="020B0502020202020204" pitchFamily="34" charset="0"/>
              </a:rPr>
              <a:t>TRAINING AND SKILLS DEVELOPMENT</a:t>
            </a:r>
            <a:r>
              <a:rPr lang="en-US" sz="2000" b="1" dirty="0">
                <a:latin typeface="Century Gothic" panose="020B0502020202020204" pitchFamily="34" charset="0"/>
              </a:rPr>
              <a:t/>
            </a:r>
            <a:br>
              <a:rPr lang="en-US" sz="2000" b="1" dirty="0">
                <a:latin typeface="Century Gothic" panose="020B0502020202020204" pitchFamily="34" charset="0"/>
              </a:rPr>
            </a:br>
            <a:r>
              <a:rPr lang="en-US" sz="2000" dirty="0">
                <a:latin typeface="Century Gothic" panose="020B0502020202020204" pitchFamily="34" charset="0"/>
              </a:rPr>
              <a:t>Lack of formal education in many countries → improve basic skills and employability </a:t>
            </a:r>
          </a:p>
        </p:txBody>
      </p:sp>
      <p:sp>
        <p:nvSpPr>
          <p:cNvPr id="13" name="Freihandform 10"/>
          <p:cNvSpPr/>
          <p:nvPr/>
        </p:nvSpPr>
        <p:spPr>
          <a:xfrm>
            <a:off x="6245789" y="1548036"/>
            <a:ext cx="3662822" cy="2162658"/>
          </a:xfrm>
          <a:custGeom>
            <a:avLst/>
            <a:gdLst>
              <a:gd name="connsiteX0" fmla="*/ 0 w 3680147"/>
              <a:gd name="connsiteY0" fmla="*/ 0 h 2208088"/>
              <a:gd name="connsiteX1" fmla="*/ 3680147 w 3680147"/>
              <a:gd name="connsiteY1" fmla="*/ 0 h 2208088"/>
              <a:gd name="connsiteX2" fmla="*/ 3680147 w 3680147"/>
              <a:gd name="connsiteY2" fmla="*/ 2208088 h 2208088"/>
              <a:gd name="connsiteX3" fmla="*/ 0 w 3680147"/>
              <a:gd name="connsiteY3" fmla="*/ 2208088 h 2208088"/>
              <a:gd name="connsiteX4" fmla="*/ 0 w 3680147"/>
              <a:gd name="connsiteY4" fmla="*/ 0 h 2208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147" h="2208088">
                <a:moveTo>
                  <a:pt x="0" y="0"/>
                </a:moveTo>
                <a:lnTo>
                  <a:pt x="3680147" y="0"/>
                </a:lnTo>
                <a:lnTo>
                  <a:pt x="3680147" y="2208088"/>
                </a:lnTo>
                <a:lnTo>
                  <a:pt x="0" y="220808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Aft>
                <a:spcPct val="35000"/>
              </a:spcAft>
            </a:pPr>
            <a:r>
              <a:rPr lang="en-US" sz="2000" b="1" u="sng" dirty="0">
                <a:latin typeface="Century Gothic" panose="020B0502020202020204" pitchFamily="34" charset="0"/>
              </a:rPr>
              <a:t>ENTREPRENEURSHIP PROMOTION</a:t>
            </a:r>
            <a:r>
              <a:rPr lang="en-US" sz="2000" b="1" dirty="0">
                <a:latin typeface="Century Gothic" panose="020B0502020202020204" pitchFamily="34" charset="0"/>
              </a:rPr>
              <a:t> </a:t>
            </a:r>
            <a:br>
              <a:rPr lang="en-US" sz="2000" b="1" dirty="0">
                <a:latin typeface="Century Gothic" panose="020B0502020202020204" pitchFamily="34" charset="0"/>
              </a:rPr>
            </a:br>
            <a:r>
              <a:rPr lang="en-US" sz="2000" dirty="0">
                <a:latin typeface="Century Gothic" panose="020B0502020202020204" pitchFamily="34" charset="0"/>
              </a:rPr>
              <a:t>Provide entrepreneurial skills as well as physical, financial and social capital for self-employment </a:t>
            </a:r>
          </a:p>
        </p:txBody>
      </p:sp>
      <p:sp>
        <p:nvSpPr>
          <p:cNvPr id="14" name="Freihandform 11"/>
          <p:cNvSpPr/>
          <p:nvPr/>
        </p:nvSpPr>
        <p:spPr>
          <a:xfrm>
            <a:off x="2577338" y="3905954"/>
            <a:ext cx="3463043" cy="2162658"/>
          </a:xfrm>
          <a:custGeom>
            <a:avLst/>
            <a:gdLst>
              <a:gd name="connsiteX0" fmla="*/ 0 w 3680147"/>
              <a:gd name="connsiteY0" fmla="*/ 0 h 2208088"/>
              <a:gd name="connsiteX1" fmla="*/ 3680147 w 3680147"/>
              <a:gd name="connsiteY1" fmla="*/ 0 h 2208088"/>
              <a:gd name="connsiteX2" fmla="*/ 3680147 w 3680147"/>
              <a:gd name="connsiteY2" fmla="*/ 2208088 h 2208088"/>
              <a:gd name="connsiteX3" fmla="*/ 0 w 3680147"/>
              <a:gd name="connsiteY3" fmla="*/ 2208088 h 2208088"/>
              <a:gd name="connsiteX4" fmla="*/ 0 w 3680147"/>
              <a:gd name="connsiteY4" fmla="*/ 0 h 2208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147" h="2208088">
                <a:moveTo>
                  <a:pt x="0" y="0"/>
                </a:moveTo>
                <a:lnTo>
                  <a:pt x="3680147" y="0"/>
                </a:lnTo>
                <a:lnTo>
                  <a:pt x="3680147" y="2208088"/>
                </a:lnTo>
                <a:lnTo>
                  <a:pt x="0" y="220808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Aft>
                <a:spcPct val="35000"/>
              </a:spcAft>
            </a:pPr>
            <a:r>
              <a:rPr lang="en-US" sz="2000" b="1" u="sng" dirty="0">
                <a:latin typeface="Century Gothic" panose="020B0502020202020204" pitchFamily="34" charset="0"/>
              </a:rPr>
              <a:t>EMPLOYMENT SERVICES</a:t>
            </a:r>
          </a:p>
          <a:p>
            <a:pPr algn="ctr" defTabSz="1066800">
              <a:lnSpc>
                <a:spcPct val="90000"/>
              </a:lnSpc>
              <a:spcAft>
                <a:spcPct val="35000"/>
              </a:spcAft>
            </a:pPr>
            <a:r>
              <a:rPr lang="en-US" sz="2000" dirty="0">
                <a:latin typeface="Century Gothic" panose="020B0502020202020204" pitchFamily="34" charset="0"/>
              </a:rPr>
              <a:t>Job-search assistance, mentoring; often complemented by job placement services </a:t>
            </a:r>
          </a:p>
        </p:txBody>
      </p:sp>
      <p:sp>
        <p:nvSpPr>
          <p:cNvPr id="15" name="Freihandform 12"/>
          <p:cNvSpPr/>
          <p:nvPr/>
        </p:nvSpPr>
        <p:spPr>
          <a:xfrm>
            <a:off x="6245789" y="3905954"/>
            <a:ext cx="3662822" cy="2162658"/>
          </a:xfrm>
          <a:custGeom>
            <a:avLst/>
            <a:gdLst>
              <a:gd name="connsiteX0" fmla="*/ 0 w 3680147"/>
              <a:gd name="connsiteY0" fmla="*/ 0 h 2208088"/>
              <a:gd name="connsiteX1" fmla="*/ 3680147 w 3680147"/>
              <a:gd name="connsiteY1" fmla="*/ 0 h 2208088"/>
              <a:gd name="connsiteX2" fmla="*/ 3680147 w 3680147"/>
              <a:gd name="connsiteY2" fmla="*/ 2208088 h 2208088"/>
              <a:gd name="connsiteX3" fmla="*/ 0 w 3680147"/>
              <a:gd name="connsiteY3" fmla="*/ 2208088 h 2208088"/>
              <a:gd name="connsiteX4" fmla="*/ 0 w 3680147"/>
              <a:gd name="connsiteY4" fmla="*/ 0 h 2208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147" h="2208088">
                <a:moveTo>
                  <a:pt x="0" y="0"/>
                </a:moveTo>
                <a:lnTo>
                  <a:pt x="3680147" y="0"/>
                </a:lnTo>
                <a:lnTo>
                  <a:pt x="3680147" y="2208088"/>
                </a:lnTo>
                <a:lnTo>
                  <a:pt x="0" y="220808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Aft>
                <a:spcPct val="35000"/>
              </a:spcAft>
            </a:pPr>
            <a:r>
              <a:rPr lang="en-US" sz="2000" b="1" u="sng" dirty="0">
                <a:latin typeface="Century Gothic" panose="020B0502020202020204" pitchFamily="34" charset="0"/>
              </a:rPr>
              <a:t>SUBSIDIZED EMPLOYMENT</a:t>
            </a:r>
          </a:p>
          <a:p>
            <a:pPr algn="ctr" defTabSz="1066800">
              <a:lnSpc>
                <a:spcPct val="90000"/>
              </a:lnSpc>
              <a:spcAft>
                <a:spcPct val="35000"/>
              </a:spcAft>
            </a:pPr>
            <a:r>
              <a:rPr lang="en-US" sz="2000" dirty="0">
                <a:latin typeface="Century Gothic" panose="020B0502020202020204" pitchFamily="34" charset="0"/>
              </a:rPr>
              <a:t>Wage subsidies, public works → provide short-term employment and on-the-job experience </a:t>
            </a:r>
          </a:p>
        </p:txBody>
      </p:sp>
      <p:sp>
        <p:nvSpPr>
          <p:cNvPr id="16" name="Content Placeholder 2"/>
          <p:cNvSpPr>
            <a:spLocks noGrp="1"/>
          </p:cNvSpPr>
          <p:nvPr>
            <p:ph idx="1"/>
          </p:nvPr>
        </p:nvSpPr>
        <p:spPr>
          <a:xfrm>
            <a:off x="2595233" y="6216098"/>
            <a:ext cx="7313379" cy="551396"/>
          </a:xfrm>
          <a:solidFill>
            <a:schemeClr val="bg1"/>
          </a:solidFill>
          <a:ln>
            <a:noFill/>
          </a:ln>
        </p:spPr>
        <p:txBody>
          <a:bodyPr>
            <a:noAutofit/>
          </a:bodyPr>
          <a:lstStyle/>
          <a:p>
            <a:pPr marL="0" indent="0">
              <a:lnSpc>
                <a:spcPct val="120000"/>
              </a:lnSpc>
              <a:buClr>
                <a:schemeClr val="tx1"/>
              </a:buClr>
              <a:buNone/>
            </a:pPr>
            <a:r>
              <a:rPr lang="en-US" sz="2000" dirty="0"/>
              <a:t>→ Distinguish program and intervention level in analysis</a:t>
            </a:r>
          </a:p>
        </p:txBody>
      </p:sp>
    </p:spTree>
    <p:extLst>
      <p:ext uri="{BB962C8B-B14F-4D97-AF65-F5344CB8AC3E}">
        <p14:creationId xmlns:p14="http://schemas.microsoft.com/office/powerpoint/2010/main" val="2461691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grpSp>
        <p:nvGrpSpPr>
          <p:cNvPr id="5" name="Group 4"/>
          <p:cNvGrpSpPr/>
          <p:nvPr/>
        </p:nvGrpSpPr>
        <p:grpSpPr>
          <a:xfrm>
            <a:off x="1350865" y="1951416"/>
            <a:ext cx="2802732" cy="1736544"/>
            <a:chOff x="4350260" y="987142"/>
            <a:chExt cx="2472070" cy="1736544"/>
          </a:xfrm>
        </p:grpSpPr>
        <p:sp>
          <p:nvSpPr>
            <p:cNvPr id="6" name="Title 1"/>
            <p:cNvSpPr txBox="1">
              <a:spLocks/>
            </p:cNvSpPr>
            <p:nvPr/>
          </p:nvSpPr>
          <p:spPr bwMode="auto">
            <a:xfrm>
              <a:off x="4459217" y="2127001"/>
              <a:ext cx="2363113" cy="59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1800" b="1" i="0" kern="1200" baseline="0">
                  <a:solidFill>
                    <a:schemeClr val="tx1"/>
                  </a:solidFill>
                  <a:latin typeface="Helvetica Neue"/>
                  <a:ea typeface="+mj-ea"/>
                  <a:cs typeface="+mj-cs"/>
                </a:defRPr>
              </a:lvl1pPr>
              <a:lvl2pPr algn="ctr" rtl="0" eaLnBrk="1" fontAlgn="base" hangingPunct="1">
                <a:spcBef>
                  <a:spcPct val="0"/>
                </a:spcBef>
                <a:spcAft>
                  <a:spcPct val="0"/>
                </a:spcAft>
                <a:defRPr sz="4400">
                  <a:solidFill>
                    <a:schemeClr val="tx2"/>
                  </a:solidFill>
                  <a:latin typeface="Times New Roman" panose="02020603050405020304" pitchFamily="18" charset="0"/>
                </a:defRPr>
              </a:lvl2pPr>
              <a:lvl3pPr algn="ctr" rtl="0" eaLnBrk="1" fontAlgn="base" hangingPunct="1">
                <a:spcBef>
                  <a:spcPct val="0"/>
                </a:spcBef>
                <a:spcAft>
                  <a:spcPct val="0"/>
                </a:spcAft>
                <a:defRPr sz="4400">
                  <a:solidFill>
                    <a:schemeClr val="tx2"/>
                  </a:solidFill>
                  <a:latin typeface="Times New Roman" panose="02020603050405020304" pitchFamily="18" charset="0"/>
                </a:defRPr>
              </a:lvl3pPr>
              <a:lvl4pPr algn="ctr" rtl="0" eaLnBrk="1" fontAlgn="base" hangingPunct="1">
                <a:spcBef>
                  <a:spcPct val="0"/>
                </a:spcBef>
                <a:spcAft>
                  <a:spcPct val="0"/>
                </a:spcAft>
                <a:defRPr sz="4400">
                  <a:solidFill>
                    <a:schemeClr val="tx2"/>
                  </a:solidFill>
                  <a:latin typeface="Times New Roman" panose="02020603050405020304" pitchFamily="18" charset="0"/>
                </a:defRPr>
              </a:lvl4pPr>
              <a:lvl5pPr algn="ctr" rtl="0" eaLnBrk="1" fontAlgn="base" hangingPunct="1">
                <a:spcBef>
                  <a:spcPct val="0"/>
                </a:spcBef>
                <a:spcAft>
                  <a:spcPct val="0"/>
                </a:spcAft>
                <a:defRPr sz="4400">
                  <a:solidFill>
                    <a:schemeClr val="tx2"/>
                  </a:solidFill>
                  <a:latin typeface="Times New Roman" panose="02020603050405020304" pitchFamily="18" charset="0"/>
                </a:defRPr>
              </a:lvl5pPr>
              <a:lvl6pPr marL="457200" algn="ctr" rtl="0" eaLnBrk="1" fontAlgn="base" hangingPunct="1">
                <a:spcBef>
                  <a:spcPct val="0"/>
                </a:spcBef>
                <a:spcAft>
                  <a:spcPct val="0"/>
                </a:spcAft>
                <a:defRPr sz="4400">
                  <a:solidFill>
                    <a:schemeClr val="tx2"/>
                  </a:solidFill>
                  <a:latin typeface="Times New Roman" panose="02020603050405020304" pitchFamily="18" charset="0"/>
                </a:defRPr>
              </a:lvl6pPr>
              <a:lvl7pPr marL="914400" algn="ctr" rtl="0" eaLnBrk="1" fontAlgn="base" hangingPunct="1">
                <a:spcBef>
                  <a:spcPct val="0"/>
                </a:spcBef>
                <a:spcAft>
                  <a:spcPct val="0"/>
                </a:spcAft>
                <a:defRPr sz="4400">
                  <a:solidFill>
                    <a:schemeClr val="tx2"/>
                  </a:solidFill>
                  <a:latin typeface="Times New Roman" panose="02020603050405020304" pitchFamily="18" charset="0"/>
                </a:defRPr>
              </a:lvl7pPr>
              <a:lvl8pPr marL="1371600" algn="ctr" rtl="0" eaLnBrk="1" fontAlgn="base" hangingPunct="1">
                <a:spcBef>
                  <a:spcPct val="0"/>
                </a:spcBef>
                <a:spcAft>
                  <a:spcPct val="0"/>
                </a:spcAft>
                <a:defRPr sz="4400">
                  <a:solidFill>
                    <a:schemeClr val="tx2"/>
                  </a:solidFill>
                  <a:latin typeface="Times New Roman" panose="02020603050405020304" pitchFamily="18" charset="0"/>
                </a:defRPr>
              </a:lvl8pPr>
              <a:lvl9pPr marL="1828800" algn="ctr" rtl="0" eaLnBrk="1" fontAlgn="base" hangingPunct="1">
                <a:spcBef>
                  <a:spcPct val="0"/>
                </a:spcBef>
                <a:spcAft>
                  <a:spcPct val="0"/>
                </a:spcAft>
                <a:defRPr sz="4400">
                  <a:solidFill>
                    <a:schemeClr val="tx2"/>
                  </a:solidFill>
                  <a:latin typeface="Times New Roman" panose="02020603050405020304" pitchFamily="18" charset="0"/>
                </a:defRPr>
              </a:lvl9pPr>
            </a:lstStyle>
            <a:p>
              <a:pPr>
                <a:spcAft>
                  <a:spcPts val="1200"/>
                </a:spcAft>
              </a:pPr>
              <a:r>
                <a:rPr lang="en-US" sz="2400" dirty="0" smtClean="0"/>
                <a:t>The challenge</a:t>
              </a:r>
              <a:endParaRPr lang="en-US" sz="2400" dirty="0"/>
            </a:p>
          </p:txBody>
        </p:sp>
        <p:sp>
          <p:nvSpPr>
            <p:cNvPr id="7" name="Rectangle 6"/>
            <p:cNvSpPr/>
            <p:nvPr/>
          </p:nvSpPr>
          <p:spPr>
            <a:xfrm>
              <a:off x="4350260" y="987142"/>
              <a:ext cx="1090387" cy="1200329"/>
            </a:xfrm>
            <a:prstGeom prst="rect">
              <a:avLst/>
            </a:prstGeom>
          </p:spPr>
          <p:txBody>
            <a:bodyPr wrap="none">
              <a:spAutoFit/>
            </a:bodyPr>
            <a:lstStyle/>
            <a:p>
              <a:r>
                <a:rPr lang="en-US" sz="7200" b="1" dirty="0">
                  <a:latin typeface="Century Schoolbook" charset="0"/>
                  <a:ea typeface="Century Schoolbook" charset="0"/>
                  <a:cs typeface="Century Schoolbook" charset="0"/>
                </a:rPr>
                <a:t>1. </a:t>
              </a:r>
            </a:p>
          </p:txBody>
        </p:sp>
      </p:grpSp>
      <p:grpSp>
        <p:nvGrpSpPr>
          <p:cNvPr id="8" name="Group 7"/>
          <p:cNvGrpSpPr/>
          <p:nvPr/>
        </p:nvGrpSpPr>
        <p:grpSpPr>
          <a:xfrm>
            <a:off x="5160452" y="1951416"/>
            <a:ext cx="1988490" cy="1739851"/>
            <a:chOff x="6709351" y="987142"/>
            <a:chExt cx="2325225" cy="1739851"/>
          </a:xfrm>
        </p:grpSpPr>
        <p:sp>
          <p:nvSpPr>
            <p:cNvPr id="9" name="Rectangle 8"/>
            <p:cNvSpPr/>
            <p:nvPr/>
          </p:nvSpPr>
          <p:spPr>
            <a:xfrm>
              <a:off x="6709351" y="987142"/>
              <a:ext cx="1445583" cy="1200329"/>
            </a:xfrm>
            <a:prstGeom prst="rect">
              <a:avLst/>
            </a:prstGeom>
          </p:spPr>
          <p:txBody>
            <a:bodyPr wrap="none">
              <a:spAutoFit/>
            </a:bodyPr>
            <a:lstStyle/>
            <a:p>
              <a:r>
                <a:rPr lang="en-US" sz="7200" b="1" dirty="0">
                  <a:solidFill>
                    <a:schemeClr val="accent1"/>
                  </a:solidFill>
                  <a:latin typeface="Century Schoolbook" charset="0"/>
                  <a:ea typeface="Century Schoolbook" charset="0"/>
                  <a:cs typeface="Century Schoolbook" charset="0"/>
                </a:rPr>
                <a:t>2. </a:t>
              </a:r>
            </a:p>
          </p:txBody>
        </p:sp>
        <p:sp>
          <p:nvSpPr>
            <p:cNvPr id="10" name="Title 1"/>
            <p:cNvSpPr txBox="1">
              <a:spLocks/>
            </p:cNvSpPr>
            <p:nvPr/>
          </p:nvSpPr>
          <p:spPr bwMode="auto">
            <a:xfrm>
              <a:off x="6818308" y="2130308"/>
              <a:ext cx="2216268" cy="59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1800" b="1" i="0" kern="1200" baseline="0">
                  <a:solidFill>
                    <a:schemeClr val="tx1"/>
                  </a:solidFill>
                  <a:latin typeface="Helvetica Neue"/>
                  <a:ea typeface="+mj-ea"/>
                  <a:cs typeface="+mj-cs"/>
                </a:defRPr>
              </a:lvl1pPr>
              <a:lvl2pPr algn="ctr" rtl="0" eaLnBrk="1" fontAlgn="base" hangingPunct="1">
                <a:spcBef>
                  <a:spcPct val="0"/>
                </a:spcBef>
                <a:spcAft>
                  <a:spcPct val="0"/>
                </a:spcAft>
                <a:defRPr sz="4400">
                  <a:solidFill>
                    <a:schemeClr val="tx2"/>
                  </a:solidFill>
                  <a:latin typeface="Times New Roman" panose="02020603050405020304" pitchFamily="18" charset="0"/>
                </a:defRPr>
              </a:lvl2pPr>
              <a:lvl3pPr algn="ctr" rtl="0" eaLnBrk="1" fontAlgn="base" hangingPunct="1">
                <a:spcBef>
                  <a:spcPct val="0"/>
                </a:spcBef>
                <a:spcAft>
                  <a:spcPct val="0"/>
                </a:spcAft>
                <a:defRPr sz="4400">
                  <a:solidFill>
                    <a:schemeClr val="tx2"/>
                  </a:solidFill>
                  <a:latin typeface="Times New Roman" panose="02020603050405020304" pitchFamily="18" charset="0"/>
                </a:defRPr>
              </a:lvl3pPr>
              <a:lvl4pPr algn="ctr" rtl="0" eaLnBrk="1" fontAlgn="base" hangingPunct="1">
                <a:spcBef>
                  <a:spcPct val="0"/>
                </a:spcBef>
                <a:spcAft>
                  <a:spcPct val="0"/>
                </a:spcAft>
                <a:defRPr sz="4400">
                  <a:solidFill>
                    <a:schemeClr val="tx2"/>
                  </a:solidFill>
                  <a:latin typeface="Times New Roman" panose="02020603050405020304" pitchFamily="18" charset="0"/>
                </a:defRPr>
              </a:lvl4pPr>
              <a:lvl5pPr algn="ctr" rtl="0" eaLnBrk="1" fontAlgn="base" hangingPunct="1">
                <a:spcBef>
                  <a:spcPct val="0"/>
                </a:spcBef>
                <a:spcAft>
                  <a:spcPct val="0"/>
                </a:spcAft>
                <a:defRPr sz="4400">
                  <a:solidFill>
                    <a:schemeClr val="tx2"/>
                  </a:solidFill>
                  <a:latin typeface="Times New Roman" panose="02020603050405020304" pitchFamily="18" charset="0"/>
                </a:defRPr>
              </a:lvl5pPr>
              <a:lvl6pPr marL="457200" algn="ctr" rtl="0" eaLnBrk="1" fontAlgn="base" hangingPunct="1">
                <a:spcBef>
                  <a:spcPct val="0"/>
                </a:spcBef>
                <a:spcAft>
                  <a:spcPct val="0"/>
                </a:spcAft>
                <a:defRPr sz="4400">
                  <a:solidFill>
                    <a:schemeClr val="tx2"/>
                  </a:solidFill>
                  <a:latin typeface="Times New Roman" panose="02020603050405020304" pitchFamily="18" charset="0"/>
                </a:defRPr>
              </a:lvl6pPr>
              <a:lvl7pPr marL="914400" algn="ctr" rtl="0" eaLnBrk="1" fontAlgn="base" hangingPunct="1">
                <a:spcBef>
                  <a:spcPct val="0"/>
                </a:spcBef>
                <a:spcAft>
                  <a:spcPct val="0"/>
                </a:spcAft>
                <a:defRPr sz="4400">
                  <a:solidFill>
                    <a:schemeClr val="tx2"/>
                  </a:solidFill>
                  <a:latin typeface="Times New Roman" panose="02020603050405020304" pitchFamily="18" charset="0"/>
                </a:defRPr>
              </a:lvl7pPr>
              <a:lvl8pPr marL="1371600" algn="ctr" rtl="0" eaLnBrk="1" fontAlgn="base" hangingPunct="1">
                <a:spcBef>
                  <a:spcPct val="0"/>
                </a:spcBef>
                <a:spcAft>
                  <a:spcPct val="0"/>
                </a:spcAft>
                <a:defRPr sz="4400">
                  <a:solidFill>
                    <a:schemeClr val="tx2"/>
                  </a:solidFill>
                  <a:latin typeface="Times New Roman" panose="02020603050405020304" pitchFamily="18" charset="0"/>
                </a:defRPr>
              </a:lvl8pPr>
              <a:lvl9pPr marL="1828800" algn="ctr" rtl="0" eaLnBrk="1" fontAlgn="base" hangingPunct="1">
                <a:spcBef>
                  <a:spcPct val="0"/>
                </a:spcBef>
                <a:spcAft>
                  <a:spcPct val="0"/>
                </a:spcAft>
                <a:defRPr sz="4400">
                  <a:solidFill>
                    <a:schemeClr val="tx2"/>
                  </a:solidFill>
                  <a:latin typeface="Times New Roman" panose="02020603050405020304" pitchFamily="18" charset="0"/>
                </a:defRPr>
              </a:lvl9pPr>
            </a:lstStyle>
            <a:p>
              <a:pPr>
                <a:spcAft>
                  <a:spcPts val="1200"/>
                </a:spcAft>
              </a:pPr>
              <a:r>
                <a:rPr lang="en-US" sz="2400" dirty="0" smtClean="0">
                  <a:solidFill>
                    <a:schemeClr val="accent1"/>
                  </a:solidFill>
                </a:rPr>
                <a:t>The Global Initiative on Decent Jobs for Youth</a:t>
              </a:r>
              <a:endParaRPr lang="en-US" sz="2400" dirty="0">
                <a:solidFill>
                  <a:schemeClr val="accent1"/>
                </a:solidFill>
              </a:endParaRPr>
            </a:p>
          </p:txBody>
        </p:sp>
      </p:grpSp>
      <p:grpSp>
        <p:nvGrpSpPr>
          <p:cNvPr id="11" name="Group 10"/>
          <p:cNvGrpSpPr/>
          <p:nvPr/>
        </p:nvGrpSpPr>
        <p:grpSpPr>
          <a:xfrm>
            <a:off x="8770953" y="1954189"/>
            <a:ext cx="2325225" cy="1739854"/>
            <a:chOff x="6709351" y="987142"/>
            <a:chExt cx="2325225" cy="1739854"/>
          </a:xfrm>
        </p:grpSpPr>
        <p:sp>
          <p:nvSpPr>
            <p:cNvPr id="12" name="Rectangle 11"/>
            <p:cNvSpPr/>
            <p:nvPr/>
          </p:nvSpPr>
          <p:spPr>
            <a:xfrm>
              <a:off x="6709351" y="987142"/>
              <a:ext cx="1236236" cy="1200329"/>
            </a:xfrm>
            <a:prstGeom prst="rect">
              <a:avLst/>
            </a:prstGeom>
          </p:spPr>
          <p:txBody>
            <a:bodyPr wrap="none">
              <a:spAutoFit/>
            </a:bodyPr>
            <a:lstStyle/>
            <a:p>
              <a:r>
                <a:rPr lang="en-US" sz="7200" b="1" dirty="0">
                  <a:latin typeface="Century Schoolbook" charset="0"/>
                  <a:ea typeface="Century Schoolbook" charset="0"/>
                  <a:cs typeface="Century Schoolbook" charset="0"/>
                </a:rPr>
                <a:t>3</a:t>
              </a:r>
              <a:r>
                <a:rPr lang="en-US" sz="7200" b="1" dirty="0" smtClean="0">
                  <a:latin typeface="Century Schoolbook" charset="0"/>
                  <a:ea typeface="Century Schoolbook" charset="0"/>
                  <a:cs typeface="Century Schoolbook" charset="0"/>
                </a:rPr>
                <a:t>. </a:t>
              </a:r>
              <a:endParaRPr lang="en-US" sz="7200" b="1" dirty="0">
                <a:latin typeface="Century Schoolbook" charset="0"/>
                <a:ea typeface="Century Schoolbook" charset="0"/>
                <a:cs typeface="Century Schoolbook" charset="0"/>
              </a:endParaRPr>
            </a:p>
          </p:txBody>
        </p:sp>
        <p:sp>
          <p:nvSpPr>
            <p:cNvPr id="13" name="Title 1"/>
            <p:cNvSpPr txBox="1">
              <a:spLocks/>
            </p:cNvSpPr>
            <p:nvPr/>
          </p:nvSpPr>
          <p:spPr bwMode="auto">
            <a:xfrm>
              <a:off x="6818308" y="2130311"/>
              <a:ext cx="2216268" cy="59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1800" b="1" i="0" kern="1200" baseline="0">
                  <a:solidFill>
                    <a:schemeClr val="tx1"/>
                  </a:solidFill>
                  <a:latin typeface="Helvetica Neue"/>
                  <a:ea typeface="+mj-ea"/>
                  <a:cs typeface="+mj-cs"/>
                </a:defRPr>
              </a:lvl1pPr>
              <a:lvl2pPr algn="ctr" rtl="0" eaLnBrk="1" fontAlgn="base" hangingPunct="1">
                <a:spcBef>
                  <a:spcPct val="0"/>
                </a:spcBef>
                <a:spcAft>
                  <a:spcPct val="0"/>
                </a:spcAft>
                <a:defRPr sz="4400">
                  <a:solidFill>
                    <a:schemeClr val="tx2"/>
                  </a:solidFill>
                  <a:latin typeface="Times New Roman" panose="02020603050405020304" pitchFamily="18" charset="0"/>
                </a:defRPr>
              </a:lvl2pPr>
              <a:lvl3pPr algn="ctr" rtl="0" eaLnBrk="1" fontAlgn="base" hangingPunct="1">
                <a:spcBef>
                  <a:spcPct val="0"/>
                </a:spcBef>
                <a:spcAft>
                  <a:spcPct val="0"/>
                </a:spcAft>
                <a:defRPr sz="4400">
                  <a:solidFill>
                    <a:schemeClr val="tx2"/>
                  </a:solidFill>
                  <a:latin typeface="Times New Roman" panose="02020603050405020304" pitchFamily="18" charset="0"/>
                </a:defRPr>
              </a:lvl3pPr>
              <a:lvl4pPr algn="ctr" rtl="0" eaLnBrk="1" fontAlgn="base" hangingPunct="1">
                <a:spcBef>
                  <a:spcPct val="0"/>
                </a:spcBef>
                <a:spcAft>
                  <a:spcPct val="0"/>
                </a:spcAft>
                <a:defRPr sz="4400">
                  <a:solidFill>
                    <a:schemeClr val="tx2"/>
                  </a:solidFill>
                  <a:latin typeface="Times New Roman" panose="02020603050405020304" pitchFamily="18" charset="0"/>
                </a:defRPr>
              </a:lvl4pPr>
              <a:lvl5pPr algn="ctr" rtl="0" eaLnBrk="1" fontAlgn="base" hangingPunct="1">
                <a:spcBef>
                  <a:spcPct val="0"/>
                </a:spcBef>
                <a:spcAft>
                  <a:spcPct val="0"/>
                </a:spcAft>
                <a:defRPr sz="4400">
                  <a:solidFill>
                    <a:schemeClr val="tx2"/>
                  </a:solidFill>
                  <a:latin typeface="Times New Roman" panose="02020603050405020304" pitchFamily="18" charset="0"/>
                </a:defRPr>
              </a:lvl5pPr>
              <a:lvl6pPr marL="457200" algn="ctr" rtl="0" eaLnBrk="1" fontAlgn="base" hangingPunct="1">
                <a:spcBef>
                  <a:spcPct val="0"/>
                </a:spcBef>
                <a:spcAft>
                  <a:spcPct val="0"/>
                </a:spcAft>
                <a:defRPr sz="4400">
                  <a:solidFill>
                    <a:schemeClr val="tx2"/>
                  </a:solidFill>
                  <a:latin typeface="Times New Roman" panose="02020603050405020304" pitchFamily="18" charset="0"/>
                </a:defRPr>
              </a:lvl6pPr>
              <a:lvl7pPr marL="914400" algn="ctr" rtl="0" eaLnBrk="1" fontAlgn="base" hangingPunct="1">
                <a:spcBef>
                  <a:spcPct val="0"/>
                </a:spcBef>
                <a:spcAft>
                  <a:spcPct val="0"/>
                </a:spcAft>
                <a:defRPr sz="4400">
                  <a:solidFill>
                    <a:schemeClr val="tx2"/>
                  </a:solidFill>
                  <a:latin typeface="Times New Roman" panose="02020603050405020304" pitchFamily="18" charset="0"/>
                </a:defRPr>
              </a:lvl7pPr>
              <a:lvl8pPr marL="1371600" algn="ctr" rtl="0" eaLnBrk="1" fontAlgn="base" hangingPunct="1">
                <a:spcBef>
                  <a:spcPct val="0"/>
                </a:spcBef>
                <a:spcAft>
                  <a:spcPct val="0"/>
                </a:spcAft>
                <a:defRPr sz="4400">
                  <a:solidFill>
                    <a:schemeClr val="tx2"/>
                  </a:solidFill>
                  <a:latin typeface="Times New Roman" panose="02020603050405020304" pitchFamily="18" charset="0"/>
                </a:defRPr>
              </a:lvl8pPr>
              <a:lvl9pPr marL="1828800" algn="ctr" rtl="0" eaLnBrk="1" fontAlgn="base" hangingPunct="1">
                <a:spcBef>
                  <a:spcPct val="0"/>
                </a:spcBef>
                <a:spcAft>
                  <a:spcPct val="0"/>
                </a:spcAft>
                <a:defRPr sz="4400">
                  <a:solidFill>
                    <a:schemeClr val="tx2"/>
                  </a:solidFill>
                  <a:latin typeface="Times New Roman" panose="02020603050405020304" pitchFamily="18" charset="0"/>
                </a:defRPr>
              </a:lvl9pPr>
            </a:lstStyle>
            <a:p>
              <a:pPr>
                <a:spcAft>
                  <a:spcPts val="1200"/>
                </a:spcAft>
              </a:pPr>
              <a:r>
                <a:rPr lang="en-US" sz="2400" dirty="0"/>
                <a:t>Systematic Review on ALMPs</a:t>
              </a:r>
            </a:p>
          </p:txBody>
        </p:sp>
      </p:grpSp>
    </p:spTree>
    <p:extLst>
      <p:ext uri="{BB962C8B-B14F-4D97-AF65-F5344CB8AC3E}">
        <p14:creationId xmlns:p14="http://schemas.microsoft.com/office/powerpoint/2010/main" val="1967544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6" y="432816"/>
            <a:ext cx="11167873" cy="1155508"/>
          </a:xfrm>
        </p:spPr>
        <p:txBody>
          <a:bodyPr>
            <a:noAutofit/>
          </a:bodyPr>
          <a:lstStyle/>
          <a:p>
            <a:r>
              <a:rPr lang="en-GB" sz="4000" dirty="0" smtClean="0"/>
              <a:t>Strategy and Launch </a:t>
            </a:r>
            <a:r>
              <a:rPr lang="en-GB" sz="4000" dirty="0"/>
              <a:t>of </a:t>
            </a:r>
            <a:r>
              <a:rPr lang="en-GB" sz="4000" dirty="0" smtClean="0"/>
              <a:t>Decent Jobs for Youth</a:t>
            </a:r>
            <a:endParaRPr lang="en-GB" sz="40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97612"/>
            <a:ext cx="6750843" cy="4500562"/>
          </a:xfrm>
        </p:spPr>
      </p:pic>
      <p:sp>
        <p:nvSpPr>
          <p:cNvPr id="4" name="Slide Number Placeholder 3"/>
          <p:cNvSpPr>
            <a:spLocks noGrp="1"/>
          </p:cNvSpPr>
          <p:nvPr>
            <p:ph type="sldNum" sz="quarter" idx="12"/>
          </p:nvPr>
        </p:nvSpPr>
        <p:spPr/>
        <p:txBody>
          <a:bodyPr/>
          <a:lstStyle/>
          <a:p>
            <a:fld id="{C94554A7-C649-4803-AD04-4972E16CAE3F}" type="slidenum">
              <a:rPr lang="en-GB" noProof="0" smtClean="0"/>
              <a:t>8</a:t>
            </a:fld>
            <a:endParaRPr lang="en-GB" noProof="0" dirty="0"/>
          </a:p>
        </p:txBody>
      </p:sp>
      <p:cxnSp>
        <p:nvCxnSpPr>
          <p:cNvPr id="8" name="Straight Connector 7"/>
          <p:cNvCxnSpPr/>
          <p:nvPr/>
        </p:nvCxnSpPr>
        <p:spPr>
          <a:xfrm>
            <a:off x="-36576" y="1797612"/>
            <a:ext cx="12307824" cy="0"/>
          </a:xfrm>
          <a:prstGeom prst="line">
            <a:avLst/>
          </a:prstGeom>
          <a:ln w="44450">
            <a:solidFill>
              <a:srgbClr val="6E98C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0" y="6094820"/>
            <a:ext cx="12096941" cy="775898"/>
          </a:xfrm>
          <a:prstGeom prst="rect">
            <a:avLst/>
          </a:prstGeom>
        </p:spPr>
      </p:pic>
      <p:sp>
        <p:nvSpPr>
          <p:cNvPr id="5" name="Rectangle 4"/>
          <p:cNvSpPr/>
          <p:nvPr/>
        </p:nvSpPr>
        <p:spPr>
          <a:xfrm>
            <a:off x="7055342" y="2173497"/>
            <a:ext cx="4737100" cy="3046988"/>
          </a:xfrm>
          <a:prstGeom prst="rect">
            <a:avLst/>
          </a:prstGeom>
        </p:spPr>
        <p:txBody>
          <a:bodyPr wrap="square">
            <a:spAutoFit/>
          </a:bodyPr>
          <a:lstStyle/>
          <a:p>
            <a:r>
              <a:rPr lang="en-GB" sz="3200" dirty="0"/>
              <a:t>Decent Jobs for Youth emerged as the first-ever, comprehensive United Nations system-wide effort for the promotion of youth employment worldwide.</a:t>
            </a:r>
          </a:p>
        </p:txBody>
      </p:sp>
    </p:spTree>
    <p:extLst>
      <p:ext uri="{BB962C8B-B14F-4D97-AF65-F5344CB8AC3E}">
        <p14:creationId xmlns:p14="http://schemas.microsoft.com/office/powerpoint/2010/main" val="97583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Strategic</a:t>
            </a:r>
            <a:r>
              <a:rPr lang="fr-CH" dirty="0" smtClean="0"/>
              <a:t> </a:t>
            </a:r>
            <a:r>
              <a:rPr lang="en-GB" dirty="0" smtClean="0"/>
              <a:t>elements</a:t>
            </a:r>
            <a:endParaRPr lang="en-GB" dirty="0"/>
          </a:p>
        </p:txBody>
      </p:sp>
      <p:sp>
        <p:nvSpPr>
          <p:cNvPr id="6" name="Oval 5"/>
          <p:cNvSpPr/>
          <p:nvPr/>
        </p:nvSpPr>
        <p:spPr>
          <a:xfrm>
            <a:off x="644981" y="1807435"/>
            <a:ext cx="2270228" cy="2152850"/>
          </a:xfrm>
          <a:prstGeom prst="ellipse">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St</a:t>
            </a:r>
          </a:p>
        </p:txBody>
      </p:sp>
      <p:sp>
        <p:nvSpPr>
          <p:cNvPr id="7" name="TextBox 6"/>
          <p:cNvSpPr txBox="1"/>
          <p:nvPr/>
        </p:nvSpPr>
        <p:spPr>
          <a:xfrm>
            <a:off x="979745" y="2051862"/>
            <a:ext cx="1518219" cy="461665"/>
          </a:xfrm>
          <a:prstGeom prst="rect">
            <a:avLst/>
          </a:prstGeom>
          <a:noFill/>
        </p:spPr>
        <p:txBody>
          <a:bodyPr wrap="square" rtlCol="0">
            <a:spAutoFit/>
          </a:bodyPr>
          <a:lstStyle/>
          <a:p>
            <a:pPr algn="ctr"/>
            <a:r>
              <a:rPr lang="en-GB" sz="2400" dirty="0">
                <a:solidFill>
                  <a:schemeClr val="tx1">
                    <a:lumMod val="85000"/>
                    <a:lumOff val="15000"/>
                  </a:schemeClr>
                </a:solidFill>
                <a:latin typeface="Impact" panose="020B0806030902050204" pitchFamily="34" charset="0"/>
              </a:rPr>
              <a:t>ALLIANCE</a:t>
            </a:r>
          </a:p>
        </p:txBody>
      </p:sp>
      <p:sp>
        <p:nvSpPr>
          <p:cNvPr id="18" name="Oval 17"/>
          <p:cNvSpPr/>
          <p:nvPr/>
        </p:nvSpPr>
        <p:spPr>
          <a:xfrm>
            <a:off x="6365506" y="1809963"/>
            <a:ext cx="2270228" cy="2152850"/>
          </a:xfrm>
          <a:prstGeom prst="ellipse">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St</a:t>
            </a:r>
          </a:p>
        </p:txBody>
      </p:sp>
      <p:sp>
        <p:nvSpPr>
          <p:cNvPr id="19" name="Oval 18"/>
          <p:cNvSpPr/>
          <p:nvPr/>
        </p:nvSpPr>
        <p:spPr>
          <a:xfrm>
            <a:off x="9234031" y="1807435"/>
            <a:ext cx="2270228" cy="2152850"/>
          </a:xfrm>
          <a:prstGeom prst="ellipse">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St</a:t>
            </a:r>
          </a:p>
        </p:txBody>
      </p:sp>
      <p:sp>
        <p:nvSpPr>
          <p:cNvPr id="20" name="Oval 19"/>
          <p:cNvSpPr/>
          <p:nvPr/>
        </p:nvSpPr>
        <p:spPr>
          <a:xfrm>
            <a:off x="3496981" y="1807435"/>
            <a:ext cx="2270228" cy="2152850"/>
          </a:xfrm>
          <a:prstGeom prst="ellipse">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St</a:t>
            </a:r>
          </a:p>
        </p:txBody>
      </p:sp>
      <p:sp>
        <p:nvSpPr>
          <p:cNvPr id="10" name="TextBox 9"/>
          <p:cNvSpPr txBox="1"/>
          <p:nvPr/>
        </p:nvSpPr>
        <p:spPr>
          <a:xfrm>
            <a:off x="3896049" y="2045982"/>
            <a:ext cx="1518219" cy="461665"/>
          </a:xfrm>
          <a:prstGeom prst="rect">
            <a:avLst/>
          </a:prstGeom>
          <a:noFill/>
        </p:spPr>
        <p:txBody>
          <a:bodyPr wrap="square" rtlCol="0">
            <a:spAutoFit/>
          </a:bodyPr>
          <a:lstStyle/>
          <a:p>
            <a:pPr algn="ctr"/>
            <a:r>
              <a:rPr lang="en-GB" sz="2400" dirty="0">
                <a:solidFill>
                  <a:schemeClr val="tx1">
                    <a:lumMod val="85000"/>
                    <a:lumOff val="15000"/>
                  </a:schemeClr>
                </a:solidFill>
                <a:latin typeface="Impact" panose="020B0806030902050204" pitchFamily="34" charset="0"/>
              </a:rPr>
              <a:t>ACTION</a:t>
            </a:r>
          </a:p>
        </p:txBody>
      </p:sp>
      <p:sp>
        <p:nvSpPr>
          <p:cNvPr id="13" name="TextBox 12"/>
          <p:cNvSpPr txBox="1"/>
          <p:nvPr/>
        </p:nvSpPr>
        <p:spPr>
          <a:xfrm>
            <a:off x="6687457" y="2045982"/>
            <a:ext cx="1706122" cy="461665"/>
          </a:xfrm>
          <a:prstGeom prst="rect">
            <a:avLst/>
          </a:prstGeom>
          <a:noFill/>
        </p:spPr>
        <p:txBody>
          <a:bodyPr wrap="square" rtlCol="0">
            <a:spAutoFit/>
          </a:bodyPr>
          <a:lstStyle/>
          <a:p>
            <a:pPr algn="ctr"/>
            <a:r>
              <a:rPr lang="en-GB" sz="2400" dirty="0">
                <a:solidFill>
                  <a:schemeClr val="tx1">
                    <a:lumMod val="85000"/>
                    <a:lumOff val="15000"/>
                  </a:schemeClr>
                </a:solidFill>
                <a:latin typeface="Impact" panose="020B0806030902050204" pitchFamily="34" charset="0"/>
              </a:rPr>
              <a:t>KNOWLEDGE</a:t>
            </a:r>
          </a:p>
        </p:txBody>
      </p:sp>
      <p:sp>
        <p:nvSpPr>
          <p:cNvPr id="16" name="TextBox 15"/>
          <p:cNvSpPr txBox="1"/>
          <p:nvPr/>
        </p:nvSpPr>
        <p:spPr>
          <a:xfrm>
            <a:off x="9560582" y="2062858"/>
            <a:ext cx="1684997" cy="461665"/>
          </a:xfrm>
          <a:prstGeom prst="rect">
            <a:avLst/>
          </a:prstGeom>
          <a:noFill/>
        </p:spPr>
        <p:txBody>
          <a:bodyPr wrap="square" rtlCol="0">
            <a:spAutoFit/>
          </a:bodyPr>
          <a:lstStyle/>
          <a:p>
            <a:pPr algn="ctr"/>
            <a:r>
              <a:rPr lang="en-GB" sz="2400" dirty="0">
                <a:solidFill>
                  <a:schemeClr val="tx1">
                    <a:lumMod val="85000"/>
                    <a:lumOff val="15000"/>
                  </a:schemeClr>
                </a:solidFill>
                <a:latin typeface="Impact" panose="020B0806030902050204" pitchFamily="34" charset="0"/>
              </a:rPr>
              <a:t>RESOURCES</a:t>
            </a:r>
          </a:p>
        </p:txBody>
      </p:sp>
      <p:sp>
        <p:nvSpPr>
          <p:cNvPr id="8" name="Rectangle 7"/>
          <p:cNvSpPr/>
          <p:nvPr/>
        </p:nvSpPr>
        <p:spPr>
          <a:xfrm>
            <a:off x="918224" y="2528590"/>
            <a:ext cx="1757700" cy="1077218"/>
          </a:xfrm>
          <a:prstGeom prst="rect">
            <a:avLst/>
          </a:prstGeom>
        </p:spPr>
        <p:txBody>
          <a:bodyPr wrap="square">
            <a:spAutoFit/>
          </a:bodyPr>
          <a:lstStyle/>
          <a:p>
            <a:pPr algn="ctr"/>
            <a:r>
              <a:rPr lang="en-GB" sz="1600" i="1" dirty="0">
                <a:solidFill>
                  <a:schemeClr val="tx1">
                    <a:lumMod val="65000"/>
                    <a:lumOff val="35000"/>
                  </a:schemeClr>
                </a:solidFill>
                <a:latin typeface="Arial Narrow" panose="020B0606020202030204" pitchFamily="34" charset="0"/>
              </a:rPr>
              <a:t>for political mobilization, policy coherence, and high level advocacy</a:t>
            </a:r>
          </a:p>
        </p:txBody>
      </p:sp>
      <p:sp>
        <p:nvSpPr>
          <p:cNvPr id="11" name="Rectangle 10"/>
          <p:cNvSpPr/>
          <p:nvPr/>
        </p:nvSpPr>
        <p:spPr>
          <a:xfrm>
            <a:off x="3638504" y="2528590"/>
            <a:ext cx="2000888" cy="1077218"/>
          </a:xfrm>
          <a:prstGeom prst="rect">
            <a:avLst/>
          </a:prstGeom>
        </p:spPr>
        <p:txBody>
          <a:bodyPr wrap="square">
            <a:spAutoFit/>
          </a:bodyPr>
          <a:lstStyle/>
          <a:p>
            <a:pPr marL="180000" algn="ctr"/>
            <a:r>
              <a:rPr lang="en-GB" sz="1600" i="1" dirty="0">
                <a:solidFill>
                  <a:schemeClr val="tx1">
                    <a:lumMod val="65000"/>
                    <a:lumOff val="35000"/>
                  </a:schemeClr>
                </a:solidFill>
                <a:latin typeface="Arial Narrow" panose="020B0606020202030204" pitchFamily="34" charset="0"/>
              </a:rPr>
              <a:t>to expand investments and impact at regional and country levels</a:t>
            </a:r>
          </a:p>
        </p:txBody>
      </p:sp>
      <p:sp>
        <p:nvSpPr>
          <p:cNvPr id="14" name="Rectangle 13"/>
          <p:cNvSpPr/>
          <p:nvPr/>
        </p:nvSpPr>
        <p:spPr>
          <a:xfrm>
            <a:off x="6445788" y="2514596"/>
            <a:ext cx="2079915" cy="1323439"/>
          </a:xfrm>
          <a:prstGeom prst="rect">
            <a:avLst/>
          </a:prstGeom>
        </p:spPr>
        <p:txBody>
          <a:bodyPr wrap="square">
            <a:spAutoFit/>
          </a:bodyPr>
          <a:lstStyle/>
          <a:p>
            <a:pPr algn="ctr"/>
            <a:r>
              <a:rPr lang="en-GB" sz="1600" i="1" dirty="0">
                <a:solidFill>
                  <a:schemeClr val="tx1">
                    <a:lumMod val="65000"/>
                    <a:lumOff val="35000"/>
                  </a:schemeClr>
                </a:solidFill>
                <a:latin typeface="Arial Narrow" panose="020B0606020202030204" pitchFamily="34" charset="0"/>
              </a:rPr>
              <a:t>for evidence-based action, greater innovation, capacity development, and peer learning </a:t>
            </a:r>
          </a:p>
        </p:txBody>
      </p:sp>
      <p:sp>
        <p:nvSpPr>
          <p:cNvPr id="17" name="Rectangle 16"/>
          <p:cNvSpPr/>
          <p:nvPr/>
        </p:nvSpPr>
        <p:spPr>
          <a:xfrm>
            <a:off x="9548111" y="2508712"/>
            <a:ext cx="1697468" cy="1077218"/>
          </a:xfrm>
          <a:prstGeom prst="rect">
            <a:avLst/>
          </a:prstGeom>
        </p:spPr>
        <p:txBody>
          <a:bodyPr wrap="square">
            <a:spAutoFit/>
          </a:bodyPr>
          <a:lstStyle/>
          <a:p>
            <a:pPr algn="ctr"/>
            <a:r>
              <a:rPr lang="en-GB" sz="1600" i="1" dirty="0">
                <a:solidFill>
                  <a:schemeClr val="tx1">
                    <a:lumMod val="65000"/>
                    <a:lumOff val="35000"/>
                  </a:schemeClr>
                </a:solidFill>
                <a:latin typeface="Arial Narrow" panose="020B0606020202030204" pitchFamily="34" charset="0"/>
              </a:rPr>
              <a:t>both local and international to enable scaling up activities and impact</a:t>
            </a:r>
          </a:p>
        </p:txBody>
      </p:sp>
      <p:sp>
        <p:nvSpPr>
          <p:cNvPr id="53" name="TextBox 52"/>
          <p:cNvSpPr txBox="1"/>
          <p:nvPr/>
        </p:nvSpPr>
        <p:spPr>
          <a:xfrm>
            <a:off x="277984" y="4204164"/>
            <a:ext cx="11640518" cy="1754326"/>
          </a:xfrm>
          <a:prstGeom prst="rect">
            <a:avLst/>
          </a:prstGeom>
          <a:noFill/>
        </p:spPr>
        <p:txBody>
          <a:bodyPr wrap="square" rtlCol="0">
            <a:spAutoFit/>
          </a:bodyPr>
          <a:lstStyle/>
          <a:p>
            <a:pPr algn="ctr"/>
            <a:r>
              <a:rPr lang="en-GB" sz="3600" dirty="0" smtClean="0"/>
              <a:t>The goal is to </a:t>
            </a:r>
            <a:r>
              <a:rPr lang="en-GB" sz="3600" dirty="0"/>
              <a:t>scale up action at the country-level and to increase impact through effective, innovative and evidence-based </a:t>
            </a:r>
            <a:r>
              <a:rPr lang="en-GB" sz="3600" dirty="0" smtClean="0"/>
              <a:t>interventions</a:t>
            </a:r>
            <a:endParaRPr lang="en-GB" sz="3600" dirty="0"/>
          </a:p>
        </p:txBody>
      </p:sp>
    </p:spTree>
    <p:extLst>
      <p:ext uri="{BB962C8B-B14F-4D97-AF65-F5344CB8AC3E}">
        <p14:creationId xmlns:p14="http://schemas.microsoft.com/office/powerpoint/2010/main" val="24447433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Integral</Template>
  <TotalTime>866</TotalTime>
  <Words>3670</Words>
  <Application>Microsoft Office PowerPoint</Application>
  <PresentationFormat>Widescreen</PresentationFormat>
  <Paragraphs>413</Paragraphs>
  <Slides>23</Slides>
  <Notes>23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23</vt:i4>
      </vt:variant>
    </vt:vector>
  </HeadingPairs>
  <TitlesOfParts>
    <vt:vector size="39" baseType="lpstr">
      <vt:lpstr>Arial</vt:lpstr>
      <vt:lpstr>Arial Narrow</vt:lpstr>
      <vt:lpstr>Calibri</vt:lpstr>
      <vt:lpstr>Cambria Math</vt:lpstr>
      <vt:lpstr>Century Gothic</vt:lpstr>
      <vt:lpstr>Century Schoolbook</vt:lpstr>
      <vt:lpstr>Courier New</vt:lpstr>
      <vt:lpstr>Gill Sans MT</vt:lpstr>
      <vt:lpstr>Helvetica Neue</vt:lpstr>
      <vt:lpstr>Impact</vt:lpstr>
      <vt:lpstr>Times New Roman</vt:lpstr>
      <vt:lpstr>Tw Cen MT</vt:lpstr>
      <vt:lpstr>Tw Cen MT Condensed</vt:lpstr>
      <vt:lpstr>Wingdings</vt:lpstr>
      <vt:lpstr>Wingdings 3</vt:lpstr>
      <vt:lpstr>Integral</vt:lpstr>
      <vt:lpstr>Decent Jobs for Youth ACTIVE LABOUR MARKET PROGRAMMES</vt:lpstr>
      <vt:lpstr>overview</vt:lpstr>
      <vt:lpstr>71 million youth are currently unemployed</vt:lpstr>
      <vt:lpstr>In emerging and developing countries over 152 million youth live in poverty despite being employed</vt:lpstr>
      <vt:lpstr>Active LaboUr Market Interventions</vt:lpstr>
      <vt:lpstr>Active LaboUr Market Interventions</vt:lpstr>
      <vt:lpstr>overview</vt:lpstr>
      <vt:lpstr>Strategy and Launch of Decent Jobs for Youth</vt:lpstr>
      <vt:lpstr>Strategic elements</vt:lpstr>
      <vt:lpstr>Multi-stakeholder alliance |Going beyond the UN system</vt:lpstr>
      <vt:lpstr>Thematic priorities |  concrete action</vt:lpstr>
      <vt:lpstr>overview</vt:lpstr>
      <vt:lpstr>Systematic review of youth employment interventions</vt:lpstr>
      <vt:lpstr>The review focus</vt:lpstr>
      <vt:lpstr>Programmes at a glance</vt:lpstr>
      <vt:lpstr>Search process</vt:lpstr>
      <vt:lpstr>Study characteristics</vt:lpstr>
      <vt:lpstr>evaluation design &amp; coverage</vt:lpstr>
      <vt:lpstr>INTERVENTIONS</vt:lpstr>
      <vt:lpstr>Sample and methods</vt:lpstr>
      <vt:lpstr>findings</vt:lpstr>
      <vt:lpstr>findings</vt:lpstr>
      <vt:lpstr>findings</vt:lpstr>
    </vt:vector>
  </TitlesOfParts>
  <Company>ILO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Decent Jobs for Youth</dc:title>
  <dc:creator>Puerto Gonzalez, Susana</dc:creator>
  <cp:lastModifiedBy>Estupiñan, Gonzalo Xavier</cp:lastModifiedBy>
  <cp:revision>52</cp:revision>
  <cp:lastPrinted>2018-03-23T04:47:49Z</cp:lastPrinted>
  <dcterms:created xsi:type="dcterms:W3CDTF">2016-11-02T14:44:16Z</dcterms:created>
  <dcterms:modified xsi:type="dcterms:W3CDTF">2018-03-23T05:17:38Z</dcterms:modified>
</cp:coreProperties>
</file>