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08" r:id="rId2"/>
    <p:sldId id="310" r:id="rId3"/>
    <p:sldId id="312" r:id="rId4"/>
    <p:sldId id="311" r:id="rId5"/>
    <p:sldId id="306" r:id="rId6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ou" initials="z" lastIdx="3" clrIdx="0">
    <p:extLst>
      <p:ext uri="{19B8F6BF-5375-455C-9EA6-DF929625EA0E}">
        <p15:presenceInfo xmlns:p15="http://schemas.microsoft.com/office/powerpoint/2012/main" userId="zh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3300"/>
    <a:srgbClr val="FF9999"/>
    <a:srgbClr val="FF7C80"/>
    <a:srgbClr val="FFFF00"/>
    <a:srgbClr val="00FFFF"/>
    <a:srgbClr val="33CC33"/>
    <a:srgbClr val="66FF33"/>
    <a:srgbClr val="00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3962" autoAdjust="0"/>
  </p:normalViewPr>
  <p:slideViewPr>
    <p:cSldViewPr snapToGrid="0">
      <p:cViewPr varScale="1">
        <p:scale>
          <a:sx n="104" d="100"/>
          <a:sy n="104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74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D67E150-9F91-48C3-951E-0CA5A55DD19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0373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B98F69D8-2C6C-4CA2-8196-4DF77C54B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93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FE9A29F-9D95-4DCE-AE83-48B3000ED245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357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39" y="4783358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0373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9F9A7AEF-266E-45C3-A60E-375598C48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3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A7AEF-266E-45C3-A60E-375598C489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4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A7AEF-266E-45C3-A60E-375598C489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26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A7AEF-266E-45C3-A60E-375598C489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0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A7AEF-266E-45C3-A60E-375598C489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3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2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73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24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6568201"/>
            <a:ext cx="43204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fld id="{DBE1B6B2-3455-42D0-B4CA-93D2FB7BF612}" type="slidenum">
              <a:rPr kumimoji="1" lang="ja-JP" altLang="en-US" sz="675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defTabSz="685800"/>
              <a:t>‹#›</a:t>
            </a:fld>
            <a:endParaRPr kumimoji="1" lang="ja-JP" altLang="en-US" sz="675" dirty="0">
              <a:solidFill>
                <a:prstClr val="whit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271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6536378"/>
            <a:ext cx="43204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fld id="{DBE1B6B2-3455-42D0-B4CA-93D2FB7BF612}" type="slidenum">
              <a:rPr kumimoji="1" lang="ja-JP" altLang="en-US" sz="675" smtClean="0">
                <a:solidFill>
                  <a:prstClr val="white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 defTabSz="685800"/>
              <a:t>‹#›</a:t>
            </a:fld>
            <a:endParaRPr kumimoji="1" lang="ja-JP" altLang="en-US" sz="675" dirty="0">
              <a:solidFill>
                <a:prstClr val="white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4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707" y="5253203"/>
            <a:ext cx="2266951" cy="127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3616"/>
          </a:xfrm>
          <a:prstGeom prst="rect">
            <a:avLst/>
          </a:prstGeom>
        </p:spPr>
      </p:pic>
      <p:cxnSp>
        <p:nvCxnSpPr>
          <p:cNvPr id="8" name="直線コネクタ 7"/>
          <p:cNvCxnSpPr/>
          <p:nvPr userDrawn="1"/>
        </p:nvCxnSpPr>
        <p:spPr>
          <a:xfrm>
            <a:off x="0" y="2372883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98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3840"/>
          </a:xfrm>
          <a:prstGeom prst="rect">
            <a:avLst/>
          </a:prstGeom>
        </p:spPr>
      </p:pic>
      <p:cxnSp>
        <p:nvCxnSpPr>
          <p:cNvPr id="8" name="直線コネクタ 7"/>
          <p:cNvCxnSpPr/>
          <p:nvPr userDrawn="1"/>
        </p:nvCxnSpPr>
        <p:spPr>
          <a:xfrm>
            <a:off x="0" y="6263156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66" y="6523281"/>
            <a:ext cx="1091590" cy="13817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322" y="6286738"/>
            <a:ext cx="1142527" cy="571262"/>
          </a:xfrm>
          <a:prstGeom prst="rect">
            <a:avLst/>
          </a:prstGeom>
        </p:spPr>
      </p:pic>
      <p:sp>
        <p:nvSpPr>
          <p:cNvPr id="12" name="スライド番号プレースホルダー 5"/>
          <p:cNvSpPr txBox="1">
            <a:spLocks/>
          </p:cNvSpPr>
          <p:nvPr userDrawn="1"/>
        </p:nvSpPr>
        <p:spPr>
          <a:xfrm>
            <a:off x="8421924" y="6409806"/>
            <a:ext cx="589856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/>
                </a:solidFill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12D505-A33E-4C6C-8BE1-D5F3423A3E0A}" type="slidenum">
              <a:rPr lang="ja-JP" altLang="en-US" sz="1600" smtClean="0"/>
              <a:pPr/>
              <a:t>‹#›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55079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3840"/>
          </a:xfrm>
          <a:prstGeom prst="rect">
            <a:avLst/>
          </a:prstGeom>
        </p:spPr>
      </p:pic>
      <p:sp>
        <p:nvSpPr>
          <p:cNvPr id="12" name="スライド番号プレースホルダー 5"/>
          <p:cNvSpPr txBox="1">
            <a:spLocks/>
          </p:cNvSpPr>
          <p:nvPr userDrawn="1"/>
        </p:nvSpPr>
        <p:spPr>
          <a:xfrm>
            <a:off x="8421924" y="6409806"/>
            <a:ext cx="589856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/>
                </a:solidFill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12D505-A33E-4C6C-8BE1-D5F3423A3E0A}" type="slidenum">
              <a:rPr lang="ja-JP" altLang="en-US" sz="1600" smtClean="0"/>
              <a:pPr/>
              <a:t>‹#›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6173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8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2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6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3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70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70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7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9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A161-94F4-4244-926B-9060121A7CAB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317C-5469-45F3-AF59-65445DBCA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6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546605" y="2525174"/>
            <a:ext cx="7661563" cy="1059752"/>
          </a:xfrm>
        </p:spPr>
        <p:txBody>
          <a:bodyPr anchor="b">
            <a:noAutofit/>
          </a:bodyPr>
          <a:lstStyle/>
          <a:p>
            <a:pPr algn="ctr"/>
            <a:r>
              <a:rPr lang="en-US" altLang="ja-JP" sz="2000" b="1" dirty="0" smtClean="0">
                <a:latin typeface="Segoe UI Bold" panose="020B0802040204020203" pitchFamily="34" charset="0"/>
                <a:ea typeface="Segoe UI Bold" panose="020B0802040204020203" pitchFamily="34" charset="0"/>
                <a:cs typeface="Segoe UI Bold" panose="020B0802040204020203" pitchFamily="34" charset="0"/>
              </a:rPr>
              <a:t>18</a:t>
            </a:r>
            <a:r>
              <a:rPr lang="en-US" altLang="ja-JP" sz="2000" b="1" baseline="30000" dirty="0" smtClean="0">
                <a:latin typeface="Segoe UI Bold" panose="020B0802040204020203" pitchFamily="34" charset="0"/>
                <a:ea typeface="Segoe UI Bold" panose="020B0802040204020203" pitchFamily="34" charset="0"/>
                <a:cs typeface="Segoe UI Bold" panose="020B0802040204020203" pitchFamily="34" charset="0"/>
              </a:rPr>
              <a:t>th</a:t>
            </a:r>
            <a:r>
              <a:rPr lang="en-US" altLang="ja-JP" sz="2000" b="1" dirty="0" smtClean="0">
                <a:latin typeface="Segoe UI Bold" panose="020B0802040204020203" pitchFamily="34" charset="0"/>
                <a:ea typeface="Segoe UI Bold" panose="020B0802040204020203" pitchFamily="34" charset="0"/>
                <a:cs typeface="Segoe UI Bold" panose="020B0802040204020203" pitchFamily="34" charset="0"/>
              </a:rPr>
              <a:t> Global Development Conference</a:t>
            </a:r>
            <a:br>
              <a:rPr lang="en-US" altLang="ja-JP" sz="2000" b="1" dirty="0" smtClean="0">
                <a:latin typeface="Segoe UI Bold" panose="020B0802040204020203" pitchFamily="34" charset="0"/>
                <a:ea typeface="Segoe UI Bold" panose="020B0802040204020203" pitchFamily="34" charset="0"/>
                <a:cs typeface="Segoe UI Bold" panose="020B0802040204020203" pitchFamily="34" charset="0"/>
              </a:rPr>
            </a:br>
            <a:r>
              <a:rPr lang="en-US" altLang="ja-JP" sz="2000" b="1" dirty="0" smtClean="0">
                <a:latin typeface="Segoe UI Bold" panose="020B0802040204020203" pitchFamily="34" charset="0"/>
                <a:ea typeface="Segoe UI Bold" panose="020B0802040204020203" pitchFamily="34" charset="0"/>
                <a:cs typeface="Segoe UI Bold" panose="020B0802040204020203" pitchFamily="34" charset="0"/>
              </a:rPr>
              <a:t>STI for Development</a:t>
            </a:r>
            <a:br>
              <a:rPr lang="en-US" altLang="ja-JP" sz="2000" b="1" dirty="0" smtClean="0">
                <a:latin typeface="Segoe UI Bold" panose="020B0802040204020203" pitchFamily="34" charset="0"/>
                <a:ea typeface="Segoe UI Bold" panose="020B0802040204020203" pitchFamily="34" charset="0"/>
                <a:cs typeface="Segoe UI Bold" panose="020B0802040204020203" pitchFamily="34" charset="0"/>
              </a:rPr>
            </a:br>
            <a:r>
              <a:rPr lang="en-US" altLang="ja-JP" sz="1800" b="1" dirty="0" smtClean="0">
                <a:latin typeface="Segoe UI Bold" panose="020B0802040204020203" pitchFamily="34" charset="0"/>
                <a:ea typeface="Segoe UI Bold" panose="020B0802040204020203" pitchFamily="34" charset="0"/>
                <a:cs typeface="Segoe UI Bold" panose="020B0802040204020203" pitchFamily="34" charset="0"/>
              </a:rPr>
              <a:t>March 22-23, 2018</a:t>
            </a:r>
            <a:endParaRPr kumimoji="1" lang="ja-JP" altLang="en-US" sz="1800" dirty="0">
              <a:latin typeface="Segoe UI Bold" panose="020B0802040204020203" pitchFamily="34" charset="0"/>
              <a:cs typeface="Segoe UI Bold" panose="020B0802040204020203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79900" y="865962"/>
            <a:ext cx="8621485" cy="1250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ja-JP" sz="26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Plenary </a:t>
            </a:r>
            <a:r>
              <a:rPr lang="en-US" altLang="ja-JP" sz="26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1: </a:t>
            </a:r>
          </a:p>
          <a:p>
            <a:pPr marL="0" indent="0" algn="ctr">
              <a:buNone/>
            </a:pPr>
            <a:r>
              <a:rPr lang="en-US" altLang="ja-JP" sz="26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Sustainable Development Goals and the potential of</a:t>
            </a:r>
          </a:p>
          <a:p>
            <a:pPr marL="0" indent="0" algn="ctr">
              <a:buNone/>
            </a:pPr>
            <a:r>
              <a:rPr lang="en-US" altLang="ja-JP" sz="26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Science, Technology &amp; </a:t>
            </a:r>
            <a:r>
              <a:rPr lang="en-US" altLang="ja-JP" sz="26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Innovation</a:t>
            </a:r>
            <a:r>
              <a:rPr lang="en-US" altLang="ja-JP" sz="26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altLang="ja-JP" sz="26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US" altLang="ja-JP" sz="2600" b="1" dirty="0" smtClean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タイトル プレースホルダー 1"/>
          <p:cNvSpPr txBox="1">
            <a:spLocks/>
          </p:cNvSpPr>
          <p:nvPr/>
        </p:nvSpPr>
        <p:spPr>
          <a:xfrm>
            <a:off x="678873" y="4096140"/>
            <a:ext cx="5237019" cy="1644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6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en-US" altLang="ja-JP" sz="1600" dirty="0" smtClean="0"/>
              <a:t>Naoki Mori</a:t>
            </a:r>
          </a:p>
          <a:p>
            <a:r>
              <a:rPr lang="en-US" altLang="ja-JP" sz="1600" dirty="0" smtClean="0">
                <a:latin typeface="Segoe UI" panose="020B0502040204020203" pitchFamily="34" charset="0"/>
              </a:rPr>
              <a:t>Director, Knowledge &amp; Communication</a:t>
            </a:r>
          </a:p>
          <a:p>
            <a:r>
              <a:rPr lang="en-US" altLang="ja-JP" sz="1600" dirty="0" smtClean="0">
                <a:latin typeface="Segoe UI" panose="020B0502040204020203" pitchFamily="34" charset="0"/>
              </a:rPr>
              <a:t>Strategic Management Office</a:t>
            </a:r>
          </a:p>
          <a:p>
            <a:r>
              <a:rPr lang="en-US" altLang="ja-JP" sz="1600" dirty="0" smtClean="0">
                <a:latin typeface="Segoe UI" panose="020B0502040204020203" pitchFamily="34" charset="0"/>
              </a:rPr>
              <a:t>Institute for Global Environmental Strategies</a:t>
            </a:r>
            <a:endParaRPr lang="en-US" altLang="ja-JP" sz="1600" dirty="0">
              <a:latin typeface="Segoe UI" panose="020B0502040204020203" pitchFamily="34" charset="0"/>
            </a:endParaRPr>
          </a:p>
        </p:txBody>
      </p:sp>
      <p:sp>
        <p:nvSpPr>
          <p:cNvPr id="5" name="タイトル プレースホルダー 1"/>
          <p:cNvSpPr txBox="1">
            <a:spLocks/>
          </p:cNvSpPr>
          <p:nvPr/>
        </p:nvSpPr>
        <p:spPr>
          <a:xfrm>
            <a:off x="546605" y="5118569"/>
            <a:ext cx="7471981" cy="7587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6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4677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1577" y="952413"/>
            <a:ext cx="7868830" cy="730807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latin typeface="Segoe UI Bold" panose="020B0802040204020203" pitchFamily="34" charset="0"/>
                <a:ea typeface="Segoe UI Bold" panose="020B0802040204020203" pitchFamily="34" charset="0"/>
                <a:cs typeface="Segoe UI Bold" panose="020B0802040204020203" pitchFamily="34" charset="0"/>
              </a:rPr>
              <a:t>Delivery message</a:t>
            </a:r>
            <a:endParaRPr lang="en-GB" sz="3200" b="1" dirty="0">
              <a:latin typeface="Segoe UI Bold" panose="020B0802040204020203" pitchFamily="34" charset="0"/>
              <a:ea typeface="Segoe UI Bold" panose="020B0802040204020203" pitchFamily="34" charset="0"/>
              <a:cs typeface="Segoe UI Bold" panose="020B0802040204020203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31930" y="1845770"/>
            <a:ext cx="8816110" cy="301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buBlip>
                <a:blip r:embed="rId3"/>
              </a:buBlip>
            </a:pPr>
            <a:endParaRPr lang="en-US" altLang="ja-JP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3"/>
              </a:buBlip>
            </a:pPr>
            <a:r>
              <a:rPr lang="en-US" altLang="ja-JP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altLang="ja-JP" sz="24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Innovative Technology</a:t>
            </a:r>
            <a:r>
              <a:rPr lang="ja-JP" altLang="en-US" sz="24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4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with government commitment </a:t>
            </a:r>
          </a:p>
          <a:p>
            <a:pPr>
              <a:spcBef>
                <a:spcPts val="600"/>
              </a:spcBef>
            </a:pPr>
            <a:endParaRPr lang="en-GB" altLang="ja-JP" sz="2400" b="1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>
              <a:spcBef>
                <a:spcPts val="600"/>
              </a:spcBef>
              <a:buBlip>
                <a:blip r:embed="rId3"/>
              </a:buBlip>
            </a:pPr>
            <a:r>
              <a:rPr lang="en-US" altLang="ja-JP" sz="24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Innovative Technology which benefits the poor</a:t>
            </a:r>
            <a:endParaRPr lang="en-US" altLang="ja-JP" sz="2400" b="1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spcBef>
                <a:spcPts val="600"/>
              </a:spcBef>
            </a:pPr>
            <a:endParaRPr lang="en-US" altLang="ja-JP" sz="2400" b="1" dirty="0" smtClean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GB" sz="24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Innovative Technology attractive for Responsible Investors</a:t>
            </a:r>
          </a:p>
        </p:txBody>
      </p:sp>
    </p:spTree>
    <p:extLst>
      <p:ext uri="{BB962C8B-B14F-4D97-AF65-F5344CB8AC3E}">
        <p14:creationId xmlns:p14="http://schemas.microsoft.com/office/powerpoint/2010/main" val="7585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0175" y="440992"/>
            <a:ext cx="8864082" cy="730807"/>
          </a:xfrm>
        </p:spPr>
        <p:txBody>
          <a:bodyPr>
            <a:noAutofit/>
          </a:bodyPr>
          <a:lstStyle/>
          <a:p>
            <a:pPr marL="285750" indent="-285750">
              <a:spcBef>
                <a:spcPts val="600"/>
              </a:spcBef>
            </a:pPr>
            <a:r>
              <a:rPr lang="en-US" altLang="ja-JP" sz="28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Innovative Technology </a:t>
            </a:r>
            <a:r>
              <a:rPr lang="en-US" altLang="ja-JP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with gov. commitment </a:t>
            </a:r>
            <a:endParaRPr lang="en-US" altLang="ja-JP" sz="2800" b="1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63351" y="1497746"/>
            <a:ext cx="8630215" cy="452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buBlip>
                <a:blip r:embed="rId3"/>
              </a:buBlip>
            </a:pPr>
            <a:r>
              <a:rPr lang="en-US" altLang="ja-JP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Why</a:t>
            </a:r>
            <a:r>
              <a:rPr lang="ja-JP" altLang="en-US" sz="2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Innovation Technology necessary?</a:t>
            </a:r>
          </a:p>
          <a:p>
            <a:pPr lvl="0">
              <a:spcBef>
                <a:spcPts val="600"/>
              </a:spcBef>
            </a:pP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=&gt; Our planet is in danger, </a:t>
            </a:r>
          </a:p>
          <a:p>
            <a:pPr lvl="0">
              <a:spcBef>
                <a:spcPts val="600"/>
              </a:spcBef>
            </a:pPr>
            <a: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exceeding its Environmental Capacity </a:t>
            </a:r>
          </a:p>
          <a:p>
            <a:pPr lvl="0">
              <a:spcBef>
                <a:spcPts val="600"/>
              </a:spcBef>
            </a:pPr>
            <a:r>
              <a:rPr lang="ja-JP" alt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　</a:t>
            </a:r>
            <a:r>
              <a:rPr lang="en-GB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en-GB" altLang="ja-JP" sz="16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altLang="ja-JP" sz="16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Climate change, Biosphere loss, Land use change, Biochemical flows   </a:t>
            </a:r>
            <a:endParaRPr lang="en-GB" altLang="ja-JP" sz="1600" b="1" dirty="0" smtClean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spcBef>
                <a:spcPts val="600"/>
              </a:spcBef>
            </a:pPr>
            <a:endParaRPr lang="en-GB" altLang="ja-JP" sz="1600" b="1" dirty="0" smtClean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GB" altLang="ja-JP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Urgent </a:t>
            </a:r>
            <a:r>
              <a:rPr lang="en-GB" altLang="ja-JP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Fundamental System Change </a:t>
            </a:r>
            <a:endParaRPr lang="en-GB" altLang="ja-JP" sz="22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GB" altLang="ja-JP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GB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Multi-benefit Technology </a:t>
            </a:r>
            <a:r>
              <a:rPr lang="en-GB" sz="2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achieving economic, social  and environmental friendly </a:t>
            </a:r>
            <a:r>
              <a:rPr lang="en-GB" sz="2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development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GB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GB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Policy signal, Regulations &amp;  </a:t>
            </a:r>
            <a:r>
              <a:rPr lang="en-GB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Incentives, criteria</a:t>
            </a:r>
            <a:endParaRPr lang="en-GB" sz="22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" y="468965"/>
            <a:ext cx="9144000" cy="100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1800" b="1" dirty="0">
              <a:latin typeface="Segoe UI Bold" panose="020B0802040204020203" pitchFamily="34" charset="0"/>
              <a:ea typeface="Segoe UI Bold" panose="020B0802040204020203" pitchFamily="34" charset="0"/>
              <a:cs typeface="Segoe UI Bold" panose="020B0802040204020203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02249" y="1294410"/>
            <a:ext cx="8267165" cy="5451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Blip>
                <a:blip r:embed="rId2"/>
              </a:buBlip>
            </a:pPr>
            <a:r>
              <a:rPr lang="en-US" altLang="ja-JP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Pro-inclusive innovation for the poor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Blip>
                <a:blip r:embed="rId2"/>
              </a:buBlip>
            </a:pPr>
            <a:r>
              <a:rPr lang="en-US" altLang="ja-JP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Grass-roots innovation by the poor</a:t>
            </a:r>
            <a:endParaRPr lang="en-US" altLang="ja-JP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ja-JP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altLang="ja-JP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6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altLang="ja-JP" sz="18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 </a:t>
            </a:r>
            <a:r>
              <a:rPr lang="en-US" altLang="ja-JP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provide service and/or product </a:t>
            </a:r>
            <a:r>
              <a:rPr lang="en-US" altLang="ja-JP" sz="18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the poor to </a:t>
            </a:r>
            <a:r>
              <a:rPr lang="en-US" altLang="ja-JP" sz="18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access to basic needs</a:t>
            </a:r>
            <a:r>
              <a:rPr lang="en-US" altLang="ja-JP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altLang="ja-JP" sz="18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16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　　</a:t>
            </a:r>
            <a:r>
              <a:rPr lang="en-US" altLang="ja-JP" sz="16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 </a:t>
            </a:r>
            <a:r>
              <a:rPr lang="en-US" altLang="ja-JP" sz="18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Affordable or </a:t>
            </a:r>
            <a:r>
              <a:rPr lang="en-US" altLang="ja-JP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flexible to pay, Easier to access, Manageable to handle,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　　   </a:t>
            </a:r>
            <a:r>
              <a:rPr lang="en-US" altLang="ja-JP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Socially acceptable, Flexible against uncertainty, </a:t>
            </a:r>
            <a:r>
              <a:rPr lang="en-US" altLang="ja-JP" sz="18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…..</a:t>
            </a:r>
            <a:r>
              <a:rPr lang="en-US" altLang="ja-JP" sz="16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altLang="ja-JP" sz="16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altLang="ja-JP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altLang="ja-JP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Challenges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　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(1)Limited</a:t>
            </a:r>
            <a:r>
              <a:rPr lang="en-US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information on consumer needs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of informal sector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ja-JP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(2)Limited </a:t>
            </a:r>
            <a:r>
              <a:rPr lang="en-US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learning </a:t>
            </a:r>
            <a:r>
              <a:rPr lang="en-US" altLang="ja-JP" sz="18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process </a:t>
            </a:r>
            <a:r>
              <a:rPr lang="en-US" altLang="ja-JP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new technology among the poor</a:t>
            </a:r>
            <a:r>
              <a:rPr lang="ja-JP" alt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　</a:t>
            </a:r>
            <a:endParaRPr lang="en-US" altLang="ja-JP" sz="1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ja-JP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(3)Limited</a:t>
            </a:r>
            <a:r>
              <a:rPr lang="en-US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access to expertise, knowledge and finance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for the entrepreneurs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ja-JP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endParaRPr lang="en-US" altLang="ja-JP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altLang="ja-JP" sz="18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altLang="ja-JP" sz="18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　</a:t>
            </a:r>
            <a:endParaRPr lang="en-US" altLang="ja-JP" sz="18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80975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62351" y="564078"/>
            <a:ext cx="85469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altLang="ja-JP" sz="28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Innovative Technology </a:t>
            </a:r>
            <a:r>
              <a:rPr lang="en-US" altLang="ja-JP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which benefits </a:t>
            </a:r>
            <a:r>
              <a:rPr lang="en-US" altLang="ja-JP" sz="28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altLang="ja-JP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poor</a:t>
            </a:r>
            <a:endParaRPr lang="en-US" altLang="ja-JP" sz="2800" b="1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7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408815" y="754650"/>
            <a:ext cx="8506691" cy="817022"/>
          </a:xfrm>
        </p:spPr>
        <p:txBody>
          <a:bodyPr>
            <a:noAutofit/>
          </a:bodyPr>
          <a:lstStyle/>
          <a:p>
            <a:pPr algn="ctr"/>
            <a:r>
              <a:rPr lang="en-GB" altLang="ja-JP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GB" altLang="ja-JP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altLang="ja-JP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Innovative Technology attractive </a:t>
            </a:r>
            <a:r>
              <a:rPr lang="en-GB" altLang="ja-JP" sz="28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lang="en-GB" altLang="ja-JP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GB" altLang="ja-JP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altLang="ja-JP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Responsible Investors</a:t>
            </a:r>
            <a:r>
              <a:rPr lang="en-GB" altLang="ja-JP" sz="28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GB" altLang="ja-JP" sz="28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altLang="ja-JP" sz="2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GB" altLang="ja-JP" sz="2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kumimoji="1" lang="ja-JP" altLang="en-US" sz="3200" dirty="0">
              <a:latin typeface="Segoe UI Bold" panose="020B0802040204020203" pitchFamily="34" charset="0"/>
              <a:cs typeface="Segoe UI Bold" panose="020B08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64274" y="1654800"/>
            <a:ext cx="8800499" cy="3993723"/>
          </a:xfrm>
        </p:spPr>
        <p:txBody>
          <a:bodyPr>
            <a:noAutofit/>
          </a:bodyPr>
          <a:lstStyle/>
          <a:p>
            <a:pPr marL="269875" indent="-269875">
              <a:lnSpc>
                <a:spcPct val="100000"/>
              </a:lnSpc>
              <a:spcBef>
                <a:spcPts val="1200"/>
              </a:spcBef>
              <a:buBlip>
                <a:blip r:embed="rId3"/>
              </a:buBlip>
              <a:tabLst>
                <a:tab pos="539750" algn="l"/>
              </a:tabLst>
            </a:pPr>
            <a:r>
              <a:rPr lang="en-US" altLang="ja-JP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Emerging momentum </a:t>
            </a:r>
            <a:r>
              <a:rPr lang="en-US" altLang="ja-JP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toward sustainable finance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tabLst>
                <a:tab pos="539750" algn="l"/>
              </a:tabLst>
            </a:pPr>
            <a:r>
              <a:rPr lang="en-GB" altLang="ja-JP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</a:t>
            </a:r>
            <a:r>
              <a:rPr lang="ja-JP" alt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ja-JP" altLang="en-US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★ </a:t>
            </a:r>
            <a:r>
              <a:rPr lang="en-GB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Increase of </a:t>
            </a:r>
            <a:r>
              <a:rPr lang="en-GB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ESG</a:t>
            </a:r>
            <a:r>
              <a:rPr lang="ja-JP" altLang="en-US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investment</a:t>
            </a:r>
            <a:endParaRPr lang="en-US" altLang="ja-JP" sz="1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tabLst>
                <a:tab pos="539750" algn="l"/>
              </a:tabLst>
            </a:pPr>
            <a:r>
              <a:rPr lang="ja-JP" altLang="en-US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　　★ </a:t>
            </a:r>
            <a:r>
              <a:rPr lang="en-GB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Reframing investment strategy </a:t>
            </a:r>
            <a:r>
              <a:rPr lang="en-GB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line with </a:t>
            </a:r>
            <a:r>
              <a:rPr lang="en-GB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SDGs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tabLst>
                <a:tab pos="539750" algn="l"/>
              </a:tabLst>
            </a:pPr>
            <a:endParaRPr lang="en-US" altLang="ja-JP" sz="18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Blip>
                <a:blip r:embed="rId3"/>
              </a:buBlip>
            </a:pPr>
            <a:r>
              <a:rPr lang="en-US" altLang="ja-JP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Scale up of Blended Finance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ja-JP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</a:t>
            </a:r>
            <a:r>
              <a:rPr lang="en-US" altLang="ja-JP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ja-JP" alt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★ </a:t>
            </a:r>
            <a:r>
              <a:rPr lang="en-US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Risk sharing or Credit enhancement 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by public sector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ja-JP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ja-JP" alt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★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Information disclosure 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innovative business by companies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ja-JP" alt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　</a:t>
            </a:r>
            <a:r>
              <a:rPr lang="ja-JP" alt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ja-JP" alt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★  </a:t>
            </a:r>
            <a:r>
              <a:rPr lang="en-US" altLang="ja-JP" sz="18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Standard setting</a:t>
            </a:r>
            <a:r>
              <a:rPr lang="en-US" altLang="ja-JP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for assessment of the impacts of innovative technology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ja-JP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</a:t>
            </a:r>
            <a:endParaRPr lang="ja-JP" altLang="ja-JP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7847</TotalTime>
  <Words>126</Words>
  <Application>Microsoft Office PowerPoint</Application>
  <PresentationFormat>画面に合わせる (4:3)</PresentationFormat>
  <Paragraphs>56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6" baseType="lpstr">
      <vt:lpstr>HGPｺﾞｼｯｸM</vt:lpstr>
      <vt:lpstr>ＭＳ Ｐゴシック</vt:lpstr>
      <vt:lpstr>新細明體</vt:lpstr>
      <vt:lpstr>游ゴシック</vt:lpstr>
      <vt:lpstr>Arial</vt:lpstr>
      <vt:lpstr>Calibri</vt:lpstr>
      <vt:lpstr>Calibri Light</vt:lpstr>
      <vt:lpstr>Segoe UI</vt:lpstr>
      <vt:lpstr>Segoe UI Bold</vt:lpstr>
      <vt:lpstr>Segoe UI Semibold</vt:lpstr>
      <vt:lpstr>Office Theme</vt:lpstr>
      <vt:lpstr>18th Global Development Conference STI for Development March 22-23, 2018</vt:lpstr>
      <vt:lpstr>Delivery message</vt:lpstr>
      <vt:lpstr>Innovative Technology with gov. commitment </vt:lpstr>
      <vt:lpstr>PowerPoint プレゼンテーション</vt:lpstr>
      <vt:lpstr> Innovative Technology attractive for  Responsible Investors  </vt:lpstr>
    </vt:vector>
  </TitlesOfParts>
  <Company>IGES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moinuddin</dc:creator>
  <cp:lastModifiedBy>n-mori</cp:lastModifiedBy>
  <cp:revision>537</cp:revision>
  <cp:lastPrinted>2018-03-19T02:24:47Z</cp:lastPrinted>
  <dcterms:created xsi:type="dcterms:W3CDTF">2017-08-16T04:26:26Z</dcterms:created>
  <dcterms:modified xsi:type="dcterms:W3CDTF">2018-03-19T05:54:21Z</dcterms:modified>
</cp:coreProperties>
</file>