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5"/>
  </p:notesMasterIdLst>
  <p:handoutMasterIdLst>
    <p:handoutMasterId r:id="rId16"/>
  </p:handoutMasterIdLst>
  <p:sldIdLst>
    <p:sldId id="326" r:id="rId5"/>
    <p:sldId id="306" r:id="rId6"/>
    <p:sldId id="393" r:id="rId7"/>
    <p:sldId id="460" r:id="rId8"/>
    <p:sldId id="397" r:id="rId9"/>
    <p:sldId id="461" r:id="rId10"/>
    <p:sldId id="448" r:id="rId11"/>
    <p:sldId id="462" r:id="rId12"/>
    <p:sldId id="463" r:id="rId13"/>
    <p:sldId id="394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C79854-5756-4EA2-967F-A9793EBB9646}">
          <p14:sldIdLst>
            <p14:sldId id="326"/>
            <p14:sldId id="306"/>
            <p14:sldId id="393"/>
            <p14:sldId id="460"/>
            <p14:sldId id="397"/>
            <p14:sldId id="461"/>
            <p14:sldId id="448"/>
            <p14:sldId id="462"/>
            <p14:sldId id="46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thil Kumar G" initials="SKG" lastIdx="70" clrIdx="0">
    <p:extLst>
      <p:ext uri="{19B8F6BF-5375-455C-9EA6-DF929625EA0E}">
        <p15:presenceInfo xmlns:p15="http://schemas.microsoft.com/office/powerpoint/2012/main" userId="S-1-5-21-1604752372-2503461681-4029554356-4326" providerId="AD"/>
      </p:ext>
    </p:extLst>
  </p:cmAuthor>
  <p:cmAuthor id="2" name="Bharati Joshi" initials="BJ" lastIdx="8" clrIdx="1">
    <p:extLst>
      <p:ext uri="{19B8F6BF-5375-455C-9EA6-DF929625EA0E}">
        <p15:presenceInfo xmlns:p15="http://schemas.microsoft.com/office/powerpoint/2012/main" userId="S-1-5-21-1604752372-2503461681-4029554356-7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B8FC0E"/>
    <a:srgbClr val="615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280" autoAdjust="0"/>
  </p:normalViewPr>
  <p:slideViewPr>
    <p:cSldViewPr>
      <p:cViewPr varScale="1">
        <p:scale>
          <a:sx n="65" d="100"/>
          <a:sy n="65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64B07-EB0B-467C-9946-A5EA9168B27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7943028-BE7C-495A-90CC-7E81037DE5C1}">
      <dgm:prSet phldrT="[Text]" custT="1"/>
      <dgm:spPr/>
      <dgm:t>
        <a:bodyPr/>
        <a:lstStyle/>
        <a:p>
          <a:r>
            <a:rPr lang="en-US" sz="1800" dirty="0"/>
            <a:t>Financial System &amp; Markets</a:t>
          </a:r>
        </a:p>
      </dgm:t>
    </dgm:pt>
    <dgm:pt modelId="{229C9089-F4A3-477C-B697-2FD1B8F78080}" type="parTrans" cxnId="{E9D17A96-91EC-4C53-B6F6-DD3554746DAB}">
      <dgm:prSet/>
      <dgm:spPr/>
      <dgm:t>
        <a:bodyPr/>
        <a:lstStyle/>
        <a:p>
          <a:endParaRPr lang="en-US"/>
        </a:p>
      </dgm:t>
    </dgm:pt>
    <dgm:pt modelId="{35AB1F45-4591-44F5-8B24-4C101DF5F67A}" type="sibTrans" cxnId="{E9D17A96-91EC-4C53-B6F6-DD3554746DAB}">
      <dgm:prSet custT="1"/>
      <dgm:spPr/>
      <dgm:t>
        <a:bodyPr/>
        <a:lstStyle/>
        <a:p>
          <a:r>
            <a:rPr lang="en-US" sz="1600" dirty="0"/>
            <a:t>Communication and Technology Networks</a:t>
          </a:r>
        </a:p>
      </dgm:t>
    </dgm:pt>
    <dgm:pt modelId="{1220C8C3-62D2-4F6E-997F-63FD711A50B1}">
      <dgm:prSet phldrT="[Text]" phldr="1"/>
      <dgm:spPr/>
      <dgm:t>
        <a:bodyPr/>
        <a:lstStyle/>
        <a:p>
          <a:endParaRPr lang="en-US"/>
        </a:p>
      </dgm:t>
    </dgm:pt>
    <dgm:pt modelId="{F4C15DA9-1817-4BCF-B29E-A7042AA3BBCF}" type="parTrans" cxnId="{A647B45C-D6AD-4CD6-94CB-4CFA5814A478}">
      <dgm:prSet/>
      <dgm:spPr/>
      <dgm:t>
        <a:bodyPr/>
        <a:lstStyle/>
        <a:p>
          <a:endParaRPr lang="en-US"/>
        </a:p>
      </dgm:t>
    </dgm:pt>
    <dgm:pt modelId="{96707338-C6C7-4E72-80A7-6CE28DD51EC1}" type="sibTrans" cxnId="{A647B45C-D6AD-4CD6-94CB-4CFA5814A478}">
      <dgm:prSet/>
      <dgm:spPr/>
      <dgm:t>
        <a:bodyPr/>
        <a:lstStyle/>
        <a:p>
          <a:endParaRPr lang="en-US"/>
        </a:p>
      </dgm:t>
    </dgm:pt>
    <dgm:pt modelId="{EF9D53F0-C036-4F30-B4C1-67EE9A5043B4}">
      <dgm:prSet phldrT="[Text]" custT="1"/>
      <dgm:spPr/>
      <dgm:t>
        <a:bodyPr/>
        <a:lstStyle/>
        <a:p>
          <a:r>
            <a:rPr lang="en-US" sz="1800" dirty="0"/>
            <a:t>Agriculture System</a:t>
          </a:r>
        </a:p>
      </dgm:t>
    </dgm:pt>
    <dgm:pt modelId="{3D24D918-7D94-4813-BDE6-1DB578B3B8DF}" type="parTrans" cxnId="{C129D0EA-06D0-4D39-9C01-F7F5DD7D61D2}">
      <dgm:prSet/>
      <dgm:spPr/>
      <dgm:t>
        <a:bodyPr/>
        <a:lstStyle/>
        <a:p>
          <a:endParaRPr lang="en-US"/>
        </a:p>
      </dgm:t>
    </dgm:pt>
    <dgm:pt modelId="{032323DB-058A-4532-A81D-4BEF97E3A908}" type="sibTrans" cxnId="{C129D0EA-06D0-4D39-9C01-F7F5DD7D61D2}">
      <dgm:prSet/>
      <dgm:spPr/>
      <dgm:t>
        <a:bodyPr/>
        <a:lstStyle/>
        <a:p>
          <a:r>
            <a:rPr lang="en-US" dirty="0"/>
            <a:t>Human Aspirations and Frailties</a:t>
          </a:r>
        </a:p>
      </dgm:t>
    </dgm:pt>
    <dgm:pt modelId="{CAE5CBA8-A0A0-4C31-A83B-2CA14EEE17B9}">
      <dgm:prSet phldrT="[Text]" phldr="1"/>
      <dgm:spPr/>
      <dgm:t>
        <a:bodyPr/>
        <a:lstStyle/>
        <a:p>
          <a:endParaRPr lang="en-US"/>
        </a:p>
      </dgm:t>
    </dgm:pt>
    <dgm:pt modelId="{1C8D76C2-BFCB-46B7-8B51-8939963BA1C6}" type="parTrans" cxnId="{5374BFFB-F742-4C59-894C-7D489EBF8328}">
      <dgm:prSet/>
      <dgm:spPr/>
      <dgm:t>
        <a:bodyPr/>
        <a:lstStyle/>
        <a:p>
          <a:endParaRPr lang="en-US"/>
        </a:p>
      </dgm:t>
    </dgm:pt>
    <dgm:pt modelId="{A33387CB-0FD9-4A95-B335-74804D7C3D1A}" type="sibTrans" cxnId="{5374BFFB-F742-4C59-894C-7D489EBF8328}">
      <dgm:prSet/>
      <dgm:spPr/>
      <dgm:t>
        <a:bodyPr/>
        <a:lstStyle/>
        <a:p>
          <a:endParaRPr lang="en-US"/>
        </a:p>
      </dgm:t>
    </dgm:pt>
    <dgm:pt modelId="{79FA9D37-DFF8-4B0E-B77D-56A492120477}">
      <dgm:prSet phldrT="[Text]"/>
      <dgm:spPr/>
      <dgm:t>
        <a:bodyPr/>
        <a:lstStyle/>
        <a:p>
          <a:r>
            <a:rPr lang="en-US" dirty="0"/>
            <a:t>Natural System</a:t>
          </a:r>
        </a:p>
      </dgm:t>
    </dgm:pt>
    <dgm:pt modelId="{4E06AF49-6371-4D79-A519-457BEADC946E}" type="parTrans" cxnId="{0CAB315A-C2B5-4E80-B649-30128310ADE5}">
      <dgm:prSet/>
      <dgm:spPr/>
      <dgm:t>
        <a:bodyPr/>
        <a:lstStyle/>
        <a:p>
          <a:endParaRPr lang="en-US"/>
        </a:p>
      </dgm:t>
    </dgm:pt>
    <dgm:pt modelId="{4408F823-D3CE-4494-B8A9-656311B6429A}" type="sibTrans" cxnId="{0CAB315A-C2B5-4E80-B649-30128310ADE5}">
      <dgm:prSet/>
      <dgm:spPr/>
      <dgm:t>
        <a:bodyPr/>
        <a:lstStyle/>
        <a:p>
          <a:r>
            <a:rPr lang="en-US" dirty="0"/>
            <a:t>Gender relations and Social norms</a:t>
          </a:r>
        </a:p>
      </dgm:t>
    </dgm:pt>
    <dgm:pt modelId="{6FCC1CDF-D10F-47D4-99B7-409640D77E4D}">
      <dgm:prSet phldrT="[Text]" phldr="1"/>
      <dgm:spPr/>
      <dgm:t>
        <a:bodyPr/>
        <a:lstStyle/>
        <a:p>
          <a:endParaRPr lang="en-US"/>
        </a:p>
      </dgm:t>
    </dgm:pt>
    <dgm:pt modelId="{2DC03A3A-E55B-4365-9A99-090C0EA03D9F}" type="parTrans" cxnId="{DE3DC759-1A23-4D01-A2FD-B28FD8FE05F1}">
      <dgm:prSet/>
      <dgm:spPr/>
      <dgm:t>
        <a:bodyPr/>
        <a:lstStyle/>
        <a:p>
          <a:endParaRPr lang="en-US"/>
        </a:p>
      </dgm:t>
    </dgm:pt>
    <dgm:pt modelId="{72F2D708-C958-4C14-8884-BD563F2902A5}" type="sibTrans" cxnId="{DE3DC759-1A23-4D01-A2FD-B28FD8FE05F1}">
      <dgm:prSet/>
      <dgm:spPr/>
      <dgm:t>
        <a:bodyPr/>
        <a:lstStyle/>
        <a:p>
          <a:endParaRPr lang="en-US"/>
        </a:p>
      </dgm:t>
    </dgm:pt>
    <dgm:pt modelId="{9938977F-14B0-4401-ABAC-06F091E5F633}" type="pres">
      <dgm:prSet presAssocID="{F7864B07-EB0B-467C-9946-A5EA9168B278}" presName="Name0" presStyleCnt="0">
        <dgm:presLayoutVars>
          <dgm:chMax/>
          <dgm:chPref/>
          <dgm:dir/>
          <dgm:animLvl val="lvl"/>
        </dgm:presLayoutVars>
      </dgm:prSet>
      <dgm:spPr/>
    </dgm:pt>
    <dgm:pt modelId="{4BBDD049-D6FD-4362-89D6-DBF974A673DD}" type="pres">
      <dgm:prSet presAssocID="{67943028-BE7C-495A-90CC-7E81037DE5C1}" presName="composite" presStyleCnt="0"/>
      <dgm:spPr/>
    </dgm:pt>
    <dgm:pt modelId="{2FFEEF74-4B9D-44E7-B27D-B184C0D6A223}" type="pres">
      <dgm:prSet presAssocID="{67943028-BE7C-495A-90CC-7E81037DE5C1}" presName="Parent1" presStyleLbl="node1" presStyleIdx="0" presStyleCnt="6" custScaleX="109904">
        <dgm:presLayoutVars>
          <dgm:chMax val="1"/>
          <dgm:chPref val="1"/>
          <dgm:bulletEnabled val="1"/>
        </dgm:presLayoutVars>
      </dgm:prSet>
      <dgm:spPr/>
    </dgm:pt>
    <dgm:pt modelId="{472DF9BA-4675-4380-BD4A-A58ECACD85D7}" type="pres">
      <dgm:prSet presAssocID="{67943028-BE7C-495A-90CC-7E81037DE5C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DFDE333-11C6-4415-8CCC-AC6C75A6BF91}" type="pres">
      <dgm:prSet presAssocID="{67943028-BE7C-495A-90CC-7E81037DE5C1}" presName="BalanceSpacing" presStyleCnt="0"/>
      <dgm:spPr/>
    </dgm:pt>
    <dgm:pt modelId="{706BCEAD-84AB-4E4A-90EE-FEDA8A3B29F3}" type="pres">
      <dgm:prSet presAssocID="{67943028-BE7C-495A-90CC-7E81037DE5C1}" presName="BalanceSpacing1" presStyleCnt="0"/>
      <dgm:spPr/>
    </dgm:pt>
    <dgm:pt modelId="{294CCEAC-0D40-417D-A456-BE9105880EF9}" type="pres">
      <dgm:prSet presAssocID="{35AB1F45-4591-44F5-8B24-4C101DF5F67A}" presName="Accent1Text" presStyleLbl="node1" presStyleIdx="1" presStyleCnt="6" custScaleX="111304"/>
      <dgm:spPr/>
    </dgm:pt>
    <dgm:pt modelId="{95D9D29E-5080-4A26-B6A2-B5B89790B628}" type="pres">
      <dgm:prSet presAssocID="{35AB1F45-4591-44F5-8B24-4C101DF5F67A}" presName="spaceBetweenRectangles" presStyleCnt="0"/>
      <dgm:spPr/>
    </dgm:pt>
    <dgm:pt modelId="{759F9FC3-6ED5-45B5-A966-36D52E57F9DE}" type="pres">
      <dgm:prSet presAssocID="{EF9D53F0-C036-4F30-B4C1-67EE9A5043B4}" presName="composite" presStyleCnt="0"/>
      <dgm:spPr/>
    </dgm:pt>
    <dgm:pt modelId="{4BC14FAA-786B-4946-A995-B26B78B398DF}" type="pres">
      <dgm:prSet presAssocID="{EF9D53F0-C036-4F30-B4C1-67EE9A5043B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1704E55-6190-4C42-BCCE-65D22FCF12D1}" type="pres">
      <dgm:prSet presAssocID="{EF9D53F0-C036-4F30-B4C1-67EE9A5043B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DC3F322-EEB8-4515-B11E-06D9F6463E04}" type="pres">
      <dgm:prSet presAssocID="{EF9D53F0-C036-4F30-B4C1-67EE9A5043B4}" presName="BalanceSpacing" presStyleCnt="0"/>
      <dgm:spPr/>
    </dgm:pt>
    <dgm:pt modelId="{A02B9721-0CEA-4DAC-8872-584BB07C319F}" type="pres">
      <dgm:prSet presAssocID="{EF9D53F0-C036-4F30-B4C1-67EE9A5043B4}" presName="BalanceSpacing1" presStyleCnt="0"/>
      <dgm:spPr/>
    </dgm:pt>
    <dgm:pt modelId="{1B2576C4-2240-45EA-B3F1-393815040D86}" type="pres">
      <dgm:prSet presAssocID="{032323DB-058A-4532-A81D-4BEF97E3A908}" presName="Accent1Text" presStyleLbl="node1" presStyleIdx="3" presStyleCnt="6"/>
      <dgm:spPr/>
    </dgm:pt>
    <dgm:pt modelId="{F30DDEDB-07DA-4D5B-B635-255FFB883C1B}" type="pres">
      <dgm:prSet presAssocID="{032323DB-058A-4532-A81D-4BEF97E3A908}" presName="spaceBetweenRectangles" presStyleCnt="0"/>
      <dgm:spPr/>
    </dgm:pt>
    <dgm:pt modelId="{EB912184-8712-4528-9392-09A52408C133}" type="pres">
      <dgm:prSet presAssocID="{79FA9D37-DFF8-4B0E-B77D-56A492120477}" presName="composite" presStyleCnt="0"/>
      <dgm:spPr/>
    </dgm:pt>
    <dgm:pt modelId="{261FA4A0-DEA0-4E25-B046-5E2D8BAD93F6}" type="pres">
      <dgm:prSet presAssocID="{79FA9D37-DFF8-4B0E-B77D-56A49212047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627D237-8584-4822-99C4-C53403CE84F3}" type="pres">
      <dgm:prSet presAssocID="{79FA9D37-DFF8-4B0E-B77D-56A49212047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7757207-E93C-46D8-B57E-7B486A33F293}" type="pres">
      <dgm:prSet presAssocID="{79FA9D37-DFF8-4B0E-B77D-56A492120477}" presName="BalanceSpacing" presStyleCnt="0"/>
      <dgm:spPr/>
    </dgm:pt>
    <dgm:pt modelId="{C6610ED1-1831-40C6-B0F3-2DFE958F29F1}" type="pres">
      <dgm:prSet presAssocID="{79FA9D37-DFF8-4B0E-B77D-56A492120477}" presName="BalanceSpacing1" presStyleCnt="0"/>
      <dgm:spPr/>
    </dgm:pt>
    <dgm:pt modelId="{DA38312C-0C27-4CC0-B62F-9B930D0E8693}" type="pres">
      <dgm:prSet presAssocID="{4408F823-D3CE-4494-B8A9-656311B6429A}" presName="Accent1Text" presStyleLbl="node1" presStyleIdx="5" presStyleCnt="6"/>
      <dgm:spPr/>
    </dgm:pt>
  </dgm:ptLst>
  <dgm:cxnLst>
    <dgm:cxn modelId="{F48DD109-99E2-403C-A217-F94C9D72FA34}" type="presOf" srcId="{CAE5CBA8-A0A0-4C31-A83B-2CA14EEE17B9}" destId="{51704E55-6190-4C42-BCCE-65D22FCF12D1}" srcOrd="0" destOrd="0" presId="urn:microsoft.com/office/officeart/2008/layout/AlternatingHexagons"/>
    <dgm:cxn modelId="{36B0841B-E863-44A8-9032-FFDD138A1D64}" type="presOf" srcId="{032323DB-058A-4532-A81D-4BEF97E3A908}" destId="{1B2576C4-2240-45EA-B3F1-393815040D86}" srcOrd="0" destOrd="0" presId="urn:microsoft.com/office/officeart/2008/layout/AlternatingHexagons"/>
    <dgm:cxn modelId="{B42D372A-E6D2-4459-B7D2-0EAF7BF3CC34}" type="presOf" srcId="{67943028-BE7C-495A-90CC-7E81037DE5C1}" destId="{2FFEEF74-4B9D-44E7-B27D-B184C0D6A223}" srcOrd="0" destOrd="0" presId="urn:microsoft.com/office/officeart/2008/layout/AlternatingHexagons"/>
    <dgm:cxn modelId="{FF19BB36-2256-4709-B44C-3CB63CFC0DF4}" type="presOf" srcId="{1220C8C3-62D2-4F6E-997F-63FD711A50B1}" destId="{472DF9BA-4675-4380-BD4A-A58ECACD85D7}" srcOrd="0" destOrd="0" presId="urn:microsoft.com/office/officeart/2008/layout/AlternatingHexagons"/>
    <dgm:cxn modelId="{A647B45C-D6AD-4CD6-94CB-4CFA5814A478}" srcId="{67943028-BE7C-495A-90CC-7E81037DE5C1}" destId="{1220C8C3-62D2-4F6E-997F-63FD711A50B1}" srcOrd="0" destOrd="0" parTransId="{F4C15DA9-1817-4BCF-B29E-A7042AA3BBCF}" sibTransId="{96707338-C6C7-4E72-80A7-6CE28DD51EC1}"/>
    <dgm:cxn modelId="{61B9E55C-AD57-45CC-BAE3-45F0B507FC18}" type="presOf" srcId="{6FCC1CDF-D10F-47D4-99B7-409640D77E4D}" destId="{0627D237-8584-4822-99C4-C53403CE84F3}" srcOrd="0" destOrd="0" presId="urn:microsoft.com/office/officeart/2008/layout/AlternatingHexagons"/>
    <dgm:cxn modelId="{D33D5A6E-7F29-4A81-A88F-EF1998EDF2F4}" type="presOf" srcId="{EF9D53F0-C036-4F30-B4C1-67EE9A5043B4}" destId="{4BC14FAA-786B-4946-A995-B26B78B398DF}" srcOrd="0" destOrd="0" presId="urn:microsoft.com/office/officeart/2008/layout/AlternatingHexagons"/>
    <dgm:cxn modelId="{DE3DC759-1A23-4D01-A2FD-B28FD8FE05F1}" srcId="{79FA9D37-DFF8-4B0E-B77D-56A492120477}" destId="{6FCC1CDF-D10F-47D4-99B7-409640D77E4D}" srcOrd="0" destOrd="0" parTransId="{2DC03A3A-E55B-4365-9A99-090C0EA03D9F}" sibTransId="{72F2D708-C958-4C14-8884-BD563F2902A5}"/>
    <dgm:cxn modelId="{0CAB315A-C2B5-4E80-B649-30128310ADE5}" srcId="{F7864B07-EB0B-467C-9946-A5EA9168B278}" destId="{79FA9D37-DFF8-4B0E-B77D-56A492120477}" srcOrd="2" destOrd="0" parTransId="{4E06AF49-6371-4D79-A519-457BEADC946E}" sibTransId="{4408F823-D3CE-4494-B8A9-656311B6429A}"/>
    <dgm:cxn modelId="{E9D17A96-91EC-4C53-B6F6-DD3554746DAB}" srcId="{F7864B07-EB0B-467C-9946-A5EA9168B278}" destId="{67943028-BE7C-495A-90CC-7E81037DE5C1}" srcOrd="0" destOrd="0" parTransId="{229C9089-F4A3-477C-B697-2FD1B8F78080}" sibTransId="{35AB1F45-4591-44F5-8B24-4C101DF5F67A}"/>
    <dgm:cxn modelId="{5C2B10A0-ACBF-4F9E-8855-D85A10FEB7EF}" type="presOf" srcId="{79FA9D37-DFF8-4B0E-B77D-56A492120477}" destId="{261FA4A0-DEA0-4E25-B046-5E2D8BAD93F6}" srcOrd="0" destOrd="0" presId="urn:microsoft.com/office/officeart/2008/layout/AlternatingHexagons"/>
    <dgm:cxn modelId="{DD0E03B4-76AB-4777-8B77-D9FBFB5DD962}" type="presOf" srcId="{F7864B07-EB0B-467C-9946-A5EA9168B278}" destId="{9938977F-14B0-4401-ABAC-06F091E5F633}" srcOrd="0" destOrd="0" presId="urn:microsoft.com/office/officeart/2008/layout/AlternatingHexagons"/>
    <dgm:cxn modelId="{EFBD07E1-2874-4D62-B1CB-8C13D4354359}" type="presOf" srcId="{4408F823-D3CE-4494-B8A9-656311B6429A}" destId="{DA38312C-0C27-4CC0-B62F-9B930D0E8693}" srcOrd="0" destOrd="0" presId="urn:microsoft.com/office/officeart/2008/layout/AlternatingHexagons"/>
    <dgm:cxn modelId="{A2E5B3E5-3C7B-4FCE-A11A-F10C4580698C}" type="presOf" srcId="{35AB1F45-4591-44F5-8B24-4C101DF5F67A}" destId="{294CCEAC-0D40-417D-A456-BE9105880EF9}" srcOrd="0" destOrd="0" presId="urn:microsoft.com/office/officeart/2008/layout/AlternatingHexagons"/>
    <dgm:cxn modelId="{C129D0EA-06D0-4D39-9C01-F7F5DD7D61D2}" srcId="{F7864B07-EB0B-467C-9946-A5EA9168B278}" destId="{EF9D53F0-C036-4F30-B4C1-67EE9A5043B4}" srcOrd="1" destOrd="0" parTransId="{3D24D918-7D94-4813-BDE6-1DB578B3B8DF}" sibTransId="{032323DB-058A-4532-A81D-4BEF97E3A908}"/>
    <dgm:cxn modelId="{5374BFFB-F742-4C59-894C-7D489EBF8328}" srcId="{EF9D53F0-C036-4F30-B4C1-67EE9A5043B4}" destId="{CAE5CBA8-A0A0-4C31-A83B-2CA14EEE17B9}" srcOrd="0" destOrd="0" parTransId="{1C8D76C2-BFCB-46B7-8B51-8939963BA1C6}" sibTransId="{A33387CB-0FD9-4A95-B335-74804D7C3D1A}"/>
    <dgm:cxn modelId="{1A3D7153-39BE-4795-8F4A-A6D27962E6DD}" type="presParOf" srcId="{9938977F-14B0-4401-ABAC-06F091E5F633}" destId="{4BBDD049-D6FD-4362-89D6-DBF974A673DD}" srcOrd="0" destOrd="0" presId="urn:microsoft.com/office/officeart/2008/layout/AlternatingHexagons"/>
    <dgm:cxn modelId="{0DA0F8D8-060A-45A3-BDD1-5816DCD88DC0}" type="presParOf" srcId="{4BBDD049-D6FD-4362-89D6-DBF974A673DD}" destId="{2FFEEF74-4B9D-44E7-B27D-B184C0D6A223}" srcOrd="0" destOrd="0" presId="urn:microsoft.com/office/officeart/2008/layout/AlternatingHexagons"/>
    <dgm:cxn modelId="{9D1BB9D4-C291-40C9-8432-799DB0C25AB1}" type="presParOf" srcId="{4BBDD049-D6FD-4362-89D6-DBF974A673DD}" destId="{472DF9BA-4675-4380-BD4A-A58ECACD85D7}" srcOrd="1" destOrd="0" presId="urn:microsoft.com/office/officeart/2008/layout/AlternatingHexagons"/>
    <dgm:cxn modelId="{158B95D9-2C8B-4651-8CF8-C034D1478B4D}" type="presParOf" srcId="{4BBDD049-D6FD-4362-89D6-DBF974A673DD}" destId="{6DFDE333-11C6-4415-8CCC-AC6C75A6BF91}" srcOrd="2" destOrd="0" presId="urn:microsoft.com/office/officeart/2008/layout/AlternatingHexagons"/>
    <dgm:cxn modelId="{EBB55686-1F72-4E6D-BFDA-DFAE0FDD8011}" type="presParOf" srcId="{4BBDD049-D6FD-4362-89D6-DBF974A673DD}" destId="{706BCEAD-84AB-4E4A-90EE-FEDA8A3B29F3}" srcOrd="3" destOrd="0" presId="urn:microsoft.com/office/officeart/2008/layout/AlternatingHexagons"/>
    <dgm:cxn modelId="{71A382E1-38C3-41C8-A61E-2799B46A73AD}" type="presParOf" srcId="{4BBDD049-D6FD-4362-89D6-DBF974A673DD}" destId="{294CCEAC-0D40-417D-A456-BE9105880EF9}" srcOrd="4" destOrd="0" presId="urn:microsoft.com/office/officeart/2008/layout/AlternatingHexagons"/>
    <dgm:cxn modelId="{AC8D77F1-6481-459F-97C8-AF85919EE45D}" type="presParOf" srcId="{9938977F-14B0-4401-ABAC-06F091E5F633}" destId="{95D9D29E-5080-4A26-B6A2-B5B89790B628}" srcOrd="1" destOrd="0" presId="urn:microsoft.com/office/officeart/2008/layout/AlternatingHexagons"/>
    <dgm:cxn modelId="{8B9132B5-4B55-4338-8666-F8A6F4436BBA}" type="presParOf" srcId="{9938977F-14B0-4401-ABAC-06F091E5F633}" destId="{759F9FC3-6ED5-45B5-A966-36D52E57F9DE}" srcOrd="2" destOrd="0" presId="urn:microsoft.com/office/officeart/2008/layout/AlternatingHexagons"/>
    <dgm:cxn modelId="{DC98EB94-2EF5-43F3-909D-99E4873B30F4}" type="presParOf" srcId="{759F9FC3-6ED5-45B5-A966-36D52E57F9DE}" destId="{4BC14FAA-786B-4946-A995-B26B78B398DF}" srcOrd="0" destOrd="0" presId="urn:microsoft.com/office/officeart/2008/layout/AlternatingHexagons"/>
    <dgm:cxn modelId="{3EC88CB2-DE1F-4E71-8B74-60799CAC6BA4}" type="presParOf" srcId="{759F9FC3-6ED5-45B5-A966-36D52E57F9DE}" destId="{51704E55-6190-4C42-BCCE-65D22FCF12D1}" srcOrd="1" destOrd="0" presId="urn:microsoft.com/office/officeart/2008/layout/AlternatingHexagons"/>
    <dgm:cxn modelId="{1EAF2E9C-BC62-468C-8414-297B5164C8B5}" type="presParOf" srcId="{759F9FC3-6ED5-45B5-A966-36D52E57F9DE}" destId="{8DC3F322-EEB8-4515-B11E-06D9F6463E04}" srcOrd="2" destOrd="0" presId="urn:microsoft.com/office/officeart/2008/layout/AlternatingHexagons"/>
    <dgm:cxn modelId="{E4CAC8FC-E3D5-47B0-B591-5857042F45CB}" type="presParOf" srcId="{759F9FC3-6ED5-45B5-A966-36D52E57F9DE}" destId="{A02B9721-0CEA-4DAC-8872-584BB07C319F}" srcOrd="3" destOrd="0" presId="urn:microsoft.com/office/officeart/2008/layout/AlternatingHexagons"/>
    <dgm:cxn modelId="{CACEA673-0313-4BC8-A842-51451B19F9D0}" type="presParOf" srcId="{759F9FC3-6ED5-45B5-A966-36D52E57F9DE}" destId="{1B2576C4-2240-45EA-B3F1-393815040D86}" srcOrd="4" destOrd="0" presId="urn:microsoft.com/office/officeart/2008/layout/AlternatingHexagons"/>
    <dgm:cxn modelId="{5B4B7EE4-78CC-404B-ABE6-8FCE5A320671}" type="presParOf" srcId="{9938977F-14B0-4401-ABAC-06F091E5F633}" destId="{F30DDEDB-07DA-4D5B-B635-255FFB883C1B}" srcOrd="3" destOrd="0" presId="urn:microsoft.com/office/officeart/2008/layout/AlternatingHexagons"/>
    <dgm:cxn modelId="{C7E092C7-F59B-4E65-82BA-32B2587BF5DB}" type="presParOf" srcId="{9938977F-14B0-4401-ABAC-06F091E5F633}" destId="{EB912184-8712-4528-9392-09A52408C133}" srcOrd="4" destOrd="0" presId="urn:microsoft.com/office/officeart/2008/layout/AlternatingHexagons"/>
    <dgm:cxn modelId="{F940A249-96F2-4783-A8B6-9ED81495FDC5}" type="presParOf" srcId="{EB912184-8712-4528-9392-09A52408C133}" destId="{261FA4A0-DEA0-4E25-B046-5E2D8BAD93F6}" srcOrd="0" destOrd="0" presId="urn:microsoft.com/office/officeart/2008/layout/AlternatingHexagons"/>
    <dgm:cxn modelId="{6BEAE6D5-9CC0-4A1F-9D4E-6943B6225AC9}" type="presParOf" srcId="{EB912184-8712-4528-9392-09A52408C133}" destId="{0627D237-8584-4822-99C4-C53403CE84F3}" srcOrd="1" destOrd="0" presId="urn:microsoft.com/office/officeart/2008/layout/AlternatingHexagons"/>
    <dgm:cxn modelId="{FE35B21F-CD7B-4AC2-A380-FAE759687CA5}" type="presParOf" srcId="{EB912184-8712-4528-9392-09A52408C133}" destId="{97757207-E93C-46D8-B57E-7B486A33F293}" srcOrd="2" destOrd="0" presId="urn:microsoft.com/office/officeart/2008/layout/AlternatingHexagons"/>
    <dgm:cxn modelId="{C4108384-A9B9-41C8-9E23-96CD84212809}" type="presParOf" srcId="{EB912184-8712-4528-9392-09A52408C133}" destId="{C6610ED1-1831-40C6-B0F3-2DFE958F29F1}" srcOrd="3" destOrd="0" presId="urn:microsoft.com/office/officeart/2008/layout/AlternatingHexagons"/>
    <dgm:cxn modelId="{6F0F08C1-2E33-4CD1-B89E-2468E79642D6}" type="presParOf" srcId="{EB912184-8712-4528-9392-09A52408C133}" destId="{DA38312C-0C27-4CC0-B62F-9B930D0E86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EEF74-4B9D-44E7-B27D-B184C0D6A223}">
      <dsp:nvSpPr>
        <dsp:cNvPr id="0" name=""/>
        <dsp:cNvSpPr/>
      </dsp:nvSpPr>
      <dsp:spPr>
        <a:xfrm rot="5400000">
          <a:off x="2320855" y="151505"/>
          <a:ext cx="1522511" cy="14557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Financial System &amp; Markets</a:t>
          </a:r>
        </a:p>
      </dsp:txBody>
      <dsp:txXfrm rot="-5400000">
        <a:off x="2591535" y="366326"/>
        <a:ext cx="981150" cy="1026131"/>
      </dsp:txXfrm>
    </dsp:sp>
    <dsp:sp modelId="{472DF9BA-4675-4380-BD4A-A58ECACD85D7}">
      <dsp:nvSpPr>
        <dsp:cNvPr id="0" name=""/>
        <dsp:cNvSpPr/>
      </dsp:nvSpPr>
      <dsp:spPr>
        <a:xfrm>
          <a:off x="3784598" y="422638"/>
          <a:ext cx="1699123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84598" y="422638"/>
        <a:ext cx="1699123" cy="913507"/>
      </dsp:txXfrm>
    </dsp:sp>
    <dsp:sp modelId="{294CCEAC-0D40-417D-A456-BE9105880EF9}">
      <dsp:nvSpPr>
        <dsp:cNvPr id="0" name=""/>
        <dsp:cNvSpPr/>
      </dsp:nvSpPr>
      <dsp:spPr>
        <a:xfrm rot="5400000">
          <a:off x="890303" y="142233"/>
          <a:ext cx="1522511" cy="14743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795395"/>
            <a:satOff val="11371"/>
            <a:lumOff val="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 and Technology Networks</a:t>
          </a:r>
        </a:p>
      </dsp:txBody>
      <dsp:txXfrm rot="-5400000">
        <a:off x="1156230" y="367872"/>
        <a:ext cx="990656" cy="1023039"/>
      </dsp:txXfrm>
    </dsp:sp>
    <dsp:sp modelId="{4BC14FAA-786B-4946-A995-B26B78B398DF}">
      <dsp:nvSpPr>
        <dsp:cNvPr id="0" name=""/>
        <dsp:cNvSpPr/>
      </dsp:nvSpPr>
      <dsp:spPr>
        <a:xfrm rot="5400000">
          <a:off x="1602838" y="1509407"/>
          <a:ext cx="1522511" cy="13245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3590791"/>
            <a:satOff val="22742"/>
            <a:lumOff val="1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Agriculture System</a:t>
          </a:r>
        </a:p>
      </dsp:txBody>
      <dsp:txXfrm rot="-5400000">
        <a:off x="1908216" y="1647702"/>
        <a:ext cx="911755" cy="1047995"/>
      </dsp:txXfrm>
    </dsp:sp>
    <dsp:sp modelId="{51704E55-6190-4C42-BCCE-65D22FCF12D1}">
      <dsp:nvSpPr>
        <dsp:cNvPr id="0" name=""/>
        <dsp:cNvSpPr/>
      </dsp:nvSpPr>
      <dsp:spPr>
        <a:xfrm>
          <a:off x="2678" y="1714946"/>
          <a:ext cx="1644312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678" y="1714946"/>
        <a:ext cx="1644312" cy="913507"/>
      </dsp:txXfrm>
    </dsp:sp>
    <dsp:sp modelId="{1B2576C4-2240-45EA-B3F1-393815040D86}">
      <dsp:nvSpPr>
        <dsp:cNvPr id="0" name=""/>
        <dsp:cNvSpPr/>
      </dsp:nvSpPr>
      <dsp:spPr>
        <a:xfrm rot="5400000">
          <a:off x="3033390" y="1509407"/>
          <a:ext cx="1522511" cy="13245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5386187"/>
            <a:satOff val="34114"/>
            <a:lumOff val="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Human Aspirations and Frailties</a:t>
          </a:r>
        </a:p>
      </dsp:txBody>
      <dsp:txXfrm rot="-5400000">
        <a:off x="3338768" y="1647702"/>
        <a:ext cx="911755" cy="1047995"/>
      </dsp:txXfrm>
    </dsp:sp>
    <dsp:sp modelId="{261FA4A0-DEA0-4E25-B046-5E2D8BAD93F6}">
      <dsp:nvSpPr>
        <dsp:cNvPr id="0" name=""/>
        <dsp:cNvSpPr/>
      </dsp:nvSpPr>
      <dsp:spPr>
        <a:xfrm rot="5400000">
          <a:off x="2320855" y="2801715"/>
          <a:ext cx="1522511" cy="13245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7181582"/>
            <a:satOff val="45485"/>
            <a:lumOff val="2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Natural System</a:t>
          </a:r>
        </a:p>
      </dsp:txBody>
      <dsp:txXfrm rot="-5400000">
        <a:off x="2626233" y="2940010"/>
        <a:ext cx="911755" cy="1047995"/>
      </dsp:txXfrm>
    </dsp:sp>
    <dsp:sp modelId="{0627D237-8584-4822-99C4-C53403CE84F3}">
      <dsp:nvSpPr>
        <dsp:cNvPr id="0" name=""/>
        <dsp:cNvSpPr/>
      </dsp:nvSpPr>
      <dsp:spPr>
        <a:xfrm>
          <a:off x="3784598" y="3007254"/>
          <a:ext cx="1699123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84598" y="3007254"/>
        <a:ext cx="1699123" cy="913507"/>
      </dsp:txXfrm>
    </dsp:sp>
    <dsp:sp modelId="{DA38312C-0C27-4CC0-B62F-9B930D0E8693}">
      <dsp:nvSpPr>
        <dsp:cNvPr id="0" name=""/>
        <dsp:cNvSpPr/>
      </dsp:nvSpPr>
      <dsp:spPr>
        <a:xfrm rot="5400000">
          <a:off x="890303" y="2801715"/>
          <a:ext cx="1522511" cy="13245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976977"/>
            <a:satOff val="56856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Gender relations and Social norms</a:t>
          </a:r>
        </a:p>
      </dsp:txBody>
      <dsp:txXfrm rot="-5400000">
        <a:off x="1195681" y="2940010"/>
        <a:ext cx="911755" cy="104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24" y="0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CB32-B8DA-433A-92D2-C28D7F163057}" type="datetimeFigureOut">
              <a:rPr lang="en-US" smtClean="0"/>
              <a:pPr/>
              <a:t>22-Mar-18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209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Doc-09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24" y="9119209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2E2D-4DC2-4B0D-B090-6A4CDF6B57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5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24" y="0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42AD6-4CC4-4163-81F7-E426ED5C1CED}" type="datetimeFigureOut">
              <a:rPr lang="en-IN" smtClean="0"/>
              <a:pPr/>
              <a:t>22-03-2018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03" y="4620626"/>
            <a:ext cx="5853195" cy="37802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209"/>
            <a:ext cx="3170552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Doc-09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24" y="9119209"/>
            <a:ext cx="3170551" cy="4819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D204-CB36-4A6E-B5BA-B0BDF6163E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653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8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5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3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6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" y="1"/>
            <a:ext cx="12192000" cy="47855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376" y="548695"/>
            <a:ext cx="10363200" cy="1470025"/>
          </a:xfrm>
        </p:spPr>
        <p:txBody>
          <a:bodyPr>
            <a:normAutofit/>
          </a:bodyPr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376" y="2304455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625">
                <a:solidFill>
                  <a:schemeClr val="bg2"/>
                </a:solidFill>
                <a:latin typeface="+mj-lt"/>
                <a:cs typeface="Segoe UI" panose="020B0502040204020203" pitchFamily="34" charset="0"/>
              </a:defRPr>
            </a:lvl1pPr>
            <a:lvl2pPr marL="2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11425" y="5373216"/>
            <a:ext cx="9793088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875" dirty="0" smtClean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9" name="Picture 8" descr="CARE_VERT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77" y="5133431"/>
            <a:ext cx="1021916" cy="12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00800" y="1371600"/>
            <a:ext cx="5181600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3152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229600" y="1371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229600" y="3657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3152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229600" y="1371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229600" y="3657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340096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54496" y="1371600"/>
            <a:ext cx="5340096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340096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54496" y="1371600"/>
            <a:ext cx="5340096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762" y="661544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340096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54496" y="1371600"/>
            <a:ext cx="5340096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ADA8-543A-8445-B5F5-AE47C7CE57EF}" type="datetime1">
              <a:rPr lang="en-US" smtClean="0"/>
              <a:t>22-Mar-18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29573-AEA9-AF43-8CAC-E21550188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 anchor="t"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685800" indent="-228600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400" indent="-228600">
              <a:defRPr b="0" i="0">
                <a:latin typeface="Arial"/>
                <a:cs typeface="Arial"/>
              </a:defRPr>
            </a:lvl4pPr>
            <a:lvl5pPr marL="1143000" indent="-228600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00800" y="1371600"/>
            <a:ext cx="5181600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3152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229600" y="1371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229600" y="3657600"/>
            <a:ext cx="3352800" cy="2057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" y="1371599"/>
            <a:ext cx="109728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</a:rPr>
              <a:t>Doc-11</a:t>
            </a:r>
            <a:r>
              <a:rPr lang="en-US" sz="1100" b="1" baseline="0" dirty="0">
                <a:solidFill>
                  <a:srgbClr val="FFFFFF"/>
                </a:solidFill>
                <a:latin typeface="Calibri" panose="020F0502020204030204" pitchFamily="34" charset="0"/>
              </a:rPr>
              <a:t> – Slide </a:t>
            </a:r>
            <a:fld id="{F6465703-3A07-4209-AC0B-5B3E9B8263A8}" type="slidenum">
              <a:rPr lang="en-US" sz="1100" b="1" baseline="0" smtClean="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FFFFFF"/>
                </a:solidFill>
                <a:latin typeface="Calibri" panose="020F0502020204030204" pitchFamily="34" charset="0"/>
              </a:rPr>
              <a:t>Doc-11</a:t>
            </a:r>
            <a:r>
              <a:rPr lang="en-US" sz="1100" b="1" baseline="0" dirty="0">
                <a:solidFill>
                  <a:srgbClr val="FFFFFF"/>
                </a:solidFill>
                <a:latin typeface="Calibri" panose="020F0502020204030204" pitchFamily="34" charset="0"/>
              </a:rPr>
              <a:t> – Slide </a:t>
            </a:r>
            <a:fld id="{F6465703-3A07-4209-AC0B-5B3E9B8263A8}" type="slidenum">
              <a:rPr lang="en-US" sz="1100" b="1" baseline="0" smtClean="0">
                <a:solidFill>
                  <a:srgbClr val="FFFFFF"/>
                </a:solidFill>
                <a:latin typeface="Calibri" panose="020F0502020204030204" pitchFamily="34" charset="0"/>
              </a:rPr>
              <a:pPr algn="r"/>
              <a:t>‹#›</a:t>
            </a:fld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00800" y="1371600"/>
            <a:ext cx="5181600" cy="4343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0053" y="6596390"/>
            <a:ext cx="12212053" cy="261610"/>
          </a:xfrm>
          <a:prstGeom prst="rect">
            <a:avLst/>
          </a:prstGeom>
          <a:solidFill>
            <a:srgbClr val="E36E1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02920"/>
            <a:ext cx="1097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</a:t>
            </a:r>
          </a:p>
          <a:p>
            <a:pPr marL="4603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ARE_VERT_1c_REV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827" y="152400"/>
            <a:ext cx="631973" cy="68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51836" y="616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sz="1800" dirty="0">
              <a:solidFill>
                <a:srgbClr val="61504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0" r:id="rId1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rgbClr val="FFFFFF"/>
          </a:solidFill>
          <a:effectLst/>
          <a:uLnTx/>
          <a:uFillTx/>
          <a:latin typeface="Arial"/>
          <a:ea typeface="+mn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marR="0" indent="-23336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kumimoji="0" lang="en-US" sz="24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/>
          <a:ea typeface="+mn-ea"/>
          <a:cs typeface="Arial"/>
        </a:defRPr>
      </a:lvl1pPr>
      <a:lvl2pPr marL="460375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/>
          <a:ea typeface="+mn-ea"/>
          <a:cs typeface="Arial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/>
          <a:ea typeface="+mn-ea"/>
          <a:cs typeface="Arial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/>
          <a:ea typeface="+mn-ea"/>
          <a:cs typeface="Arial"/>
        </a:defRPr>
      </a:lvl4pPr>
      <a:lvl5pPr marL="113665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None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/>
          <a:ea typeface="+mn-ea"/>
          <a:cs typeface="Arial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81600"/>
            <a:ext cx="10363200" cy="12192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0" dirty="0">
                <a:latin typeface="ITCOfficinaSans LT Book" panose="02000506040000020003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Climate-smart and sustainable agriculture in the face of climate change: overcoming barriers (GDN)</a:t>
            </a:r>
            <a:endParaRPr lang="en-US" sz="2400" b="0" dirty="0">
              <a:latin typeface="ITCOfficinaSans LT Book" panose="0200050604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51869"/>
            <a:ext cx="6248400" cy="591145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fficina Sans OS ITC TT" panose="00000400000000000000" pitchFamily="2" charset="0"/>
                <a:cs typeface="Segoe UI Light" panose="020B0502040204020203" pitchFamily="34" charset="0"/>
              </a:rPr>
              <a:t>22</a:t>
            </a:r>
            <a:r>
              <a:rPr lang="en-US" sz="2400" baseline="30000" dirty="0">
                <a:solidFill>
                  <a:schemeClr val="bg1"/>
                </a:solidFill>
                <a:latin typeface="Officina Sans OS ITC TT" panose="00000400000000000000" pitchFamily="2" charset="0"/>
                <a:cs typeface="Segoe UI Light" panose="020B0502040204020203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Officina Sans OS ITC TT" panose="00000400000000000000" pitchFamily="2" charset="0"/>
                <a:cs typeface="Segoe UI Light" panose="020B0502040204020203" pitchFamily="34" charset="0"/>
              </a:rPr>
              <a:t> March 2018</a:t>
            </a:r>
          </a:p>
          <a:p>
            <a:endParaRPr lang="en-U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76154E-4C70-41D0-B785-F9BEA248D20F}"/>
              </a:ext>
            </a:extLst>
          </p:cNvPr>
          <p:cNvSpPr txBox="1">
            <a:spLocks/>
          </p:cNvSpPr>
          <p:nvPr/>
        </p:nvSpPr>
        <p:spPr bwMode="auto">
          <a:xfrm>
            <a:off x="764976" y="22859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337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algn="ctr"/>
            <a:r>
              <a:rPr lang="en-IN" b="0" dirty="0">
                <a:solidFill>
                  <a:srgbClr val="F8F8F8"/>
                </a:solidFill>
              </a:rPr>
              <a:t>Overcoming Barriers to the Pursuit of Climate Resilient Agriculture: Looking Beyond the Farm</a:t>
            </a:r>
            <a:endParaRPr lang="en-US" sz="2800" b="0" dirty="0">
              <a:solidFill>
                <a:srgbClr val="F8F8F8"/>
              </a:solidFill>
              <a:latin typeface="ITCOfficinaSans LT Book" panose="02000506040000020003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33C39C-42E4-4566-AE61-2067D1879909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427" y="1371600"/>
            <a:ext cx="3365747" cy="338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8680A-6F26-4F2E-BBC5-B25805F6C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9" t="6700" r="35626" b="9038"/>
          <a:stretch/>
        </p:blipFill>
        <p:spPr>
          <a:xfrm>
            <a:off x="5988174" y="1359641"/>
            <a:ext cx="3048000" cy="33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5C9971-C18C-4F25-AA66-150317B9D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1371600"/>
            <a:ext cx="12420600" cy="9315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0B601-F134-4695-9D88-69BCC086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2600325"/>
            <a:ext cx="5943600" cy="6858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806574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B601-F134-4695-9D88-69BCC086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fficina Sans OS ITC TT" panose="00000400000000000000" pitchFamily="2" charset="0"/>
                <a:cs typeface="Segoe UI Light" panose="020B0502040204020203" pitchFamily="34" charset="0"/>
              </a:rPr>
              <a:t>Project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3828C0-2F4B-4344-86C2-72D49E1BAE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218747-8D9C-4852-AF6C-23661AD77FCD}"/>
              </a:ext>
            </a:extLst>
          </p:cNvPr>
          <p:cNvSpPr txBox="1"/>
          <p:nvPr/>
        </p:nvSpPr>
        <p:spPr>
          <a:xfrm>
            <a:off x="6858000" y="464574"/>
            <a:ext cx="4876800" cy="5293757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RAIN FALLS: A COMMUNITY-BASED ADAPTATION INITIATIVE</a:t>
            </a:r>
          </a:p>
          <a:p>
            <a:pPr algn="ctr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Adivasi women and girls are empowered, participate effectively in governance, and have enhanced resilience to chronic risks arising out of climate change</a:t>
            </a:r>
          </a:p>
          <a:p>
            <a:pPr algn="just"/>
            <a:endParaRPr lang="en-US" sz="200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areas: </a:t>
            </a:r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villages in Jashpur district, in 2 blocks  Bagicha &amp; </a:t>
            </a:r>
            <a:r>
              <a:rPr lang="en-US" sz="2000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Pathalgaon</a:t>
            </a:r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( 20 villages in each block) and one block in (Jalgaon </a:t>
            </a:r>
            <a:r>
              <a:rPr lang="en-US" sz="2000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Jamod</a:t>
            </a:r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Buldhana</a:t>
            </a:r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district to reach 10 additional villages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598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A021E-1303-49A3-B57B-240420C33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0B601-F134-4695-9D88-69BCC0865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3810000" cy="5943600"/>
          </a:xfrm>
          <a:blipFill>
            <a:blip r:embed="rId4">
              <a:alphaModFix amt="34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RESILIENT AGRICULTURE</a:t>
            </a: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Formation of Farmer Field Schools (80 in 40 villages)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Promotion of System of Rice Intensification (SRI) 700 Farmers 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Promotion of mixed cropping – 800 farmers; promotion of pulses – 600 farmers 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Training farmers on bio pesticide and organic manure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/>
              <a:t>Leveraged </a:t>
            </a:r>
            <a:r>
              <a:rPr lang="en-US" sz="2000" b="0" dirty="0" err="1"/>
              <a:t>agri</a:t>
            </a:r>
            <a:r>
              <a:rPr lang="en-US" sz="2000" b="0" dirty="0"/>
              <a:t>-inputs &amp; equipment (INR 1.2 million)</a:t>
            </a:r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18747-8D9C-4852-AF6C-23661AD77FCD}"/>
              </a:ext>
            </a:extLst>
          </p:cNvPr>
          <p:cNvSpPr txBox="1"/>
          <p:nvPr/>
        </p:nvSpPr>
        <p:spPr>
          <a:xfrm>
            <a:off x="6800850" y="204281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8F8F8"/>
                </a:solidFill>
                <a:latin typeface="ITCOfficinaSans LT Book" panose="02000506040000020003" pitchFamily="2" charset="0"/>
              </a:rPr>
              <a:t> </a:t>
            </a:r>
          </a:p>
          <a:p>
            <a:pPr algn="just"/>
            <a:r>
              <a:rPr lang="en-US" dirty="0">
                <a:solidFill>
                  <a:srgbClr val="F8F8F8"/>
                </a:solidFill>
                <a:latin typeface="+mj-lt"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8F8F8"/>
              </a:solidFill>
              <a:latin typeface="ITCOfficinaSans LT Book" panose="02000506040000020003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AC934F-A47D-4AAD-B45B-EB5CFD188586}"/>
              </a:ext>
            </a:extLst>
          </p:cNvPr>
          <p:cNvSpPr txBox="1">
            <a:spLocks/>
          </p:cNvSpPr>
          <p:nvPr/>
        </p:nvSpPr>
        <p:spPr bwMode="auto">
          <a:xfrm>
            <a:off x="8153400" y="457200"/>
            <a:ext cx="3733800" cy="5943600"/>
          </a:xfrm>
          <a:prstGeom prst="rect">
            <a:avLst/>
          </a:prstGeom>
          <a:blipFill dpi="0" rotWithShape="1">
            <a:blip r:embed="rId4">
              <a:alphaModFix amt="3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algn="ctr"/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AND WATER CONSERVATION</a:t>
            </a: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5% Model: 800</a:t>
            </a: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Percolation tanks: 120</a:t>
            </a: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Earthen check dams: 2  </a:t>
            </a: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Ponds: 4</a:t>
            </a: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Contour trenching </a:t>
            </a:r>
          </a:p>
          <a:p>
            <a:pPr algn="ctr"/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Sensitization on improved water management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Household (HH) participatory water audit tool: 275 HHs </a:t>
            </a:r>
          </a:p>
          <a:p>
            <a:pPr algn="ctr"/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Volunteers trained on water audit: 40</a:t>
            </a:r>
          </a:p>
          <a:p>
            <a:pPr algn="ctr"/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444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\Kalpana and PR SAI @SRI FIELD.JPG">
            <a:extLst>
              <a:ext uri="{FF2B5EF4-FFF2-40B4-BE49-F238E27FC236}">
                <a16:creationId xmlns:a16="http://schemas.microsoft.com/office/drawing/2014/main" id="{FA3471E0-A26F-4ABD-AB36-A46FDE8A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AFF3BF-991C-4057-BEBB-3B65F649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4191000" cy="6019800"/>
          </a:xfrm>
          <a:blipFill>
            <a:blip r:embed="rId3">
              <a:alphaModFix amt="34000"/>
            </a:blip>
            <a:tile tx="0" ty="0" sx="100000" sy="100000" flip="none" algn="tl"/>
          </a:blipFill>
        </p:spPr>
        <p:txBody>
          <a:bodyPr/>
          <a:lstStyle/>
          <a:p>
            <a:pPr marL="0" indent="0" algn="ctr"/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RESOURCE GOVERNANCE</a:t>
            </a: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 Development Committees (VDC) organized: 40</a:t>
            </a:r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Panchayat level leaders trained:124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Joint Forest Mana/</a:t>
            </a: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gement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Committees strengthened: 20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Scenario Planning; village level Community Action Plans (CAP) for Adaptation prepared and implemented: 40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31F6FD-5734-4002-99A6-C40BC299AE2D}"/>
              </a:ext>
            </a:extLst>
          </p:cNvPr>
          <p:cNvSpPr txBox="1">
            <a:spLocks/>
          </p:cNvSpPr>
          <p:nvPr/>
        </p:nvSpPr>
        <p:spPr bwMode="auto">
          <a:xfrm>
            <a:off x="7543800" y="533400"/>
            <a:ext cx="4267200" cy="6019800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96" charset="0"/>
                <a:ea typeface="ＭＳ Ｐゴシック" pitchFamily="-96" charset="-128"/>
              </a:defRPr>
            </a:lvl9pPr>
          </a:lstStyle>
          <a:p>
            <a:pPr algn="ctr"/>
            <a:r>
              <a:rPr lang="en-US" sz="2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&amp; INSURING LIVELIHOODS</a:t>
            </a:r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SHGs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strengthened: 172 &amp; self-rating of SHG quality promoted (SQAT)</a:t>
            </a:r>
          </a:p>
          <a:p>
            <a:pPr algn="ctr"/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Savings: INR 2.3 million; bank credit</a:t>
            </a:r>
          </a:p>
          <a:p>
            <a:pPr algn="ctr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Alternate Livelihood support for income diversification: 25 SHGs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0" dirty="0"/>
              <a:t>Insurance literacy &amp; linkages based on a demand and risk assessment study </a:t>
            </a:r>
          </a:p>
          <a:p>
            <a:pPr algn="ctr"/>
            <a:endParaRPr lang="en-US" sz="2000" b="0" dirty="0"/>
          </a:p>
          <a:p>
            <a:pPr algn="ctr"/>
            <a:r>
              <a:rPr lang="en-US" sz="2000" b="0" dirty="0"/>
              <a:t>Ag-met pilots in village clusters; mobile based agriculture and meteorological support to 320 farmers </a:t>
            </a:r>
          </a:p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631290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703A0-6268-40BD-80DE-8BD3ADE67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" t="30081" r="-81" b="-7318"/>
          <a:stretch/>
        </p:blipFill>
        <p:spPr>
          <a:xfrm>
            <a:off x="-4916" y="0"/>
            <a:ext cx="12192000" cy="7543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6EB7B-637B-418F-A53C-4FDBF52EB9E3}"/>
              </a:ext>
            </a:extLst>
          </p:cNvPr>
          <p:cNvSpPr txBox="1">
            <a:spLocks/>
          </p:cNvSpPr>
          <p:nvPr/>
        </p:nvSpPr>
        <p:spPr>
          <a:xfrm>
            <a:off x="4267200" y="304800"/>
            <a:ext cx="3581400" cy="6096000"/>
          </a:xfrm>
          <a:prstGeom prst="rect">
            <a:avLst/>
          </a:prstGeo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233363" marR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60375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2pPr>
            <a:lvl3pPr marL="687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3pPr>
            <a:lvl4pPr marL="9223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/>
              <a:buChar char="•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4pPr>
            <a:lvl5pPr marL="113665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GENDER TRANSFORMATIVE CHANGE</a:t>
            </a:r>
          </a:p>
          <a:p>
            <a:pPr marL="0" indent="0"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Gender analysis: 40 villages</a:t>
            </a:r>
          </a:p>
          <a:p>
            <a:pPr marL="0" indent="0"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REFLECT circles and dialogues in communities to reflect over gender norms periodically</a:t>
            </a:r>
          </a:p>
          <a:p>
            <a:pPr marL="0" indent="0"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SHG members  trained: 350</a:t>
            </a: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VDCs sensitized: 40</a:t>
            </a: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PRI members sensitized: 64</a:t>
            </a:r>
          </a:p>
          <a:p>
            <a:pPr marL="0" indent="0"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Men sensitized: 160</a:t>
            </a:r>
          </a:p>
          <a:p>
            <a:pPr marL="0" indent="0" algn="ctr"/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1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93F9-6A10-4800-8504-24C35DBE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52"/>
            <a:ext cx="10210800" cy="796667"/>
          </a:xfrm>
        </p:spPr>
        <p:txBody>
          <a:bodyPr/>
          <a:lstStyle/>
          <a:p>
            <a:r>
              <a:rPr lang="en-US" dirty="0"/>
              <a:t>Measuring Change (1/2)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90DF2E-46DD-4EB9-99DA-01EA6CA77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22596"/>
              </p:ext>
            </p:extLst>
          </p:nvPr>
        </p:nvGraphicFramePr>
        <p:xfrm>
          <a:off x="914400" y="1447800"/>
          <a:ext cx="6400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27462283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978982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22771326"/>
                    </a:ext>
                  </a:extLst>
                </a:gridCol>
              </a:tblGrid>
              <a:tr h="108169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Adoption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Status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farmers)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Status</a:t>
                      </a:r>
                    </a:p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farmers)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66619"/>
                  </a:ext>
                </a:extLst>
              </a:tr>
              <a:tr h="958605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 of Rice Intensification/ Line Sowing 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04929"/>
                  </a:ext>
                </a:extLst>
              </a:tr>
              <a:tr h="67102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Mixed cropping 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61189"/>
                  </a:ext>
                </a:extLst>
              </a:tr>
              <a:tr h="67102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Bund plantation 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70282"/>
                  </a:ext>
                </a:extLst>
              </a:tr>
              <a:tr h="671024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 nutrient management 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8977"/>
                  </a:ext>
                </a:extLst>
              </a:tr>
              <a:tr h="671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Farm ponds 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79093"/>
                  </a:ext>
                </a:extLst>
              </a:tr>
            </a:tbl>
          </a:graphicData>
        </a:graphic>
      </p:graphicFrame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743656C-E84A-4197-B604-9DC1A132A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" r="21667"/>
          <a:stretch/>
        </p:blipFill>
        <p:spPr>
          <a:xfrm>
            <a:off x="7307826" y="1437968"/>
            <a:ext cx="3741174" cy="4734232"/>
          </a:xfrm>
        </p:spPr>
      </p:pic>
    </p:spTree>
    <p:extLst>
      <p:ext uri="{BB962C8B-B14F-4D97-AF65-F5344CB8AC3E}">
        <p14:creationId xmlns:p14="http://schemas.microsoft.com/office/powerpoint/2010/main" val="274815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93F9-6A10-4800-8504-24C35DBE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52"/>
            <a:ext cx="10210800" cy="796667"/>
          </a:xfrm>
        </p:spPr>
        <p:txBody>
          <a:bodyPr/>
          <a:lstStyle/>
          <a:p>
            <a:r>
              <a:rPr lang="en-US" dirty="0"/>
              <a:t>Measuring Change (2/2)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AD65C9-8FB3-4895-BF52-5E9F57812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66885"/>
              </p:ext>
            </p:extLst>
          </p:nvPr>
        </p:nvGraphicFramePr>
        <p:xfrm>
          <a:off x="838200" y="1295400"/>
          <a:ext cx="697576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237">
                  <a:extLst>
                    <a:ext uri="{9D8B030D-6E8A-4147-A177-3AD203B41FA5}">
                      <a16:colId xmlns:a16="http://schemas.microsoft.com/office/drawing/2014/main" val="1274622836"/>
                    </a:ext>
                  </a:extLst>
                </a:gridCol>
                <a:gridCol w="1653025">
                  <a:extLst>
                    <a:ext uri="{9D8B030D-6E8A-4147-A177-3AD203B41FA5}">
                      <a16:colId xmlns:a16="http://schemas.microsoft.com/office/drawing/2014/main" val="219789825"/>
                    </a:ext>
                  </a:extLst>
                </a:gridCol>
                <a:gridCol w="1914503">
                  <a:extLst>
                    <a:ext uri="{9D8B030D-6E8A-4147-A177-3AD203B41FA5}">
                      <a16:colId xmlns:a16="http://schemas.microsoft.com/office/drawing/2014/main" val="3822771326"/>
                    </a:ext>
                  </a:extLst>
                </a:gridCol>
              </a:tblGrid>
              <a:tr h="5746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 of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66619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 of Paddy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3.15 Q/acre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15.91Q/acre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04929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days in a year when households could not eat the minimum threshold quantity of cereals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61189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insecurity fear in the intervention areas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 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 HH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70282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number of days in a year when participant households migrated in distress, for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68977"/>
                  </a:ext>
                </a:extLst>
              </a:tr>
              <a:tr h="3329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Adivasi women voicing at least one vulnerability related issue in any multi-stakeholder 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279093"/>
                  </a:ext>
                </a:extLst>
              </a:tr>
            </a:tbl>
          </a:graphicData>
        </a:graphic>
      </p:graphicFrame>
      <p:pic>
        <p:nvPicPr>
          <p:cNvPr id="7" name="Picture 2" descr="E:\Photos\DSC01066.JPG">
            <a:extLst>
              <a:ext uri="{FF2B5EF4-FFF2-40B4-BE49-F238E27FC236}">
                <a16:creationId xmlns:a16="http://schemas.microsoft.com/office/drawing/2014/main" id="{C429A210-D959-49C1-995A-8AFCF84AC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16" b="1"/>
          <a:stretch/>
        </p:blipFill>
        <p:spPr bwMode="auto">
          <a:xfrm>
            <a:off x="7813965" y="990600"/>
            <a:ext cx="3352800" cy="52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A56DC-C646-4CC9-A060-627462A2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Replication Challenge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0129932-D174-40A5-B6AA-D819BCD81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49608"/>
              </p:ext>
            </p:extLst>
          </p:nvPr>
        </p:nvGraphicFramePr>
        <p:xfrm>
          <a:off x="609600" y="1371600"/>
          <a:ext cx="5486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E346B17A-4234-489F-881A-44F3CEC6C8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371600"/>
            <a:ext cx="4658032" cy="43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13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68A5CE-87C9-4586-93F1-C289BDEE3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43" y="-152400"/>
            <a:ext cx="12420600" cy="931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E1528C-6349-40FE-B676-26DD8204F446}"/>
              </a:ext>
            </a:extLst>
          </p:cNvPr>
          <p:cNvSpPr txBox="1"/>
          <p:nvPr/>
        </p:nvSpPr>
        <p:spPr>
          <a:xfrm>
            <a:off x="5791200" y="152400"/>
            <a:ext cx="6248400" cy="6863417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FOR RESEARCH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resilient livelihood basket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smallholder look like?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and thresholds 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capacity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smallholders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Knowledge and Information System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Climate Resilient Agriculture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Analysis: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Climate Vulnerability and Resilience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 of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 Planning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Seed, Soil, Water and Energy: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Technologies and Innovations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poor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a robust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market system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climate vulnerable areas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needs assessment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willingness to pay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11250656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ARE_Supergraphic_Full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AB09B4B2C024B983ECCC163205121" ma:contentTypeVersion="2" ma:contentTypeDescription="Create a new document." ma:contentTypeScope="" ma:versionID="6eebee01ad7ab2361b7aee4858df0543">
  <xsd:schema xmlns:xsd="http://www.w3.org/2001/XMLSchema" xmlns:xs="http://www.w3.org/2001/XMLSchema" xmlns:p="http://schemas.microsoft.com/office/2006/metadata/properties" xmlns:ns2="ed3d2bc1-03ce-4957-bc44-1b83e1a1b5d4" targetNamespace="http://schemas.microsoft.com/office/2006/metadata/properties" ma:root="true" ma:fieldsID="c2760de2babfbe3dae93e20131898a5c" ns2:_="">
    <xsd:import namespace="ed3d2bc1-03ce-4957-bc44-1b83e1a1b5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d2bc1-03ce-4957-bc44-1b83e1a1b5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32DBC-740B-4E16-9C6A-398A606DE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59DBE-2092-46EE-A970-47DEA508611B}">
  <ds:schemaRefs>
    <ds:schemaRef ds:uri="http://schemas.microsoft.com/office/2006/documentManagement/types"/>
    <ds:schemaRef ds:uri="http://schemas.microsoft.com/office/infopath/2007/PartnerControls"/>
    <ds:schemaRef ds:uri="ed3d2bc1-03ce-4957-bc44-1b83e1a1b5d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428EFE-DA36-4FCA-A7DE-1323C2B44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3d2bc1-03ce-4957-bc44-1b83e1a1b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26965</TotalTime>
  <Words>405</Words>
  <Application>Microsoft Office PowerPoint</Application>
  <PresentationFormat>Widescreen</PresentationFormat>
  <Paragraphs>103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ITCOfficinaSans LT Book</vt:lpstr>
      <vt:lpstr>Officina Sans OS ITC TT</vt:lpstr>
      <vt:lpstr>Segoe UI</vt:lpstr>
      <vt:lpstr>Segoe UI Light</vt:lpstr>
      <vt:lpstr>Tahoma</vt:lpstr>
      <vt:lpstr>CARE_Supergraphic_Full</vt:lpstr>
      <vt:lpstr>Climate-smart and sustainable agriculture in the face of climate change: overcoming barriers (GDN)</vt:lpstr>
      <vt:lpstr>Project overview</vt:lpstr>
      <vt:lpstr>CLIMATE RESILIENT AGRICULTURE  Formation of Farmer Field Schools (80 in 40 villages)  Promotion of System of Rice Intensification (SRI) 700 Farmers   Promotion of mixed cropping – 800 farmers; promotion of pulses – 600 farmers   Training farmers on bio pesticide and organic manure  Leveraged agri-inputs &amp; equipment (INR 1.2 million)  </vt:lpstr>
      <vt:lpstr>INCLUSIVE RESOURCE GOVERNANCE  Village Development Committees (VDC) organized: 40  Panchayat level leaders trained:124  Joint Forest Mana/gement Committees strengthened: 20  Scenario Planning; village level Community Action Plans (CAP) for Adaptation prepared and implemented: 40 </vt:lpstr>
      <vt:lpstr>PowerPoint Presentation</vt:lpstr>
      <vt:lpstr>Measuring Change (1/2) </vt:lpstr>
      <vt:lpstr>Measuring Change (2/2) </vt:lpstr>
      <vt:lpstr>The Replication Challenge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CLASS - 3</dc:title>
  <dc:creator>bjoshi@careindia.org;pradip@careindia.org;msingh@careindia.org</dc:creator>
  <cp:lastModifiedBy>Bharati Joshi</cp:lastModifiedBy>
  <cp:revision>1724</cp:revision>
  <cp:lastPrinted>2017-07-06T03:55:05Z</cp:lastPrinted>
  <dcterms:created xsi:type="dcterms:W3CDTF">2006-08-16T00:00:00Z</dcterms:created>
  <dcterms:modified xsi:type="dcterms:W3CDTF">2018-03-22T03:05:35Z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0x010100B06AB09B4B2C024B983ECCC163205121</vt:lpwstr>
  </property>
</Properties>
</file>