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8" r:id="rId4"/>
    <p:sldId id="282" r:id="rId5"/>
    <p:sldId id="266" r:id="rId6"/>
    <p:sldId id="280" r:id="rId7"/>
    <p:sldId id="281" r:id="rId8"/>
    <p:sldId id="265" r:id="rId9"/>
    <p:sldId id="264" r:id="rId10"/>
    <p:sldId id="263" r:id="rId11"/>
    <p:sldId id="258" r:id="rId12"/>
    <p:sldId id="261" r:id="rId13"/>
    <p:sldId id="260" r:id="rId14"/>
    <p:sldId id="25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9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9DD4-6C1D-41CA-A4BD-743C56EE9EE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0498-D50A-4AB5-BF2A-3491439D1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498-D50A-4AB5-BF2A-3491439D1A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F6A5-7856-4F24-B5E1-1B2F0250706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5A7C-DD24-4B01-9007-6BAD8F4D2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TEMP-Frnd-imag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38"/>
            <a:ext cx="9906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8620" y="5857892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i="1" dirty="0" smtClean="0">
                <a:latin typeface="Candara" pitchFamily="34" charset="0"/>
                <a:cs typeface="Kalinga" pitchFamily="34" charset="0"/>
              </a:rPr>
              <a:t>  </a:t>
            </a:r>
            <a:r>
              <a:rPr lang="en-US" sz="2800" b="1" i="1" dirty="0" err="1" smtClean="0">
                <a:latin typeface="Candara" pitchFamily="34" charset="0"/>
                <a:cs typeface="Kalinga" pitchFamily="34" charset="0"/>
              </a:rPr>
              <a:t>Jimma</a:t>
            </a:r>
            <a:r>
              <a:rPr lang="en-US" sz="2800" b="1" i="1" dirty="0" smtClean="0">
                <a:latin typeface="Candara" pitchFamily="34" charset="0"/>
                <a:cs typeface="Kalinga" pitchFamily="34" charset="0"/>
              </a:rPr>
              <a:t> University ,Ethiopia</a:t>
            </a:r>
            <a:endParaRPr lang="en-US" sz="3200" b="1" i="1" dirty="0" smtClean="0">
              <a:latin typeface="Candara" pitchFamily="34" charset="0"/>
              <a:cs typeface="Kaling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85776"/>
            <a:ext cx="95964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400" b="1" dirty="0" smtClean="0"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3400" b="1" dirty="0" smtClean="0"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3400" b="1" dirty="0" smtClean="0"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3400" b="1" dirty="0" smtClean="0">
              <a:latin typeface="Candara" pitchFamily="34" charset="0"/>
              <a:cs typeface="Kalinga" pitchFamily="34" charset="0"/>
            </a:endParaRPr>
          </a:p>
          <a:p>
            <a:pPr algn="just"/>
            <a:r>
              <a:rPr lang="en-US" sz="3400" b="1" dirty="0" smtClean="0">
                <a:latin typeface="Candara" pitchFamily="34" charset="0"/>
                <a:cs typeface="Kalinga" pitchFamily="34" charset="0"/>
              </a:rPr>
              <a:t>Promotion of Coffee certification and contract farming for better livelihood : The case of Ethiopia</a:t>
            </a:r>
          </a:p>
          <a:p>
            <a:pPr algn="just"/>
            <a:endParaRPr lang="en-US" sz="3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ndara" pitchFamily="34" charset="0"/>
                <a:cs typeface="Kalinga" pitchFamily="34" charset="0"/>
              </a:rPr>
              <a:t>        </a:t>
            </a:r>
            <a:r>
              <a:rPr lang="en-US" sz="3200" b="1" i="1" dirty="0" err="1" smtClean="0">
                <a:solidFill>
                  <a:srgbClr val="7030A0"/>
                </a:solidFill>
                <a:latin typeface="Candara" pitchFamily="34" charset="0"/>
                <a:cs typeface="Kalinga" pitchFamily="34" charset="0"/>
              </a:rPr>
              <a:t>Yadeta</a:t>
            </a:r>
            <a:r>
              <a:rPr lang="en-US" sz="3200" b="1" i="1" dirty="0" smtClean="0">
                <a:solidFill>
                  <a:srgbClr val="7030A0"/>
                </a:solidFill>
                <a:latin typeface="Candara" pitchFamily="34" charset="0"/>
                <a:cs typeface="Kalinga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Candara" pitchFamily="34" charset="0"/>
                <a:cs typeface="Kalinga" pitchFamily="34" charset="0"/>
              </a:rPr>
              <a:t>Bekele</a:t>
            </a:r>
            <a:endParaRPr lang="en-US" sz="3200" b="1" i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ctr"/>
            <a:endParaRPr lang="en-US" sz="32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ndara" pitchFamily="34" charset="0"/>
                <a:cs typeface="Kalinga" pitchFamily="34" charset="0"/>
              </a:rPr>
              <a:t>                   </a:t>
            </a:r>
          </a:p>
          <a:p>
            <a:endParaRPr lang="en-US" sz="2000" b="1" dirty="0"/>
          </a:p>
        </p:txBody>
      </p:sp>
      <p:pic>
        <p:nvPicPr>
          <p:cNvPr id="8" name="Picture 3" descr="Image result for Jimma University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06" y="0"/>
            <a:ext cx="2000264" cy="16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Rationale of the study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66843"/>
            <a:ext cx="9739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In Ethiopia smallholder farmers face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three </a:t>
            </a:r>
            <a:r>
              <a:rPr lang="en-US" sz="36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major problems</a:t>
            </a:r>
          </a:p>
          <a:p>
            <a:pPr>
              <a:buFont typeface="Wingdings" pitchFamily="2" charset="2"/>
              <a:buNone/>
            </a:pPr>
            <a:endParaRPr lang="en-US" sz="36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They do not have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full information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what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quality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and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quantity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is demanded in the market and what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prices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are being paid for their crop in regional markets</a:t>
            </a:r>
          </a:p>
          <a:p>
            <a:pPr lvl="1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Farmers do not have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access to warnings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about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weather condition</a:t>
            </a: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Extension workers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could not reach all the farmers to train them in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production techniques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due to poor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infrastructures</a:t>
            </a:r>
            <a:endParaRPr lang="en-US" sz="2800" b="1" i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202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Cont’d….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54" y="1142984"/>
            <a:ext cx="95726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Hence farmers are losing price premium</a:t>
            </a:r>
          </a:p>
          <a:p>
            <a:pPr lvl="1" algn="just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The country is losing huge foreign earnings</a:t>
            </a:r>
          </a:p>
          <a:p>
            <a:pPr lvl="1" algn="just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The government gave due attention on quality controls through ECX but private coffee traders collect coffee from farmers  which unfit the required standards</a:t>
            </a:r>
          </a:p>
          <a:p>
            <a:pPr lvl="1" algn="just"/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Coffee producers, cooperatives, projects and other governmental organizations will be involved in the study</a:t>
            </a:r>
          </a:p>
          <a:p>
            <a:pPr lvl="1" algn="just"/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/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/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/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lvl="1" algn="just"/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</a:rPr>
              <a:t>Framework of the concept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214422"/>
            <a:ext cx="3200400" cy="1524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n-US" dirty="0">
                <a:latin typeface="Candara" pitchFamily="34" charset="0"/>
                <a:cs typeface="Arial" pitchFamily="34" charset="0"/>
              </a:rPr>
              <a:t>Farmers do not have full information about the quality and quantity of coffee demanded in the market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38752" y="1142984"/>
            <a:ext cx="3429000" cy="1524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n-US" dirty="0">
                <a:latin typeface="Candara" pitchFamily="34" charset="0"/>
                <a:cs typeface="Arial" pitchFamily="34" charset="0"/>
              </a:rPr>
              <a:t>Coffee cooperatives and private traders are collecting huge coffee from farmers and sell to ECX</a:t>
            </a:r>
            <a:endParaRPr lang="en-US" sz="32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81628" y="3571876"/>
            <a:ext cx="3200400" cy="1295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n-US" dirty="0">
                <a:latin typeface="Calibri" pitchFamily="34" charset="0"/>
                <a:cs typeface="Arial" pitchFamily="34" charset="0"/>
              </a:rPr>
              <a:t>ECX controls the quality of coffee from cooperatives and traders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3571876"/>
            <a:ext cx="3124200" cy="1295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dirty="0">
                <a:latin typeface="Calibri" pitchFamily="34" charset="0"/>
                <a:cs typeface="Arial" pitchFamily="34" charset="0"/>
              </a:rPr>
              <a:t>Private exporters supply uncertified coffee with relatively low price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81298" y="5486400"/>
            <a:ext cx="2895600" cy="13716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dirty="0">
                <a:latin typeface="Calibri" pitchFamily="34" charset="0"/>
                <a:cs typeface="Arial" pitchFamily="34" charset="0"/>
              </a:rPr>
              <a:t>The country is losing huge price premium and missing its coffee brand in the international markets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3238488" y="1643050"/>
            <a:ext cx="2000264" cy="3810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2"/>
          <p:cNvSpPr>
            <a:spLocks noChangeArrowheads="1"/>
          </p:cNvSpPr>
          <p:nvPr/>
        </p:nvSpPr>
        <p:spPr bwMode="auto">
          <a:xfrm rot="5400000">
            <a:off x="6473835" y="2908297"/>
            <a:ext cx="938218" cy="407988"/>
          </a:xfrm>
          <a:prstGeom prst="rightArrow">
            <a:avLst>
              <a:gd name="adj1" fmla="val 50000"/>
              <a:gd name="adj2" fmla="val 50054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Right Arrow 13"/>
          <p:cNvSpPr>
            <a:spLocks noChangeArrowheads="1"/>
          </p:cNvSpPr>
          <p:nvPr/>
        </p:nvSpPr>
        <p:spPr bwMode="auto">
          <a:xfrm rot="10800000">
            <a:off x="3095612" y="3938588"/>
            <a:ext cx="2286016" cy="404812"/>
          </a:xfrm>
          <a:prstGeom prst="right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Right Arrow 14"/>
          <p:cNvSpPr>
            <a:spLocks noChangeArrowheads="1"/>
          </p:cNvSpPr>
          <p:nvPr/>
        </p:nvSpPr>
        <p:spPr bwMode="auto">
          <a:xfrm rot="5400000">
            <a:off x="3612349" y="4693451"/>
            <a:ext cx="1233502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5798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Objectives of the research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1546"/>
            <a:ext cx="990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This study will have two dimensions (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Intervention and Impact analysis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) with the following objectives</a:t>
            </a:r>
          </a:p>
          <a:p>
            <a:pPr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To identify determinants of smallholder farmers’ coffee certification  and contract farming participation</a:t>
            </a:r>
          </a:p>
          <a:p>
            <a:pPr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To estimate the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impact of coffee certification and coffee contract farming participation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on the income of smallholder farmers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3930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Objective Cont’d…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92" y="1285860"/>
            <a:ext cx="95012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To assess gender mainstreaming approach in the coffee certification and contract farming</a:t>
            </a:r>
          </a:p>
          <a:p>
            <a:pPr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To conduct comparative analysis between certified and uncertified, contract farming participants and non-participants</a:t>
            </a:r>
            <a:endParaRPr lang="en-US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Research questions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54" y="1166843"/>
            <a:ext cx="95012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What are the factors that determine smallholder farmers to be certified and not to be certified in coffee production? 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What are the factors determining the participation decision of smallholder farmers in coffee contract farming? 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What is the extent of smallholders’ coffee supply in contract farming? 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What are the impact of coffee certification and coffee contract farming participation on the income of smallholder farmers?</a:t>
            </a:r>
            <a:endParaRPr lang="en-US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692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Cont’d….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2984"/>
            <a:ext cx="9667908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How do certified and uncertified coffee producers differ in their access to education, extension services, market information, gender equality and income from coffee?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2626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Methodology</a:t>
            </a:r>
            <a:r>
              <a:rPr lang="en-US" sz="2000" dirty="0" smtClean="0">
                <a:latin typeface="Candara" pitchFamily="34" charset="0"/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92" y="1285860"/>
            <a:ext cx="928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The study will be conducted in south western part of the country</a:t>
            </a:r>
          </a:p>
          <a:p>
            <a:pPr algn="just"/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3686" t="7977" b="5128"/>
          <a:stretch>
            <a:fillRect/>
          </a:stretch>
        </p:blipFill>
        <p:spPr bwMode="auto">
          <a:xfrm>
            <a:off x="666720" y="1976437"/>
            <a:ext cx="8429683" cy="45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Cont’d….</a:t>
            </a:r>
            <a:r>
              <a:rPr lang="en-US" sz="2000" dirty="0" smtClean="0">
                <a:latin typeface="Candara" pitchFamily="34" charset="0"/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92" y="1285860"/>
            <a:ext cx="9286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Both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qualitative and quantitative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data will be collected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Structured questionnaire  will be used to collect data from certified, uncertified, contracted and non-contracted coffee 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692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Cont’d….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092" y="1285860"/>
            <a:ext cx="93583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endParaRPr lang="en-US" sz="2800" dirty="0" smtClean="0">
              <a:latin typeface="Kaling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Focus group discussions and key informant interview will also be used</a:t>
            </a:r>
          </a:p>
          <a:p>
            <a:pPr algn="just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Secondary data will be collected from different governmental and non-governmental organizations which are found in the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es.cloudinary.com/cta/image/upload/c_fill,f_auto,fl_progressive,h_370,w_1300,x_0,y_0/ioqqkafxvnpixuagtl5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2437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preffered user\Desktop\GDN2\Pics\imagesIUSQ6ZZ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2" y="1000108"/>
            <a:ext cx="53816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33308" y="4643446"/>
            <a:ext cx="95726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i="1" dirty="0" smtClean="0">
                <a:solidFill>
                  <a:srgbClr val="0066FF"/>
                </a:solidFill>
                <a:latin typeface="Candara" pitchFamily="34" charset="0"/>
              </a:rPr>
              <a:t>Profits from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Black Gold</a:t>
            </a:r>
            <a:r>
              <a:rPr lang="en-US" sz="4400" b="1" i="1" dirty="0" smtClean="0">
                <a:solidFill>
                  <a:srgbClr val="0066FF"/>
                </a:solidFill>
                <a:latin typeface="Candara" pitchFamily="34" charset="0"/>
              </a:rPr>
              <a:t>: Coffee Arabica</a:t>
            </a:r>
          </a:p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srgbClr val="0066FF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srgbClr val="0066FF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882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Cont’d….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68" y="1357298"/>
            <a:ext cx="92869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To analyze the data, different statistical methods will be employed </a:t>
            </a:r>
          </a:p>
          <a:p>
            <a:pPr algn="just">
              <a:buFontTx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i="1" dirty="0" err="1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Tobit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model will be used to identify factors influencing coffee contract farm and coffee certification participations decisions and level of their participation </a:t>
            </a:r>
          </a:p>
          <a:p>
            <a:pPr algn="just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Propensity score matching</a:t>
            </a:r>
            <a:r>
              <a:rPr lang="en-US" sz="2800" b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will be used to analyze the effect of contract farming and coffee certification on the income level of smallholder farmers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386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Policy Implications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92" y="1305342"/>
            <a:ext cx="9429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Coffee certification is an </a:t>
            </a: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instrument</a:t>
            </a: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to </a:t>
            </a: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add value </a:t>
            </a: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to the product</a:t>
            </a:r>
          </a:p>
          <a:p>
            <a:pPr algn="just">
              <a:buFontTx/>
              <a:buNone/>
            </a:pPr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It addresses a growing worldwide demand for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healthier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 and more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socially and environmentally friendly products</a:t>
            </a:r>
          </a:p>
          <a:p>
            <a:pPr algn="just">
              <a:buFontTx/>
              <a:buNone/>
            </a:pPr>
            <a:endParaRPr lang="en-US" sz="2400" b="1" i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It </a:t>
            </a: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is based on the idea that consumers are motivated to pay a </a:t>
            </a: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price premium </a:t>
            </a: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for products that meet certain precisely defined and assured standards </a:t>
            </a:r>
          </a:p>
          <a:p>
            <a:pPr algn="just">
              <a:buFontTx/>
              <a:buNone/>
            </a:pPr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Labeling a product as ‘organic’ or ‘</a:t>
            </a:r>
            <a:r>
              <a:rPr lang="en-US" sz="2400" b="1" dirty="0" err="1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Fairtrade</a:t>
            </a: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’ is considered a valuable marketing advantage in today's consumer markets.</a:t>
            </a:r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692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Cont’d….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05342"/>
            <a:ext cx="9667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The price premiums are intended to be used to promote socio-economic change</a:t>
            </a:r>
          </a:p>
          <a:p>
            <a:pPr algn="just">
              <a:buFontTx/>
              <a:buNone/>
            </a:pPr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Voluntary  product certification standards will be  promoted as critical devices to make small-scale farmers </a:t>
            </a: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less vulnerable to volatile market prices</a:t>
            </a: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and to </a:t>
            </a: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enhance their market integration</a:t>
            </a:r>
          </a:p>
          <a:p>
            <a:pPr algn="just">
              <a:buFontTx/>
              <a:buNone/>
            </a:pPr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So this study has policy implications of producing a quality coffee through certification for international markets</a:t>
            </a:r>
          </a:p>
          <a:p>
            <a:pPr algn="just">
              <a:buFontTx/>
              <a:buNone/>
            </a:pPr>
            <a:endParaRPr lang="en-US" sz="24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Integrating small-scale farmers to different markets through contract farming enables them to harvest </a:t>
            </a:r>
            <a:r>
              <a:rPr lang="en-US" sz="24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high price premium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676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Cont’d…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92" y="1214422"/>
            <a:ext cx="95012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There is also climate change implication through forest conservation and gender equality due to coffee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certification</a:t>
            </a:r>
          </a:p>
          <a:p>
            <a:pPr algn="just">
              <a:buFont typeface="Wingdings" pitchFamily="2" charset="2"/>
              <a:buNone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Policy relating to agricultural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</a:rPr>
              <a:t>commercialization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 and upgrading of small scale farmers by integrating them to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</a:rPr>
              <a:t>fair markets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will get due attention in the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86058"/>
            <a:ext cx="9501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Candara" pitchFamily="34" charset="0"/>
                <a:cs typeface="Kalinga" pitchFamily="34" charset="0"/>
              </a:rPr>
              <a:t>Thank You</a:t>
            </a:r>
            <a:endParaRPr lang="en-US" sz="96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923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ndara" pitchFamily="34" charset="0"/>
              </a:rPr>
              <a:t>Introduction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2984"/>
            <a:ext cx="990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Coffee is a cash crop standing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2</a:t>
            </a:r>
            <a:r>
              <a:rPr lang="en-US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nd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 to oil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in fetching foreign exchange in developing countries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According FAO, Ethiopia stands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5</a:t>
            </a:r>
            <a:r>
              <a:rPr lang="en-US" sz="2800" b="1" baseline="30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th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in production of coffee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 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Coffee in Ethiopian economy accounts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35%</a:t>
            </a:r>
            <a:r>
              <a:rPr lang="en-US" sz="2800" b="1" i="1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</a:rPr>
              <a:t>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of agricultural export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earnings 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10-20%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of government revenue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Ethiopia exports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only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40 to 45% 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of the total coffee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it produces and the rest is consumed locally because of quality problems.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9239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ndara" pitchFamily="34" charset="0"/>
              </a:rPr>
              <a:t>Cont’d…</a:t>
            </a:r>
          </a:p>
          <a:p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Farmers manually collect coffee beans contributing to quality reduction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 descr="https://media1.picsearch.com/is?LuIF8aKDNcfkWTp6bNzwBCoNBgmj4ixavz3Pyt4Luow&amp;height=24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48"/>
            <a:ext cx="33813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media4.picsearch.com/is?pfNZNJbknJXORU5UWwX3QmGYq-rYx3qV9-FFxobDLSA&amp;height=2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64" y="3000372"/>
            <a:ext cx="321471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media5.picsearch.com/is?jE03fUbiVSQ2P0SdNUPevQsHFQNPE9mw-WSuTo37EgY&amp;height=25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975" y="3000373"/>
            <a:ext cx="324802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4841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ndara" pitchFamily="34" charset="0"/>
              </a:rPr>
              <a:t>Introduction Cont’d……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4422"/>
            <a:ext cx="97393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Globally, certification and contract farming has received strong recognition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A few companies have organized small scale producers under  certification and contract farming schemes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i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2800" b="1" i="1" dirty="0">
              <a:solidFill>
                <a:srgbClr val="0066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4841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ndara" pitchFamily="34" charset="0"/>
              </a:rPr>
              <a:t>Introduction Cont’d……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4422"/>
            <a:ext cx="9739346" cy="1030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Evidences show that certification Programs have improved the social, economic and environmental conditions of smallholder farmers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0066FF"/>
                </a:solidFill>
                <a:cs typeface="Kalinga" pitchFamily="34" charset="0"/>
              </a:rPr>
              <a:t>Source: </a:t>
            </a:r>
            <a:r>
              <a:rPr lang="en-US" b="1" dirty="0" err="1" smtClean="0"/>
              <a:t>Fikadu</a:t>
            </a:r>
            <a:r>
              <a:rPr lang="en-US" b="1" dirty="0" smtClean="0"/>
              <a:t> </a:t>
            </a:r>
            <a:r>
              <a:rPr lang="en-US" b="1" dirty="0" err="1" smtClean="0"/>
              <a:t>Mitiku</a:t>
            </a:r>
            <a:r>
              <a:rPr lang="en-US" b="1" dirty="0" smtClean="0"/>
              <a:t>, </a:t>
            </a:r>
            <a:r>
              <a:rPr lang="en-US" b="1" dirty="0" err="1" smtClean="0"/>
              <a:t>Yann</a:t>
            </a:r>
            <a:r>
              <a:rPr lang="en-US" b="1" dirty="0" smtClean="0"/>
              <a:t> de </a:t>
            </a:r>
            <a:r>
              <a:rPr lang="en-US" b="1" dirty="0" err="1" smtClean="0"/>
              <a:t>Mey</a:t>
            </a:r>
            <a:r>
              <a:rPr lang="en-US" b="1" dirty="0" smtClean="0"/>
              <a:t>, Jan </a:t>
            </a:r>
            <a:r>
              <a:rPr lang="en-US" b="1" dirty="0" err="1" smtClean="0"/>
              <a:t>Nyssen</a:t>
            </a:r>
            <a:r>
              <a:rPr lang="en-US" b="1" dirty="0" smtClean="0"/>
              <a:t> and </a:t>
            </a:r>
            <a:r>
              <a:rPr lang="en-US" b="1" dirty="0" err="1" smtClean="0"/>
              <a:t>Miet</a:t>
            </a:r>
            <a:r>
              <a:rPr lang="en-US" b="1" dirty="0" smtClean="0"/>
              <a:t> Maertens,2017</a:t>
            </a:r>
            <a:endParaRPr lang="en-US" sz="2800" b="1" dirty="0" smtClean="0">
              <a:solidFill>
                <a:srgbClr val="0066FF"/>
              </a:solidFill>
              <a:cs typeface="Kalinga" pitchFamily="34" charset="0"/>
            </a:endParaRP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654" y="2643182"/>
          <a:ext cx="9501256" cy="35719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57586"/>
                <a:gridCol w="2357454"/>
                <a:gridCol w="1857388"/>
                <a:gridCol w="1928828"/>
              </a:tblGrid>
              <a:tr h="33059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Variables 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Non-certified coffee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Certified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coffee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1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Fair Trade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Rainforest Alliance 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Coffee area (ha)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0.65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0.58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1.44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11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Share of dry coffee supplied (%)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91.11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Coffee yield (kg/ha)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631.5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682.5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618.46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Coffee income (ETB)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3747.53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4425.51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17051.8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Household income (ETB)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9036.12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6259.68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24462.58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9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Poverty (%)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89</a:t>
                      </a:r>
                      <a:endParaRPr lang="en-US" sz="20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48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4841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andara" pitchFamily="34" charset="0"/>
              </a:rPr>
              <a:t>Introduction Cont’d……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54" y="1142984"/>
            <a:ext cx="95726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In Ethiopia the s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hare of certified coffee is significantly lower than in other countries not more than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2-3%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of the total production </a:t>
            </a:r>
          </a:p>
          <a:p>
            <a:pPr algn="just">
              <a:lnSpc>
                <a:spcPct val="90000"/>
              </a:lnSpc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So the country 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forgoing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rewards of the price premiums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</a:rPr>
              <a:t>from certification schemes</a:t>
            </a: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690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Candara" pitchFamily="34" charset="0"/>
              </a:rPr>
              <a:t>Significance and scope of the study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54" y="1214422"/>
            <a:ext cx="9739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Poverty reduction through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market-led</a:t>
            </a:r>
            <a:r>
              <a:rPr lang="en-US" sz="2800" b="1" i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strategies for economic growth is one of the country’s agenda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Agricultural policy of the country highly focused on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commercialization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 of small scale production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So development of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viable market linkages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which the policy actions still lack at the lower end of value chains attracts the researchers’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68" y="428604"/>
            <a:ext cx="1943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ndara" pitchFamily="34" charset="0"/>
              </a:rPr>
              <a:t>Cont’d…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54" y="1028343"/>
            <a:ext cx="97393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en-US" sz="2400" dirty="0" smtClean="0"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The capacity of smallholder farmers to produce the required quality and quantity is not well developed</a:t>
            </a:r>
          </a:p>
          <a:p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Integrating smallholder farmers to higher markets using different marketing schemes like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certification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 and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contract farming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Kalinga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are another options</a:t>
            </a:r>
          </a:p>
          <a:p>
            <a:pPr algn="just"/>
            <a:endParaRPr lang="en-US" sz="2800" b="1" dirty="0" smtClean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66FF"/>
                </a:solidFill>
                <a:latin typeface="Candara" pitchFamily="34" charset="0"/>
                <a:cs typeface="Kalinga" pitchFamily="34" charset="0"/>
              </a:rPr>
              <a:t>Therefore this study will be used as a complement for the country’s policy</a:t>
            </a:r>
            <a:endParaRPr lang="en-US" sz="2800" b="1" dirty="0">
              <a:solidFill>
                <a:srgbClr val="0066FF"/>
              </a:solidFill>
              <a:latin typeface="Candar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1023</Words>
  <Application>Microsoft Office PowerPoint</Application>
  <PresentationFormat>A4 Paper (210x297 mm)</PresentationFormat>
  <Paragraphs>191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safe diganta</dc:creator>
  <cp:lastModifiedBy>preffered user</cp:lastModifiedBy>
  <cp:revision>131</cp:revision>
  <dcterms:created xsi:type="dcterms:W3CDTF">2018-03-21T05:13:34Z</dcterms:created>
  <dcterms:modified xsi:type="dcterms:W3CDTF">2018-03-21T18:47:26Z</dcterms:modified>
</cp:coreProperties>
</file>