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58" r:id="rId5"/>
    <p:sldId id="259" r:id="rId6"/>
    <p:sldId id="260" r:id="rId7"/>
    <p:sldId id="262" r:id="rId8"/>
    <p:sldId id="261" r:id="rId9"/>
    <p:sldId id="268" r:id="rId10"/>
    <p:sldId id="263" r:id="rId11"/>
    <p:sldId id="267" r:id="rId12"/>
    <p:sldId id="269"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00D0520-3027-4DAC-AB90-A15C012385A9}"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486ED0-7481-401D-8506-630F453C3F50}" type="slidenum">
              <a:rPr lang="en-GB" smtClean="0"/>
              <a:t>‹#›</a:t>
            </a:fld>
            <a:endParaRPr lang="en-GB"/>
          </a:p>
        </p:txBody>
      </p:sp>
    </p:spTree>
    <p:extLst>
      <p:ext uri="{BB962C8B-B14F-4D97-AF65-F5344CB8AC3E}">
        <p14:creationId xmlns:p14="http://schemas.microsoft.com/office/powerpoint/2010/main" val="2744586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0D0520-3027-4DAC-AB90-A15C012385A9}"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486ED0-7481-401D-8506-630F453C3F50}" type="slidenum">
              <a:rPr lang="en-GB" smtClean="0"/>
              <a:t>‹#›</a:t>
            </a:fld>
            <a:endParaRPr lang="en-GB"/>
          </a:p>
        </p:txBody>
      </p:sp>
    </p:spTree>
    <p:extLst>
      <p:ext uri="{BB962C8B-B14F-4D97-AF65-F5344CB8AC3E}">
        <p14:creationId xmlns:p14="http://schemas.microsoft.com/office/powerpoint/2010/main" val="2000031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0D0520-3027-4DAC-AB90-A15C012385A9}"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486ED0-7481-401D-8506-630F453C3F50}" type="slidenum">
              <a:rPr lang="en-GB" smtClean="0"/>
              <a:t>‹#›</a:t>
            </a:fld>
            <a:endParaRPr lang="en-GB"/>
          </a:p>
        </p:txBody>
      </p:sp>
    </p:spTree>
    <p:extLst>
      <p:ext uri="{BB962C8B-B14F-4D97-AF65-F5344CB8AC3E}">
        <p14:creationId xmlns:p14="http://schemas.microsoft.com/office/powerpoint/2010/main" val="71602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0D0520-3027-4DAC-AB90-A15C012385A9}"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486ED0-7481-401D-8506-630F453C3F50}" type="slidenum">
              <a:rPr lang="en-GB" smtClean="0"/>
              <a:t>‹#›</a:t>
            </a:fld>
            <a:endParaRPr lang="en-GB"/>
          </a:p>
        </p:txBody>
      </p:sp>
    </p:spTree>
    <p:extLst>
      <p:ext uri="{BB962C8B-B14F-4D97-AF65-F5344CB8AC3E}">
        <p14:creationId xmlns:p14="http://schemas.microsoft.com/office/powerpoint/2010/main" val="4141348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0D0520-3027-4DAC-AB90-A15C012385A9}"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486ED0-7481-401D-8506-630F453C3F50}" type="slidenum">
              <a:rPr lang="en-GB" smtClean="0"/>
              <a:t>‹#›</a:t>
            </a:fld>
            <a:endParaRPr lang="en-GB"/>
          </a:p>
        </p:txBody>
      </p:sp>
    </p:spTree>
    <p:extLst>
      <p:ext uri="{BB962C8B-B14F-4D97-AF65-F5344CB8AC3E}">
        <p14:creationId xmlns:p14="http://schemas.microsoft.com/office/powerpoint/2010/main" val="1097938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00D0520-3027-4DAC-AB90-A15C012385A9}" type="datetimeFigureOut">
              <a:rPr lang="en-GB" smtClean="0"/>
              <a:t>19/03/2018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486ED0-7481-401D-8506-630F453C3F50}" type="slidenum">
              <a:rPr lang="en-GB" smtClean="0"/>
              <a:t>‹#›</a:t>
            </a:fld>
            <a:endParaRPr lang="en-GB"/>
          </a:p>
        </p:txBody>
      </p:sp>
    </p:spTree>
    <p:extLst>
      <p:ext uri="{BB962C8B-B14F-4D97-AF65-F5344CB8AC3E}">
        <p14:creationId xmlns:p14="http://schemas.microsoft.com/office/powerpoint/2010/main" val="2889753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00D0520-3027-4DAC-AB90-A15C012385A9}" type="datetimeFigureOut">
              <a:rPr lang="en-GB" smtClean="0"/>
              <a:t>19/03/2018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486ED0-7481-401D-8506-630F453C3F50}" type="slidenum">
              <a:rPr lang="en-GB" smtClean="0"/>
              <a:t>‹#›</a:t>
            </a:fld>
            <a:endParaRPr lang="en-GB"/>
          </a:p>
        </p:txBody>
      </p:sp>
    </p:spTree>
    <p:extLst>
      <p:ext uri="{BB962C8B-B14F-4D97-AF65-F5344CB8AC3E}">
        <p14:creationId xmlns:p14="http://schemas.microsoft.com/office/powerpoint/2010/main" val="3868917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00D0520-3027-4DAC-AB90-A15C012385A9}" type="datetimeFigureOut">
              <a:rPr lang="en-GB" smtClean="0"/>
              <a:t>19/03/2018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486ED0-7481-401D-8506-630F453C3F50}" type="slidenum">
              <a:rPr lang="en-GB" smtClean="0"/>
              <a:t>‹#›</a:t>
            </a:fld>
            <a:endParaRPr lang="en-GB"/>
          </a:p>
        </p:txBody>
      </p:sp>
    </p:spTree>
    <p:extLst>
      <p:ext uri="{BB962C8B-B14F-4D97-AF65-F5344CB8AC3E}">
        <p14:creationId xmlns:p14="http://schemas.microsoft.com/office/powerpoint/2010/main" val="159570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D0520-3027-4DAC-AB90-A15C012385A9}" type="datetimeFigureOut">
              <a:rPr lang="en-GB" smtClean="0"/>
              <a:t>19/03/2018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486ED0-7481-401D-8506-630F453C3F50}" type="slidenum">
              <a:rPr lang="en-GB" smtClean="0"/>
              <a:t>‹#›</a:t>
            </a:fld>
            <a:endParaRPr lang="en-GB"/>
          </a:p>
        </p:txBody>
      </p:sp>
    </p:spTree>
    <p:extLst>
      <p:ext uri="{BB962C8B-B14F-4D97-AF65-F5344CB8AC3E}">
        <p14:creationId xmlns:p14="http://schemas.microsoft.com/office/powerpoint/2010/main" val="211832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D0520-3027-4DAC-AB90-A15C012385A9}" type="datetimeFigureOut">
              <a:rPr lang="en-GB" smtClean="0"/>
              <a:t>19/03/2018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486ED0-7481-401D-8506-630F453C3F50}" type="slidenum">
              <a:rPr lang="en-GB" smtClean="0"/>
              <a:t>‹#›</a:t>
            </a:fld>
            <a:endParaRPr lang="en-GB"/>
          </a:p>
        </p:txBody>
      </p:sp>
    </p:spTree>
    <p:extLst>
      <p:ext uri="{BB962C8B-B14F-4D97-AF65-F5344CB8AC3E}">
        <p14:creationId xmlns:p14="http://schemas.microsoft.com/office/powerpoint/2010/main" val="1625173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D0520-3027-4DAC-AB90-A15C012385A9}" type="datetimeFigureOut">
              <a:rPr lang="en-GB" smtClean="0"/>
              <a:t>19/03/2018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486ED0-7481-401D-8506-630F453C3F50}" type="slidenum">
              <a:rPr lang="en-GB" smtClean="0"/>
              <a:t>‹#›</a:t>
            </a:fld>
            <a:endParaRPr lang="en-GB"/>
          </a:p>
        </p:txBody>
      </p:sp>
    </p:spTree>
    <p:extLst>
      <p:ext uri="{BB962C8B-B14F-4D97-AF65-F5344CB8AC3E}">
        <p14:creationId xmlns:p14="http://schemas.microsoft.com/office/powerpoint/2010/main" val="1865075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D0520-3027-4DAC-AB90-A15C012385A9}" type="datetimeFigureOut">
              <a:rPr lang="en-GB" smtClean="0"/>
              <a:t>19/03/2018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486ED0-7481-401D-8506-630F453C3F50}" type="slidenum">
              <a:rPr lang="en-GB" smtClean="0"/>
              <a:t>‹#›</a:t>
            </a:fld>
            <a:endParaRPr lang="en-GB"/>
          </a:p>
        </p:txBody>
      </p:sp>
    </p:spTree>
    <p:extLst>
      <p:ext uri="{BB962C8B-B14F-4D97-AF65-F5344CB8AC3E}">
        <p14:creationId xmlns:p14="http://schemas.microsoft.com/office/powerpoint/2010/main" val="3748844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14400"/>
            <a:ext cx="6858000" cy="1752600"/>
          </a:xfrm>
        </p:spPr>
        <p:txBody>
          <a:bodyPr>
            <a:normAutofit fontScale="90000"/>
          </a:bodyPr>
          <a:lstStyle/>
          <a:p>
            <a:r>
              <a:rPr lang="en-IN" sz="4000" b="1" dirty="0"/>
              <a:t>Global Development Conference on STI for Development</a:t>
            </a:r>
            <a:r>
              <a:rPr lang="en-IN" sz="3000" b="1" dirty="0"/>
              <a:t/>
            </a:r>
            <a:br>
              <a:rPr lang="en-IN" sz="3000" b="1" dirty="0"/>
            </a:br>
            <a:r>
              <a:rPr lang="en-IN" sz="2000" b="1" dirty="0" smtClean="0"/>
              <a:t>22-23 </a:t>
            </a:r>
            <a:r>
              <a:rPr lang="en-IN" sz="2000" b="1" dirty="0"/>
              <a:t>March 2018</a:t>
            </a:r>
            <a:endParaRPr lang="en-IN" sz="2000" b="1" dirty="0"/>
          </a:p>
        </p:txBody>
      </p:sp>
      <p:sp>
        <p:nvSpPr>
          <p:cNvPr id="3" name="Subtitle 2"/>
          <p:cNvSpPr>
            <a:spLocks noGrp="1"/>
          </p:cNvSpPr>
          <p:nvPr>
            <p:ph type="subTitle" idx="1"/>
          </p:nvPr>
        </p:nvSpPr>
        <p:spPr>
          <a:xfrm>
            <a:off x="1143000" y="3124200"/>
            <a:ext cx="7315200" cy="3048000"/>
          </a:xfrm>
        </p:spPr>
        <p:txBody>
          <a:bodyPr>
            <a:normAutofit/>
          </a:bodyPr>
          <a:lstStyle/>
          <a:p>
            <a:r>
              <a:rPr lang="en-IN" sz="2800" b="1" dirty="0">
                <a:solidFill>
                  <a:schemeClr val="tx1"/>
                </a:solidFill>
              </a:rPr>
              <a:t>Skilling a </a:t>
            </a:r>
            <a:r>
              <a:rPr lang="en-IN" sz="2800" b="1" dirty="0" smtClean="0">
                <a:solidFill>
                  <a:schemeClr val="tx1"/>
                </a:solidFill>
              </a:rPr>
              <a:t>Labour </a:t>
            </a:r>
            <a:r>
              <a:rPr lang="en-IN" sz="2800" b="1" dirty="0">
                <a:solidFill>
                  <a:schemeClr val="tx1"/>
                </a:solidFill>
              </a:rPr>
              <a:t>Force for </a:t>
            </a:r>
            <a:r>
              <a:rPr lang="en-IN" sz="2800" b="1" dirty="0" smtClean="0">
                <a:solidFill>
                  <a:schemeClr val="tx1"/>
                </a:solidFill>
              </a:rPr>
              <a:t>the Manufacturing </a:t>
            </a:r>
            <a:r>
              <a:rPr lang="en-IN" sz="2800" b="1" dirty="0">
                <a:solidFill>
                  <a:schemeClr val="tx1"/>
                </a:solidFill>
              </a:rPr>
              <a:t>Sector: </a:t>
            </a:r>
            <a:r>
              <a:rPr lang="en-IN" sz="2800" b="1" dirty="0" smtClean="0">
                <a:solidFill>
                  <a:schemeClr val="tx1"/>
                </a:solidFill>
              </a:rPr>
              <a:t>An </a:t>
            </a:r>
            <a:r>
              <a:rPr lang="en-IN" sz="2800" b="1" dirty="0">
                <a:solidFill>
                  <a:schemeClr val="tx1"/>
                </a:solidFill>
              </a:rPr>
              <a:t>Analysis of Trends in Intake Capacities in </a:t>
            </a:r>
            <a:r>
              <a:rPr lang="en-IN" sz="2800" b="1" dirty="0" smtClean="0">
                <a:solidFill>
                  <a:schemeClr val="tx1"/>
                </a:solidFill>
              </a:rPr>
              <a:t>Engineering Education</a:t>
            </a:r>
          </a:p>
          <a:p>
            <a:endParaRPr lang="en-IN" sz="2400" dirty="0" smtClean="0"/>
          </a:p>
          <a:p>
            <a:r>
              <a:rPr lang="en-IN" sz="2400" dirty="0" smtClean="0">
                <a:solidFill>
                  <a:schemeClr val="tx1"/>
                </a:solidFill>
              </a:rPr>
              <a:t>H. Ramachandran</a:t>
            </a:r>
          </a:p>
          <a:p>
            <a:r>
              <a:rPr lang="en-IN" sz="2400" dirty="0" smtClean="0">
                <a:solidFill>
                  <a:schemeClr val="tx1"/>
                </a:solidFill>
              </a:rPr>
              <a:t>Visiting Professor, ISID</a:t>
            </a:r>
            <a:endParaRPr lang="en-IN" sz="2400" dirty="0" smtClean="0">
              <a:solidFill>
                <a:schemeClr val="tx1"/>
              </a:solidFill>
            </a:endParaRPr>
          </a:p>
        </p:txBody>
      </p:sp>
    </p:spTree>
    <p:extLst>
      <p:ext uri="{BB962C8B-B14F-4D97-AF65-F5344CB8AC3E}">
        <p14:creationId xmlns:p14="http://schemas.microsoft.com/office/powerpoint/2010/main" val="956143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 Side of Education and Skill</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4647025"/>
              </p:ext>
            </p:extLst>
          </p:nvPr>
        </p:nvGraphicFramePr>
        <p:xfrm>
          <a:off x="1676400" y="1676400"/>
          <a:ext cx="5334000" cy="276352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tblGrid>
              <a:tr h="370840">
                <a:tc>
                  <a:txBody>
                    <a:bodyPr/>
                    <a:lstStyle/>
                    <a:p>
                      <a:r>
                        <a:rPr lang="en-US" dirty="0" smtClean="0"/>
                        <a:t>Institutional</a:t>
                      </a:r>
                      <a:r>
                        <a:rPr lang="en-US" baseline="0" dirty="0" smtClean="0"/>
                        <a:t> Level</a:t>
                      </a:r>
                      <a:endParaRPr lang="en-GB" dirty="0"/>
                    </a:p>
                  </a:txBody>
                  <a:tcPr/>
                </a:tc>
                <a:tc>
                  <a:txBody>
                    <a:bodyPr/>
                    <a:lstStyle/>
                    <a:p>
                      <a:r>
                        <a:rPr lang="en-US" dirty="0" smtClean="0"/>
                        <a:t>Intake Capacity</a:t>
                      </a:r>
                      <a:endParaRPr lang="en-GB" dirty="0"/>
                    </a:p>
                  </a:txBody>
                  <a:tcPr/>
                </a:tc>
                <a:tc>
                  <a:txBody>
                    <a:bodyPr/>
                    <a:lstStyle/>
                    <a:p>
                      <a:r>
                        <a:rPr lang="en-US" dirty="0" smtClean="0"/>
                        <a:t>Year</a:t>
                      </a:r>
                      <a:endParaRPr lang="en-GB" dirty="0"/>
                    </a:p>
                  </a:txBody>
                  <a:tcPr/>
                </a:tc>
                <a:extLst>
                  <a:ext uri="{0D108BD9-81ED-4DB2-BD59-A6C34878D82A}">
                    <a16:rowId xmlns:a16="http://schemas.microsoft.com/office/drawing/2014/main" val="10000"/>
                  </a:ext>
                </a:extLst>
              </a:tr>
              <a:tr h="370840">
                <a:tc>
                  <a:txBody>
                    <a:bodyPr/>
                    <a:lstStyle/>
                    <a:p>
                      <a:r>
                        <a:rPr lang="en-US" dirty="0" smtClean="0"/>
                        <a:t>Higher</a:t>
                      </a:r>
                      <a:r>
                        <a:rPr lang="en-US" baseline="0" dirty="0" smtClean="0"/>
                        <a:t> Education (General)</a:t>
                      </a:r>
                      <a:endParaRPr lang="en-GB" dirty="0"/>
                    </a:p>
                  </a:txBody>
                  <a:tcPr/>
                </a:tc>
                <a:tc>
                  <a:txBody>
                    <a:bodyPr/>
                    <a:lstStyle/>
                    <a:p>
                      <a:r>
                        <a:rPr lang="en-US" dirty="0" smtClean="0"/>
                        <a:t>2,360,000</a:t>
                      </a:r>
                      <a:endParaRPr lang="en-GB" dirty="0"/>
                    </a:p>
                  </a:txBody>
                  <a:tcPr/>
                </a:tc>
                <a:tc>
                  <a:txBody>
                    <a:bodyPr/>
                    <a:lstStyle/>
                    <a:p>
                      <a:r>
                        <a:rPr lang="en-US" dirty="0" smtClean="0"/>
                        <a:t>2015-16</a:t>
                      </a:r>
                      <a:endParaRPr lang="en-GB" dirty="0"/>
                    </a:p>
                  </a:txBody>
                  <a:tcPr/>
                </a:tc>
                <a:extLst>
                  <a:ext uri="{0D108BD9-81ED-4DB2-BD59-A6C34878D82A}">
                    <a16:rowId xmlns:a16="http://schemas.microsoft.com/office/drawing/2014/main" val="10001"/>
                  </a:ext>
                </a:extLst>
              </a:tr>
              <a:tr h="370840">
                <a:tc>
                  <a:txBody>
                    <a:bodyPr/>
                    <a:lstStyle/>
                    <a:p>
                      <a:r>
                        <a:rPr lang="en-US" dirty="0" smtClean="0"/>
                        <a:t>UG</a:t>
                      </a:r>
                      <a:r>
                        <a:rPr lang="en-US" baseline="0" dirty="0" smtClean="0"/>
                        <a:t> + PG </a:t>
                      </a:r>
                      <a:r>
                        <a:rPr lang="en-US" dirty="0" smtClean="0"/>
                        <a:t>Engineering</a:t>
                      </a:r>
                      <a:endParaRPr lang="en-GB" dirty="0"/>
                    </a:p>
                  </a:txBody>
                  <a:tcPr/>
                </a:tc>
                <a:tc>
                  <a:txBody>
                    <a:bodyPr/>
                    <a:lstStyle/>
                    <a:p>
                      <a:r>
                        <a:rPr lang="en-US" dirty="0" smtClean="0"/>
                        <a:t>1,750,827</a:t>
                      </a:r>
                      <a:endParaRPr lang="en-GB" dirty="0"/>
                    </a:p>
                  </a:txBody>
                  <a:tcPr/>
                </a:tc>
                <a:tc>
                  <a:txBody>
                    <a:bodyPr/>
                    <a:lstStyle/>
                    <a:p>
                      <a:r>
                        <a:rPr lang="en-US" dirty="0" smtClean="0"/>
                        <a:t>2016</a:t>
                      </a:r>
                      <a:endParaRPr lang="en-GB" dirty="0"/>
                    </a:p>
                  </a:txBody>
                  <a:tcPr/>
                </a:tc>
                <a:extLst>
                  <a:ext uri="{0D108BD9-81ED-4DB2-BD59-A6C34878D82A}">
                    <a16:rowId xmlns:a16="http://schemas.microsoft.com/office/drawing/2014/main" val="10002"/>
                  </a:ext>
                </a:extLst>
              </a:tr>
              <a:tr h="370840">
                <a:tc>
                  <a:txBody>
                    <a:bodyPr/>
                    <a:lstStyle/>
                    <a:p>
                      <a:r>
                        <a:rPr lang="en-US" dirty="0" smtClean="0"/>
                        <a:t>Diploma Engineering</a:t>
                      </a:r>
                      <a:endParaRPr lang="en-GB" dirty="0"/>
                    </a:p>
                  </a:txBody>
                  <a:tcPr/>
                </a:tc>
                <a:tc>
                  <a:txBody>
                    <a:bodyPr/>
                    <a:lstStyle/>
                    <a:p>
                      <a:r>
                        <a:rPr lang="en-US" dirty="0" smtClean="0"/>
                        <a:t>1,303,669</a:t>
                      </a:r>
                      <a:endParaRPr lang="en-GB" dirty="0"/>
                    </a:p>
                  </a:txBody>
                  <a:tcPr/>
                </a:tc>
                <a:tc>
                  <a:txBody>
                    <a:bodyPr/>
                    <a:lstStyle/>
                    <a:p>
                      <a:r>
                        <a:rPr lang="en-US" dirty="0" smtClean="0"/>
                        <a:t>2015-16</a:t>
                      </a:r>
                      <a:endParaRPr lang="en-GB" dirty="0"/>
                    </a:p>
                  </a:txBody>
                  <a:tcPr/>
                </a:tc>
                <a:extLst>
                  <a:ext uri="{0D108BD9-81ED-4DB2-BD59-A6C34878D82A}">
                    <a16:rowId xmlns:a16="http://schemas.microsoft.com/office/drawing/2014/main" val="10003"/>
                  </a:ext>
                </a:extLst>
              </a:tr>
              <a:tr h="370840">
                <a:tc>
                  <a:txBody>
                    <a:bodyPr/>
                    <a:lstStyle/>
                    <a:p>
                      <a:r>
                        <a:rPr lang="en-US" dirty="0" smtClean="0"/>
                        <a:t>ITIs &amp; ITCs</a:t>
                      </a:r>
                      <a:endParaRPr lang="en-GB" dirty="0"/>
                    </a:p>
                  </a:txBody>
                  <a:tcPr/>
                </a:tc>
                <a:tc>
                  <a:txBody>
                    <a:bodyPr/>
                    <a:lstStyle/>
                    <a:p>
                      <a:r>
                        <a:rPr lang="en-US" dirty="0" smtClean="0"/>
                        <a:t>1,865,620</a:t>
                      </a:r>
                      <a:endParaRPr lang="en-GB" dirty="0"/>
                    </a:p>
                  </a:txBody>
                  <a:tcPr/>
                </a:tc>
                <a:tc>
                  <a:txBody>
                    <a:bodyPr/>
                    <a:lstStyle/>
                    <a:p>
                      <a:r>
                        <a:rPr lang="en-US" dirty="0" smtClean="0"/>
                        <a:t>2016</a:t>
                      </a:r>
                      <a:endParaRPr lang="en-GB" dirty="0"/>
                    </a:p>
                  </a:txBody>
                  <a:tcPr/>
                </a:tc>
                <a:extLst>
                  <a:ext uri="{0D108BD9-81ED-4DB2-BD59-A6C34878D82A}">
                    <a16:rowId xmlns:a16="http://schemas.microsoft.com/office/drawing/2014/main" val="10004"/>
                  </a:ext>
                </a:extLst>
              </a:tr>
              <a:tr h="370840">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68028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Concluding Points – Quote from 2003 paper</a:t>
            </a:r>
            <a:endParaRPr lang="en-GB" dirty="0"/>
          </a:p>
        </p:txBody>
      </p:sp>
      <p:sp>
        <p:nvSpPr>
          <p:cNvPr id="3" name="Content Placeholder 2"/>
          <p:cNvSpPr>
            <a:spLocks noGrp="1"/>
          </p:cNvSpPr>
          <p:nvPr>
            <p:ph idx="1"/>
          </p:nvPr>
        </p:nvSpPr>
        <p:spPr/>
        <p:txBody>
          <a:bodyPr>
            <a:normAutofit lnSpcReduction="10000"/>
          </a:bodyPr>
          <a:lstStyle/>
          <a:p>
            <a:r>
              <a:rPr lang="en-US" dirty="0" smtClean="0"/>
              <a:t>Earlier the intake capacity  ratio between Degree and Diploma level was 1:1.5. This has been reversed.</a:t>
            </a:r>
          </a:p>
          <a:p>
            <a:r>
              <a:rPr lang="en-US" dirty="0" smtClean="0"/>
              <a:t>Unemployed engineers are increasing</a:t>
            </a:r>
          </a:p>
          <a:p>
            <a:r>
              <a:rPr lang="en-US" dirty="0" smtClean="0"/>
              <a:t>Large proportion of intake capacity is under Utilized – yet new institutions are being established</a:t>
            </a:r>
          </a:p>
          <a:p>
            <a:r>
              <a:rPr lang="en-US" dirty="0" smtClean="0"/>
              <a:t>Type of Skills in demand and </a:t>
            </a:r>
            <a:r>
              <a:rPr lang="en-US" smtClean="0"/>
              <a:t>those supplied do not match</a:t>
            </a:r>
            <a:endParaRPr lang="en-GB" dirty="0"/>
          </a:p>
        </p:txBody>
      </p:sp>
    </p:spTree>
    <p:extLst>
      <p:ext uri="{BB962C8B-B14F-4D97-AF65-F5344CB8AC3E}">
        <p14:creationId xmlns:p14="http://schemas.microsoft.com/office/powerpoint/2010/main" val="4268057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Points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As </a:t>
            </a:r>
            <a:r>
              <a:rPr lang="en-GB" dirty="0"/>
              <a:t>per </a:t>
            </a:r>
            <a:r>
              <a:rPr lang="en-GB" dirty="0" err="1" smtClean="0"/>
              <a:t>Sharada</a:t>
            </a:r>
            <a:r>
              <a:rPr lang="en-GB" dirty="0" smtClean="0"/>
              <a:t> </a:t>
            </a:r>
            <a:r>
              <a:rPr lang="en-GB" dirty="0"/>
              <a:t>Committee (appointed by the Ministry) report since the scheme included monetary reward for the trainees the achievement was more than the target – achievement to the tune of 3 million. </a:t>
            </a:r>
            <a:endParaRPr lang="en-GB" dirty="0" smtClean="0"/>
          </a:p>
          <a:p>
            <a:r>
              <a:rPr lang="en-IN" dirty="0" smtClean="0"/>
              <a:t>The </a:t>
            </a:r>
            <a:r>
              <a:rPr lang="en-IN" dirty="0"/>
              <a:t>committee </a:t>
            </a:r>
            <a:r>
              <a:rPr lang="en-IN" dirty="0" smtClean="0"/>
              <a:t>found </a:t>
            </a:r>
            <a:r>
              <a:rPr lang="en-IN" dirty="0"/>
              <a:t>everybody was chasing numbers without providing employment to the youth or meeting </a:t>
            </a:r>
            <a:r>
              <a:rPr lang="en-IN" dirty="0" err="1"/>
              <a:t>sectoral</a:t>
            </a:r>
            <a:r>
              <a:rPr lang="en-IN" dirty="0"/>
              <a:t> industry needs. </a:t>
            </a:r>
            <a:endParaRPr lang="en-IN" dirty="0" smtClean="0"/>
          </a:p>
          <a:p>
            <a:r>
              <a:rPr lang="en-IN" dirty="0" smtClean="0"/>
              <a:t>Data </a:t>
            </a:r>
            <a:r>
              <a:rPr lang="en-IN" dirty="0"/>
              <a:t>shows that the NSDC, through its partners, only managed to skill around 600,000 youth till September 1, </a:t>
            </a:r>
            <a:r>
              <a:rPr lang="en-IN" dirty="0" smtClean="0"/>
              <a:t>2017 and having a  </a:t>
            </a:r>
            <a:r>
              <a:rPr lang="en-IN" dirty="0"/>
              <a:t>placement rate of around 12 per cent. </a:t>
            </a:r>
            <a:endParaRPr lang="en-IN" dirty="0" smtClean="0"/>
          </a:p>
          <a:p>
            <a:r>
              <a:rPr lang="en-IN" dirty="0" smtClean="0"/>
              <a:t>Much </a:t>
            </a:r>
            <a:r>
              <a:rPr lang="en-IN" dirty="0"/>
              <a:t>of these efforts under the scheme were through short term training courses and as a result placement of the trainees was difficult.</a:t>
            </a:r>
            <a:endParaRPr lang="en-GB" dirty="0"/>
          </a:p>
          <a:p>
            <a:endParaRPr lang="en-GB" dirty="0"/>
          </a:p>
        </p:txBody>
      </p:sp>
    </p:spTree>
    <p:extLst>
      <p:ext uri="{BB962C8B-B14F-4D97-AF65-F5344CB8AC3E}">
        <p14:creationId xmlns:p14="http://schemas.microsoft.com/office/powerpoint/2010/main" val="2179252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Points</a:t>
            </a:r>
            <a:endParaRPr lang="en-GB" dirty="0"/>
          </a:p>
        </p:txBody>
      </p:sp>
      <p:sp>
        <p:nvSpPr>
          <p:cNvPr id="3" name="Content Placeholder 2"/>
          <p:cNvSpPr>
            <a:spLocks noGrp="1"/>
          </p:cNvSpPr>
          <p:nvPr>
            <p:ph idx="1"/>
          </p:nvPr>
        </p:nvSpPr>
        <p:spPr/>
        <p:txBody>
          <a:bodyPr/>
          <a:lstStyle/>
          <a:p>
            <a:r>
              <a:rPr lang="en-GB" dirty="0" smtClean="0"/>
              <a:t>What </a:t>
            </a:r>
            <a:r>
              <a:rPr lang="en-GB" dirty="0"/>
              <a:t>we need is Human Resource mapping for a twenty year time period based on a robust system of projecting demand for different types and levels of skill, rather than supply-driven skilling efforts.    </a:t>
            </a:r>
          </a:p>
          <a:p>
            <a:endParaRPr lang="en-GB" dirty="0"/>
          </a:p>
        </p:txBody>
      </p:sp>
    </p:spTree>
    <p:extLst>
      <p:ext uri="{BB962C8B-B14F-4D97-AF65-F5344CB8AC3E}">
        <p14:creationId xmlns:p14="http://schemas.microsoft.com/office/powerpoint/2010/main" val="3444142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z="3100" b="1" dirty="0"/>
              <a:t>Skilling a Labour Force for the Manufacturing Sector</a:t>
            </a:r>
            <a:r>
              <a:rPr lang="en-GB" dirty="0"/>
              <a:t/>
            </a:r>
            <a:br>
              <a:rPr lang="en-GB" dirty="0"/>
            </a:br>
            <a:endParaRPr lang="en-GB" dirty="0"/>
          </a:p>
        </p:txBody>
      </p:sp>
      <p:sp>
        <p:nvSpPr>
          <p:cNvPr id="5" name="Content Placeholder 4"/>
          <p:cNvSpPr>
            <a:spLocks noGrp="1"/>
          </p:cNvSpPr>
          <p:nvPr>
            <p:ph idx="1"/>
          </p:nvPr>
        </p:nvSpPr>
        <p:spPr/>
        <p:txBody>
          <a:bodyPr/>
          <a:lstStyle/>
          <a:p>
            <a:r>
              <a:rPr lang="en-GB" dirty="0"/>
              <a:t>There are two streams through which skills are developed among the prospective labour force in  many sectors</a:t>
            </a:r>
            <a:r>
              <a:rPr lang="en-GB" dirty="0" smtClean="0"/>
              <a:t>:</a:t>
            </a:r>
          </a:p>
          <a:p>
            <a:pPr marL="0" indent="0">
              <a:buNone/>
            </a:pPr>
            <a:r>
              <a:rPr lang="en-GB" dirty="0" smtClean="0"/>
              <a:t>(</a:t>
            </a:r>
            <a:r>
              <a:rPr lang="en-GB" dirty="0"/>
              <a:t>a) the informal stream </a:t>
            </a:r>
            <a:r>
              <a:rPr lang="en-GB" dirty="0" smtClean="0"/>
              <a:t> and </a:t>
            </a:r>
          </a:p>
          <a:p>
            <a:pPr marL="0" indent="0">
              <a:buNone/>
            </a:pPr>
            <a:r>
              <a:rPr lang="en-GB" dirty="0" smtClean="0"/>
              <a:t>(b)</a:t>
            </a:r>
            <a:r>
              <a:rPr lang="en-GB" dirty="0"/>
              <a:t> the formal stream where skills are offered through a structured curriculum  at various levels </a:t>
            </a:r>
          </a:p>
        </p:txBody>
      </p:sp>
    </p:spTree>
    <p:extLst>
      <p:ext uri="{BB962C8B-B14F-4D97-AF65-F5344CB8AC3E}">
        <p14:creationId xmlns:p14="http://schemas.microsoft.com/office/powerpoint/2010/main" val="1363025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smtClean="0"/>
              <a:t>Skilling a Labour Force for the Manufacturing Sector</a:t>
            </a:r>
            <a:r>
              <a:rPr lang="en-GB" sz="2800" dirty="0" smtClean="0"/>
              <a:t/>
            </a:r>
            <a:br>
              <a:rPr lang="en-GB" sz="2800" dirty="0" smtClean="0"/>
            </a:br>
            <a:endParaRPr lang="en-GB" sz="2800" dirty="0"/>
          </a:p>
        </p:txBody>
      </p:sp>
      <p:sp>
        <p:nvSpPr>
          <p:cNvPr id="3" name="Content Placeholder 2"/>
          <p:cNvSpPr>
            <a:spLocks noGrp="1"/>
          </p:cNvSpPr>
          <p:nvPr>
            <p:ph idx="1"/>
          </p:nvPr>
        </p:nvSpPr>
        <p:spPr/>
        <p:txBody>
          <a:bodyPr/>
          <a:lstStyle/>
          <a:p>
            <a:r>
              <a:rPr lang="en-GB" dirty="0"/>
              <a:t>With increasing international tenders, the demand for a certified labour force is also increasing. </a:t>
            </a:r>
            <a:endParaRPr lang="en-GB" dirty="0" smtClean="0"/>
          </a:p>
          <a:p>
            <a:r>
              <a:rPr lang="en-GB" dirty="0"/>
              <a:t>the Ministry of Human Resource Development has been toying with the idea of testing and certification centres at district level that could address the labour force coming out of stream (a) </a:t>
            </a:r>
            <a:r>
              <a:rPr lang="en-GB" dirty="0" smtClean="0"/>
              <a:t>.</a:t>
            </a:r>
            <a:endParaRPr lang="en-GB" dirty="0"/>
          </a:p>
        </p:txBody>
      </p:sp>
    </p:spTree>
    <p:extLst>
      <p:ext uri="{BB962C8B-B14F-4D97-AF65-F5344CB8AC3E}">
        <p14:creationId xmlns:p14="http://schemas.microsoft.com/office/powerpoint/2010/main" val="194040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Skilling a Labour Force for the Manufacturing Sector</a:t>
            </a:r>
            <a:endParaRPr lang="en-GB" dirty="0"/>
          </a:p>
        </p:txBody>
      </p:sp>
      <p:sp>
        <p:nvSpPr>
          <p:cNvPr id="3" name="Content Placeholder 2"/>
          <p:cNvSpPr>
            <a:spLocks noGrp="1"/>
          </p:cNvSpPr>
          <p:nvPr>
            <p:ph idx="1"/>
          </p:nvPr>
        </p:nvSpPr>
        <p:spPr/>
        <p:txBody>
          <a:bodyPr/>
          <a:lstStyle/>
          <a:p>
            <a:r>
              <a:rPr lang="en-GB" dirty="0"/>
              <a:t>Government of India launched The National Skill Development </a:t>
            </a:r>
            <a:r>
              <a:rPr lang="en-GB" dirty="0" smtClean="0"/>
              <a:t>Mission</a:t>
            </a:r>
          </a:p>
          <a:p>
            <a:r>
              <a:rPr lang="en-GB" dirty="0"/>
              <a:t>The Mission Directorate will be supported by three other institutions: the National Skill Development Agency (NSDA), the National Skill Development Corporation (NSDC), and the Directorate General of Training (DGT).</a:t>
            </a:r>
          </a:p>
          <a:p>
            <a:endParaRPr lang="en-GB" dirty="0"/>
          </a:p>
        </p:txBody>
      </p:sp>
    </p:spTree>
    <p:extLst>
      <p:ext uri="{BB962C8B-B14F-4D97-AF65-F5344CB8AC3E}">
        <p14:creationId xmlns:p14="http://schemas.microsoft.com/office/powerpoint/2010/main" val="1702402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Educational and Training Institutions in India</a:t>
            </a:r>
            <a:endParaRPr lang="en-GB" b="1" dirty="0"/>
          </a:p>
        </p:txBody>
      </p:sp>
      <p:sp>
        <p:nvSpPr>
          <p:cNvPr id="3" name="Content Placeholder 2"/>
          <p:cNvSpPr>
            <a:spLocks noGrp="1"/>
          </p:cNvSpPr>
          <p:nvPr>
            <p:ph idx="1"/>
          </p:nvPr>
        </p:nvSpPr>
        <p:spPr/>
        <p:txBody>
          <a:bodyPr>
            <a:normAutofit lnSpcReduction="10000"/>
          </a:bodyPr>
          <a:lstStyle/>
          <a:p>
            <a:r>
              <a:rPr lang="en-GB" dirty="0" smtClean="0"/>
              <a:t>The </a:t>
            </a:r>
            <a:r>
              <a:rPr lang="en-GB" dirty="0"/>
              <a:t>backbone of development of a skilled labour force for the manufacturing sector is the troika of engineering colleges (degree level and above), polytechnics (diploma level) and Industrial Training Institutes (certificate level</a:t>
            </a:r>
            <a:r>
              <a:rPr lang="en-GB" dirty="0" smtClean="0"/>
              <a:t>).</a:t>
            </a:r>
          </a:p>
          <a:p>
            <a:r>
              <a:rPr lang="en-US" dirty="0" smtClean="0"/>
              <a:t>The General Educational Institutions of Science and Humanities which have interface with Technical Education</a:t>
            </a:r>
            <a:endParaRPr lang="en-GB" dirty="0"/>
          </a:p>
        </p:txBody>
      </p:sp>
    </p:spTree>
    <p:extLst>
      <p:ext uri="{BB962C8B-B14F-4D97-AF65-F5344CB8AC3E}">
        <p14:creationId xmlns:p14="http://schemas.microsoft.com/office/powerpoint/2010/main" val="243565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Supply and Demand Sides of Skills in </a:t>
            </a:r>
            <a:r>
              <a:rPr lang="en-US" dirty="0" err="1" smtClean="0"/>
              <a:t>Labour</a:t>
            </a:r>
            <a:r>
              <a:rPr lang="en-US" dirty="0" smtClean="0"/>
              <a:t> Force</a:t>
            </a:r>
            <a:endParaRPr lang="en-GB" dirty="0"/>
          </a:p>
        </p:txBody>
      </p:sp>
      <p:sp>
        <p:nvSpPr>
          <p:cNvPr id="3" name="Content Placeholder 2"/>
          <p:cNvSpPr>
            <a:spLocks noGrp="1"/>
          </p:cNvSpPr>
          <p:nvPr>
            <p:ph idx="1"/>
          </p:nvPr>
        </p:nvSpPr>
        <p:spPr/>
        <p:txBody>
          <a:bodyPr/>
          <a:lstStyle/>
          <a:p>
            <a:r>
              <a:rPr lang="en-GB" dirty="0"/>
              <a:t>The labour force normally is distributed in a pyramidal manner, with a large </a:t>
            </a:r>
            <a:r>
              <a:rPr lang="en-GB" dirty="0" smtClean="0"/>
              <a:t>numbers at the lower end of skill pyramid and tapering off with increasing level of skills. </a:t>
            </a:r>
          </a:p>
          <a:p>
            <a:r>
              <a:rPr lang="en-GB" dirty="0"/>
              <a:t>As a result, the intake in various skill building institutions also </a:t>
            </a:r>
            <a:r>
              <a:rPr lang="en-GB" dirty="0" smtClean="0"/>
              <a:t>tapered </a:t>
            </a:r>
            <a:r>
              <a:rPr lang="en-GB" dirty="0"/>
              <a:t>off with the increasing level of </a:t>
            </a:r>
            <a:r>
              <a:rPr lang="en-GB" dirty="0" smtClean="0"/>
              <a:t>skills for many years in </a:t>
            </a:r>
            <a:r>
              <a:rPr lang="en-GB" dirty="0"/>
              <a:t>India </a:t>
            </a:r>
          </a:p>
        </p:txBody>
      </p:sp>
    </p:spTree>
    <p:extLst>
      <p:ext uri="{BB962C8B-B14F-4D97-AF65-F5344CB8AC3E}">
        <p14:creationId xmlns:p14="http://schemas.microsoft.com/office/powerpoint/2010/main" val="3461034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 Demand Pyramid</a:t>
            </a:r>
            <a:endParaRPr lang="en-GB" dirty="0"/>
          </a:p>
        </p:txBody>
      </p:sp>
      <p:sp>
        <p:nvSpPr>
          <p:cNvPr id="3" name="Content Placeholder 2"/>
          <p:cNvSpPr>
            <a:spLocks noGrp="1"/>
          </p:cNvSpPr>
          <p:nvPr>
            <p:ph idx="1"/>
          </p:nvPr>
        </p:nvSpPr>
        <p:spPr/>
        <p:txBody>
          <a:bodyPr/>
          <a:lstStyle/>
          <a:p>
            <a:r>
              <a:rPr lang="en-US" dirty="0" smtClean="0"/>
              <a:t>India Brand Foundation has quoted an </a:t>
            </a:r>
            <a:r>
              <a:rPr lang="en-US" dirty="0" err="1" smtClean="0"/>
              <a:t>IMaCS</a:t>
            </a:r>
            <a:r>
              <a:rPr lang="en-US" dirty="0" smtClean="0"/>
              <a:t>  study that worked out sector specific skill levels required . </a:t>
            </a:r>
          </a:p>
          <a:p>
            <a:r>
              <a:rPr lang="en-US" dirty="0" smtClean="0"/>
              <a:t>The industry average as brought out by that study of reproduced in the next slide.</a:t>
            </a:r>
            <a:endParaRPr lang="en-GB" dirty="0"/>
          </a:p>
        </p:txBody>
      </p:sp>
    </p:spTree>
    <p:extLst>
      <p:ext uri="{BB962C8B-B14F-4D97-AF65-F5344CB8AC3E}">
        <p14:creationId xmlns:p14="http://schemas.microsoft.com/office/powerpoint/2010/main" val="4075456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html1-f.scribdassets.com/5ae5t9ftz4679ass/images/7-712aba985c.jpg"/>
          <p:cNvPicPr/>
          <p:nvPr/>
        </p:nvPicPr>
        <p:blipFill>
          <a:blip r:embed="rId2">
            <a:extLst>
              <a:ext uri="{28A0092B-C50C-407E-A947-70E740481C1C}">
                <a14:useLocalDpi xmlns:a14="http://schemas.microsoft.com/office/drawing/2010/main" val="0"/>
              </a:ext>
            </a:extLst>
          </a:blip>
          <a:srcRect/>
          <a:stretch>
            <a:fillRect/>
          </a:stretch>
        </p:blipFill>
        <p:spPr bwMode="auto">
          <a:xfrm>
            <a:off x="1706245" y="1033145"/>
            <a:ext cx="5731510" cy="4791710"/>
          </a:xfrm>
          <a:prstGeom prst="rect">
            <a:avLst/>
          </a:prstGeom>
          <a:noFill/>
          <a:ln>
            <a:noFill/>
          </a:ln>
        </p:spPr>
      </p:pic>
      <p:sp>
        <p:nvSpPr>
          <p:cNvPr id="5" name="Title 4"/>
          <p:cNvSpPr>
            <a:spLocks noGrp="1"/>
          </p:cNvSpPr>
          <p:nvPr>
            <p:ph type="title"/>
          </p:nvPr>
        </p:nvSpPr>
        <p:spPr>
          <a:xfrm>
            <a:off x="457200" y="274638"/>
            <a:ext cx="7086600" cy="487362"/>
          </a:xfrm>
        </p:spPr>
        <p:txBody>
          <a:bodyPr>
            <a:normAutofit fontScale="90000"/>
          </a:bodyPr>
          <a:lstStyle/>
          <a:p>
            <a:r>
              <a:rPr lang="en-US" dirty="0" smtClean="0"/>
              <a:t>Skill Level Requirement</a:t>
            </a:r>
            <a:endParaRPr lang="en-GB" dirty="0"/>
          </a:p>
        </p:txBody>
      </p:sp>
      <p:sp>
        <p:nvSpPr>
          <p:cNvPr id="6" name="Content Placeholder 5"/>
          <p:cNvSpPr>
            <a:spLocks noGrp="1"/>
          </p:cNvSpPr>
          <p:nvPr>
            <p:ph idx="1"/>
          </p:nvPr>
        </p:nvSpPr>
        <p:spPr/>
        <p:txBody>
          <a:bodyPr/>
          <a:lstStyle/>
          <a:p>
            <a:endParaRPr lang="en-GB" dirty="0"/>
          </a:p>
        </p:txBody>
      </p:sp>
    </p:spTree>
    <p:extLst>
      <p:ext uri="{BB962C8B-B14F-4D97-AF65-F5344CB8AC3E}">
        <p14:creationId xmlns:p14="http://schemas.microsoft.com/office/powerpoint/2010/main" val="612737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Supply Side</a:t>
            </a:r>
            <a:endParaRPr lang="en-GB" b="1" dirty="0"/>
          </a:p>
        </p:txBody>
      </p:sp>
      <p:sp>
        <p:nvSpPr>
          <p:cNvPr id="3" name="Content Placeholder 2"/>
          <p:cNvSpPr>
            <a:spLocks noGrp="1"/>
          </p:cNvSpPr>
          <p:nvPr>
            <p:ph idx="1"/>
          </p:nvPr>
        </p:nvSpPr>
        <p:spPr/>
        <p:txBody>
          <a:bodyPr>
            <a:normAutofit fontScale="92500" lnSpcReduction="20000"/>
          </a:bodyPr>
          <a:lstStyle/>
          <a:p>
            <a:r>
              <a:rPr lang="en-GB" dirty="0" smtClean="0"/>
              <a:t>Post 1980, we </a:t>
            </a:r>
            <a:r>
              <a:rPr lang="en-GB" dirty="0"/>
              <a:t>find a larger intake capacity at the degree level than at diploma </a:t>
            </a:r>
            <a:r>
              <a:rPr lang="en-GB" dirty="0" smtClean="0"/>
              <a:t>level -a </a:t>
            </a:r>
            <a:r>
              <a:rPr lang="en-GB" dirty="0"/>
              <a:t>result of the entry of private engineering </a:t>
            </a:r>
            <a:r>
              <a:rPr lang="en-GB" dirty="0" smtClean="0"/>
              <a:t>colleges.  </a:t>
            </a:r>
          </a:p>
          <a:p>
            <a:r>
              <a:rPr lang="en-GB" dirty="0" smtClean="0"/>
              <a:t>This </a:t>
            </a:r>
            <a:r>
              <a:rPr lang="en-GB" dirty="0"/>
              <a:t>increase was also fuelled by the growing demand for a skilled labour force in the globalised and privatised economy. </a:t>
            </a:r>
            <a:endParaRPr lang="en-GB" dirty="0" smtClean="0"/>
          </a:p>
          <a:p>
            <a:r>
              <a:rPr lang="en-GB" dirty="0" smtClean="0"/>
              <a:t>Many </a:t>
            </a:r>
            <a:r>
              <a:rPr lang="en-GB" dirty="0"/>
              <a:t>of these institutions </a:t>
            </a:r>
            <a:r>
              <a:rPr lang="en-GB" dirty="0" smtClean="0"/>
              <a:t>were </a:t>
            </a:r>
            <a:r>
              <a:rPr lang="en-GB" dirty="0"/>
              <a:t>not able to fill even </a:t>
            </a:r>
            <a:r>
              <a:rPr lang="en-GB" dirty="0" smtClean="0"/>
              <a:t>50 per cent </a:t>
            </a:r>
            <a:r>
              <a:rPr lang="en-GB" dirty="0"/>
              <a:t>of their intake capacity </a:t>
            </a:r>
            <a:r>
              <a:rPr lang="en-GB" dirty="0" smtClean="0"/>
              <a:t> even during 2002 and now its is 30 per cent. </a:t>
            </a:r>
          </a:p>
          <a:p>
            <a:r>
              <a:rPr lang="en-GB" dirty="0" smtClean="0"/>
              <a:t>Request to AICTE </a:t>
            </a:r>
            <a:r>
              <a:rPr lang="en-GB" dirty="0"/>
              <a:t>to hold back further approval of new colleges. </a:t>
            </a:r>
          </a:p>
          <a:p>
            <a:endParaRPr lang="en-GB" dirty="0"/>
          </a:p>
        </p:txBody>
      </p:sp>
    </p:spTree>
    <p:extLst>
      <p:ext uri="{BB962C8B-B14F-4D97-AF65-F5344CB8AC3E}">
        <p14:creationId xmlns:p14="http://schemas.microsoft.com/office/powerpoint/2010/main" val="4041215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686</Words>
  <Application>Microsoft Office PowerPoint</Application>
  <PresentationFormat>On-screen Show (4:3)</PresentationFormat>
  <Paragraphs>58</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Global Development Conference on STI for Development 22-23 March 2018</vt:lpstr>
      <vt:lpstr>Skilling a Labour Force for the Manufacturing Sector </vt:lpstr>
      <vt:lpstr>Skilling a Labour Force for the Manufacturing Sector </vt:lpstr>
      <vt:lpstr>Skilling a Labour Force for the Manufacturing Sector</vt:lpstr>
      <vt:lpstr>Educational and Training Institutions in India</vt:lpstr>
      <vt:lpstr>Supply and Demand Sides of Skills in Labour Force</vt:lpstr>
      <vt:lpstr>Skill Demand Pyramid</vt:lpstr>
      <vt:lpstr>Skill Level Requirement</vt:lpstr>
      <vt:lpstr>Supply Side</vt:lpstr>
      <vt:lpstr>Supply Side of Education and Skill</vt:lpstr>
      <vt:lpstr>Concluding Points – Quote from 2003 paper</vt:lpstr>
      <vt:lpstr>Concluding Points</vt:lpstr>
      <vt:lpstr>Concluding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Skilling a Labour Force for the Manufacturing Sector</dc:title>
  <dc:creator>isid</dc:creator>
  <cp:lastModifiedBy> </cp:lastModifiedBy>
  <cp:revision>16</cp:revision>
  <dcterms:created xsi:type="dcterms:W3CDTF">2018-02-27T05:20:49Z</dcterms:created>
  <dcterms:modified xsi:type="dcterms:W3CDTF">2018-03-19T04:48:12Z</dcterms:modified>
</cp:coreProperties>
</file>