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6"/>
  </p:notesMasterIdLst>
  <p:handoutMasterIdLst>
    <p:handoutMasterId r:id="rId27"/>
  </p:handoutMasterIdLst>
  <p:sldIdLst>
    <p:sldId id="320" r:id="rId2"/>
    <p:sldId id="293" r:id="rId3"/>
    <p:sldId id="294" r:id="rId4"/>
    <p:sldId id="295" r:id="rId5"/>
    <p:sldId id="296" r:id="rId6"/>
    <p:sldId id="297" r:id="rId7"/>
    <p:sldId id="300" r:id="rId8"/>
    <p:sldId id="314" r:id="rId9"/>
    <p:sldId id="306" r:id="rId10"/>
    <p:sldId id="302" r:id="rId11"/>
    <p:sldId id="303" r:id="rId12"/>
    <p:sldId id="304" r:id="rId13"/>
    <p:sldId id="307" r:id="rId14"/>
    <p:sldId id="317" r:id="rId15"/>
    <p:sldId id="308" r:id="rId16"/>
    <p:sldId id="309" r:id="rId17"/>
    <p:sldId id="310" r:id="rId18"/>
    <p:sldId id="318" r:id="rId19"/>
    <p:sldId id="311" r:id="rId20"/>
    <p:sldId id="305" r:id="rId21"/>
    <p:sldId id="298" r:id="rId22"/>
    <p:sldId id="312" r:id="rId23"/>
    <p:sldId id="319" r:id="rId24"/>
    <p:sldId id="315" r:id="rId25"/>
  </p:sldIdLst>
  <p:sldSz cx="9144000" cy="6858000" type="screen4x3"/>
  <p:notesSz cx="7315200" cy="9601200"/>
  <p:defaultTextStyle>
    <a:defPPr>
      <a:defRPr lang="en-GB"/>
    </a:defPPr>
    <a:lvl1pPr algn="r" rtl="0" fontAlgn="base">
      <a:spcBef>
        <a:spcPct val="0"/>
      </a:spcBef>
      <a:spcAft>
        <a:spcPct val="0"/>
      </a:spcAft>
      <a:defRPr kern="1200">
        <a:solidFill>
          <a:schemeClr val="tx1"/>
        </a:solidFill>
        <a:latin typeface="Arial" charset="0"/>
        <a:ea typeface="+mn-ea"/>
        <a:cs typeface="Arial" charset="0"/>
      </a:defRPr>
    </a:lvl1pPr>
    <a:lvl2pPr marL="457200" algn="r" rtl="0" fontAlgn="base">
      <a:spcBef>
        <a:spcPct val="0"/>
      </a:spcBef>
      <a:spcAft>
        <a:spcPct val="0"/>
      </a:spcAft>
      <a:defRPr kern="1200">
        <a:solidFill>
          <a:schemeClr val="tx1"/>
        </a:solidFill>
        <a:latin typeface="Arial" charset="0"/>
        <a:ea typeface="+mn-ea"/>
        <a:cs typeface="Arial" charset="0"/>
      </a:defRPr>
    </a:lvl2pPr>
    <a:lvl3pPr marL="914400" algn="r" rtl="0" fontAlgn="base">
      <a:spcBef>
        <a:spcPct val="0"/>
      </a:spcBef>
      <a:spcAft>
        <a:spcPct val="0"/>
      </a:spcAft>
      <a:defRPr kern="1200">
        <a:solidFill>
          <a:schemeClr val="tx1"/>
        </a:solidFill>
        <a:latin typeface="Arial" charset="0"/>
        <a:ea typeface="+mn-ea"/>
        <a:cs typeface="Arial" charset="0"/>
      </a:defRPr>
    </a:lvl3pPr>
    <a:lvl4pPr marL="1371600" algn="r" rtl="0" fontAlgn="base">
      <a:spcBef>
        <a:spcPct val="0"/>
      </a:spcBef>
      <a:spcAft>
        <a:spcPct val="0"/>
      </a:spcAft>
      <a:defRPr kern="1200">
        <a:solidFill>
          <a:schemeClr val="tx1"/>
        </a:solidFill>
        <a:latin typeface="Arial" charset="0"/>
        <a:ea typeface="+mn-ea"/>
        <a:cs typeface="Arial" charset="0"/>
      </a:defRPr>
    </a:lvl4pPr>
    <a:lvl5pPr marL="1828800" algn="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785C"/>
    <a:srgbClr val="0698DF"/>
    <a:srgbClr val="079BE0"/>
    <a:srgbClr val="078AA5"/>
    <a:srgbClr val="078AC5"/>
    <a:srgbClr val="3C8FD4"/>
    <a:srgbClr val="0899DA"/>
    <a:srgbClr val="0091C4"/>
    <a:srgbClr val="67C5FF"/>
    <a:srgbClr val="183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37" autoAdjust="0"/>
  </p:normalViewPr>
  <p:slideViewPr>
    <p:cSldViewPr>
      <p:cViewPr varScale="1">
        <p:scale>
          <a:sx n="60" d="100"/>
          <a:sy n="60" d="100"/>
        </p:scale>
        <p:origin x="138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150" d="100"/>
          <a:sy n="150" d="100"/>
        </p:scale>
        <p:origin x="-5744" y="-11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avopaa\Documents\Tempo%20Box\IDR%202018%20Dissem\Launches\PPT\IDR%202018%20-%20Figures%20PP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vopaa\Documents\Tempo%20Box\IDR%202018\Data\Euromonitor\EMI%20-%20Possession%20of%20Household%20Goods%20-%20REVISED%2012%20categories%20-%201980%20to%202016%20-%20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avopaa\Documents\Tempo%20Box\IDR%202018\Data\Euromonitor\EMI%20-%20Possession%20of%20Household%20Goods%20-%20REVISED%2012%20categories%20-%201980%20to%202016%20-%20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avopaa\Documents\Tempo%20Box\IDR%202018%20Dissem\Launches\PPT\IDR%202018%20-%20Figures%20PP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avopaa\Documents\Tempo%20Box\IDR%202018%20Dissem\Launches\PPT\IDR%202018%20-%20Figures%20PP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lavopaa\Documents\Tempo%20Box\IDR%202018%20Dissem\Launches\PPT\IDR%202018%20-%20Figures%20PP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avopaa\Documents\Tempo%20Box\IDR%202018%20Dissem\Launches\PPT\IDR%202018%20-%20Figures%20PP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923126614987084E-2"/>
          <c:y val="8.6206896551724144E-2"/>
          <c:w val="0.83446865653421232"/>
          <c:h val="0.74628827646544182"/>
        </c:manualLayout>
      </c:layout>
      <c:lineChart>
        <c:grouping val="standard"/>
        <c:varyColors val="0"/>
        <c:ser>
          <c:idx val="0"/>
          <c:order val="0"/>
          <c:tx>
            <c:strRef>
              <c:f>'Figure 1.4'!$A$32</c:f>
              <c:strCache>
                <c:ptCount val="1"/>
                <c:pt idx="0">
                  <c:v>Deflator, manufacturing industries</c:v>
                </c:pt>
              </c:strCache>
            </c:strRef>
          </c:tx>
          <c:spPr>
            <a:ln w="38100">
              <a:solidFill>
                <a:schemeClr val="accent2">
                  <a:lumMod val="75000"/>
                </a:schemeClr>
              </a:solidFill>
              <a:prstDash val="solid"/>
            </a:ln>
          </c:spPr>
          <c:marker>
            <c:symbol val="none"/>
          </c:marker>
          <c:dLbls>
            <c:dLbl>
              <c:idx val="9"/>
              <c:layout>
                <c:manualLayout>
                  <c:x val="-0.20765503875968988"/>
                  <c:y val="4.2378608923884516E-2"/>
                </c:manualLayout>
              </c:layout>
              <c:spPr/>
              <c:txPr>
                <a:bodyPr/>
                <a:lstStyle/>
                <a:p>
                  <a:pPr>
                    <a:defRPr b="1">
                      <a:solidFill>
                        <a:schemeClr val="accent2">
                          <a:lumMod val="75000"/>
                        </a:schemeClr>
                      </a:solidFill>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D11C-47C0-8F01-757553E5053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'Figure 1.4'!$B$31:$Y$31</c:f>
              <c:numCache>
                <c:formatCode>General</c:formatCod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numCache>
            </c:numRef>
          </c:cat>
          <c:val>
            <c:numRef>
              <c:f>'Figure 1.4'!$B$32:$Y$32</c:f>
              <c:numCache>
                <c:formatCode>0</c:formatCode>
                <c:ptCount val="24"/>
                <c:pt idx="0">
                  <c:v>100</c:v>
                </c:pt>
                <c:pt idx="1">
                  <c:v>103.99764237551085</c:v>
                </c:pt>
                <c:pt idx="2">
                  <c:v>102.4408078477242</c:v>
                </c:pt>
                <c:pt idx="3">
                  <c:v>105.25797018821837</c:v>
                </c:pt>
                <c:pt idx="4">
                  <c:v>110.94422246728629</c:v>
                </c:pt>
                <c:pt idx="5">
                  <c:v>107.47465585703966</c:v>
                </c:pt>
                <c:pt idx="6">
                  <c:v>101.35131486573297</c:v>
                </c:pt>
                <c:pt idx="7">
                  <c:v>96.829555794247497</c:v>
                </c:pt>
                <c:pt idx="8">
                  <c:v>95.705798100300726</c:v>
                </c:pt>
                <c:pt idx="9">
                  <c:v>92.291782817680954</c:v>
                </c:pt>
                <c:pt idx="10">
                  <c:v>87.299400117055399</c:v>
                </c:pt>
                <c:pt idx="11">
                  <c:v>87.217609350271815</c:v>
                </c:pt>
                <c:pt idx="12">
                  <c:v>93.290859290171184</c:v>
                </c:pt>
                <c:pt idx="13">
                  <c:v>99.008570269013703</c:v>
                </c:pt>
                <c:pt idx="14">
                  <c:v>102.00248850622704</c:v>
                </c:pt>
                <c:pt idx="15">
                  <c:v>103.62506192964882</c:v>
                </c:pt>
                <c:pt idx="16">
                  <c:v>110.07678645837035</c:v>
                </c:pt>
                <c:pt idx="17">
                  <c:v>117.90140738856962</c:v>
                </c:pt>
                <c:pt idx="18">
                  <c:v>115.38233924598063</c:v>
                </c:pt>
                <c:pt idx="19">
                  <c:v>118.85641645260492</c:v>
                </c:pt>
                <c:pt idx="20">
                  <c:v>126.80471505423006</c:v>
                </c:pt>
                <c:pt idx="21" formatCode="General">
                  <c:v>125.51688638935306</c:v>
                </c:pt>
                <c:pt idx="22" formatCode="General">
                  <c:v>124.6964401967011</c:v>
                </c:pt>
                <c:pt idx="23" formatCode="General">
                  <c:v>123.79302163777854</c:v>
                </c:pt>
              </c:numCache>
            </c:numRef>
          </c:val>
          <c:smooth val="0"/>
          <c:extLst>
            <c:ext xmlns:c16="http://schemas.microsoft.com/office/drawing/2014/chart" uri="{C3380CC4-5D6E-409C-BE32-E72D297353CC}">
              <c16:uniqueId val="{00000001-D11C-47C0-8F01-757553E5053A}"/>
            </c:ext>
          </c:extLst>
        </c:ser>
        <c:ser>
          <c:idx val="1"/>
          <c:order val="1"/>
          <c:tx>
            <c:strRef>
              <c:f>'Figure 1.4'!$A$33</c:f>
              <c:strCache>
                <c:ptCount val="1"/>
                <c:pt idx="0">
                  <c:v>Deflator, total economy</c:v>
                </c:pt>
              </c:strCache>
            </c:strRef>
          </c:tx>
          <c:spPr>
            <a:ln w="38100">
              <a:solidFill>
                <a:schemeClr val="accent2">
                  <a:lumMod val="75000"/>
                </a:schemeClr>
              </a:solidFill>
              <a:prstDash val="sysDot"/>
            </a:ln>
          </c:spPr>
          <c:marker>
            <c:symbol val="none"/>
          </c:marker>
          <c:dLbls>
            <c:dLbl>
              <c:idx val="4"/>
              <c:spPr/>
              <c:txPr>
                <a:bodyPr/>
                <a:lstStyle/>
                <a:p>
                  <a:pPr>
                    <a:defRPr b="1">
                      <a:solidFill>
                        <a:schemeClr val="accent2">
                          <a:lumMod val="75000"/>
                        </a:schemeClr>
                      </a:solidFill>
                    </a:defRPr>
                  </a:pPr>
                  <a:endParaRPr lang="en-US"/>
                </a:p>
              </c:txPr>
              <c:dLblPos val="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D11C-47C0-8F01-757553E5053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'Figure 1.4'!$B$31:$Y$31</c:f>
              <c:numCache>
                <c:formatCode>General</c:formatCod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numCache>
            </c:numRef>
          </c:cat>
          <c:val>
            <c:numRef>
              <c:f>'Figure 1.4'!$B$33:$Y$33</c:f>
              <c:numCache>
                <c:formatCode>0</c:formatCode>
                <c:ptCount val="24"/>
                <c:pt idx="0">
                  <c:v>100</c:v>
                </c:pt>
                <c:pt idx="1">
                  <c:v>105.08869221568472</c:v>
                </c:pt>
                <c:pt idx="2">
                  <c:v>105.22685620457024</c:v>
                </c:pt>
                <c:pt idx="3">
                  <c:v>109.09668175097119</c:v>
                </c:pt>
                <c:pt idx="4">
                  <c:v>116.93335621036991</c:v>
                </c:pt>
                <c:pt idx="5">
                  <c:v>115.56652022167168</c:v>
                </c:pt>
                <c:pt idx="6">
                  <c:v>110.84467321893538</c:v>
                </c:pt>
                <c:pt idx="7">
                  <c:v>107.44425554360215</c:v>
                </c:pt>
                <c:pt idx="8">
                  <c:v>108.05920115346819</c:v>
                </c:pt>
                <c:pt idx="9">
                  <c:v>106.45556104650808</c:v>
                </c:pt>
                <c:pt idx="10">
                  <c:v>103.83665501762513</c:v>
                </c:pt>
                <c:pt idx="11">
                  <c:v>105.82767732096468</c:v>
                </c:pt>
                <c:pt idx="12">
                  <c:v>115.4927534344629</c:v>
                </c:pt>
                <c:pt idx="13">
                  <c:v>124.61197936726201</c:v>
                </c:pt>
                <c:pt idx="14">
                  <c:v>130.02432240076755</c:v>
                </c:pt>
                <c:pt idx="15">
                  <c:v>135.17311991265274</c:v>
                </c:pt>
                <c:pt idx="16">
                  <c:v>145.898377470018</c:v>
                </c:pt>
                <c:pt idx="17">
                  <c:v>157.10542886464512</c:v>
                </c:pt>
                <c:pt idx="18">
                  <c:v>151.29017118655784</c:v>
                </c:pt>
                <c:pt idx="19">
                  <c:v>158.95161984299202</c:v>
                </c:pt>
                <c:pt idx="20">
                  <c:v>170.79352818725746</c:v>
                </c:pt>
                <c:pt idx="21" formatCode="General">
                  <c:v>170.14103491199117</c:v>
                </c:pt>
                <c:pt idx="22" formatCode="General">
                  <c:v>170.55821705958192</c:v>
                </c:pt>
                <c:pt idx="23" formatCode="General">
                  <c:v>169.80280671113391</c:v>
                </c:pt>
              </c:numCache>
            </c:numRef>
          </c:val>
          <c:smooth val="0"/>
          <c:extLst>
            <c:ext xmlns:c16="http://schemas.microsoft.com/office/drawing/2014/chart" uri="{C3380CC4-5D6E-409C-BE32-E72D297353CC}">
              <c16:uniqueId val="{00000003-D11C-47C0-8F01-757553E5053A}"/>
            </c:ext>
          </c:extLst>
        </c:ser>
        <c:dLbls>
          <c:showLegendKey val="0"/>
          <c:showVal val="0"/>
          <c:showCatName val="0"/>
          <c:showSerName val="0"/>
          <c:showPercent val="0"/>
          <c:showBubbleSize val="0"/>
        </c:dLbls>
        <c:marker val="1"/>
        <c:smooth val="0"/>
        <c:axId val="124050432"/>
        <c:axId val="124052224"/>
      </c:lineChart>
      <c:lineChart>
        <c:grouping val="standard"/>
        <c:varyColors val="0"/>
        <c:ser>
          <c:idx val="0"/>
          <c:order val="2"/>
          <c:tx>
            <c:strRef>
              <c:f>'Figure 1.4'!$A$34</c:f>
              <c:strCache>
                <c:ptCount val="1"/>
                <c:pt idx="0">
                  <c:v>Relative price of manufactures (right axis)</c:v>
                </c:pt>
              </c:strCache>
            </c:strRef>
          </c:tx>
          <c:spPr>
            <a:ln w="38100">
              <a:solidFill>
                <a:schemeClr val="accent5">
                  <a:lumMod val="75000"/>
                </a:schemeClr>
              </a:solidFill>
              <a:prstDash val="solid"/>
            </a:ln>
          </c:spPr>
          <c:marker>
            <c:symbol val="none"/>
          </c:marker>
          <c:dLbls>
            <c:dLbl>
              <c:idx val="19"/>
              <c:layout>
                <c:manualLayout>
                  <c:x val="-6.6860465116279064E-2"/>
                  <c:y val="-7.7100557742782155E-2"/>
                </c:manualLayout>
              </c:layout>
              <c:spPr/>
              <c:txPr>
                <a:bodyPr/>
                <a:lstStyle/>
                <a:p>
                  <a:pPr>
                    <a:defRPr b="1">
                      <a:solidFill>
                        <a:schemeClr val="accent5">
                          <a:lumMod val="75000"/>
                        </a:schemeClr>
                      </a:solidFill>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D11C-47C0-8F01-757553E5053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'Figure 1.4'!$B$34:$Y$34</c:f>
              <c:numCache>
                <c:formatCode>0.0</c:formatCode>
                <c:ptCount val="24"/>
                <c:pt idx="0">
                  <c:v>1</c:v>
                </c:pt>
                <c:pt idx="1">
                  <c:v>0.98961781884263444</c:v>
                </c:pt>
                <c:pt idx="2">
                  <c:v>0.97352340973268536</c:v>
                </c:pt>
                <c:pt idx="3">
                  <c:v>0.96481367259624606</c:v>
                </c:pt>
                <c:pt idx="4">
                  <c:v>0.94878164847754121</c:v>
                </c:pt>
                <c:pt idx="5">
                  <c:v>0.92998089456089217</c:v>
                </c:pt>
                <c:pt idx="6">
                  <c:v>0.9143544017270766</c:v>
                </c:pt>
                <c:pt idx="7">
                  <c:v>0.90120737776393189</c:v>
                </c:pt>
                <c:pt idx="8">
                  <c:v>0.88567930429521802</c:v>
                </c:pt>
                <c:pt idx="9">
                  <c:v>0.86695126032317571</c:v>
                </c:pt>
                <c:pt idx="10">
                  <c:v>0.84073779247065772</c:v>
                </c:pt>
                <c:pt idx="11">
                  <c:v>0.82414744004774476</c:v>
                </c:pt>
                <c:pt idx="12">
                  <c:v>0.80776374721302047</c:v>
                </c:pt>
                <c:pt idx="13">
                  <c:v>0.79453492972141315</c:v>
                </c:pt>
                <c:pt idx="14">
                  <c:v>0.78448775292848527</c:v>
                </c:pt>
                <c:pt idx="15">
                  <c:v>0.76660997391056818</c:v>
                </c:pt>
                <c:pt idx="16">
                  <c:v>0.75447574104099302</c:v>
                </c:pt>
                <c:pt idx="17">
                  <c:v>0.7504604280107221</c:v>
                </c:pt>
                <c:pt idx="18">
                  <c:v>0.76265588399461326</c:v>
                </c:pt>
                <c:pt idx="19">
                  <c:v>0.74775215609635171</c:v>
                </c:pt>
                <c:pt idx="20">
                  <c:v>0.74244449658070055</c:v>
                </c:pt>
                <c:pt idx="21" formatCode="General">
                  <c:v>0.73772259851527977</c:v>
                </c:pt>
                <c:pt idx="22" formatCode="General">
                  <c:v>0.73110778446482172</c:v>
                </c:pt>
                <c:pt idx="23" formatCode="General">
                  <c:v>0.72903990243443639</c:v>
                </c:pt>
              </c:numCache>
            </c:numRef>
          </c:val>
          <c:smooth val="0"/>
          <c:extLst>
            <c:ext xmlns:c16="http://schemas.microsoft.com/office/drawing/2014/chart" uri="{C3380CC4-5D6E-409C-BE32-E72D297353CC}">
              <c16:uniqueId val="{00000005-D11C-47C0-8F01-757553E5053A}"/>
            </c:ext>
          </c:extLst>
        </c:ser>
        <c:dLbls>
          <c:showLegendKey val="0"/>
          <c:showVal val="0"/>
          <c:showCatName val="0"/>
          <c:showSerName val="0"/>
          <c:showPercent val="0"/>
          <c:showBubbleSize val="0"/>
        </c:dLbls>
        <c:marker val="1"/>
        <c:smooth val="0"/>
        <c:axId val="124054144"/>
        <c:axId val="124592512"/>
      </c:lineChart>
      <c:catAx>
        <c:axId val="124050432"/>
        <c:scaling>
          <c:orientation val="minMax"/>
        </c:scaling>
        <c:delete val="0"/>
        <c:axPos val="b"/>
        <c:numFmt formatCode="General" sourceLinked="1"/>
        <c:majorTickMark val="none"/>
        <c:minorTickMark val="none"/>
        <c:tickLblPos val="nextTo"/>
        <c:spPr>
          <a:ln w="28575">
            <a:solidFill>
              <a:schemeClr val="bg1"/>
            </a:solidFill>
            <a:prstDash val="solid"/>
          </a:ln>
        </c:spPr>
        <c:txPr>
          <a:bodyPr rot="0" vert="horz"/>
          <a:lstStyle/>
          <a:p>
            <a:pPr>
              <a:defRPr/>
            </a:pPr>
            <a:endParaRPr lang="en-US"/>
          </a:p>
        </c:txPr>
        <c:crossAx val="124052224"/>
        <c:crossesAt val="0"/>
        <c:auto val="0"/>
        <c:lblAlgn val="ctr"/>
        <c:lblOffset val="100"/>
        <c:tickLblSkip val="3"/>
        <c:tickMarkSkip val="1"/>
        <c:noMultiLvlLbl val="0"/>
      </c:catAx>
      <c:valAx>
        <c:axId val="124052224"/>
        <c:scaling>
          <c:orientation val="minMax"/>
          <c:min val="80"/>
        </c:scaling>
        <c:delete val="0"/>
        <c:axPos val="l"/>
        <c:majorGridlines>
          <c:spPr>
            <a:ln w="28575">
              <a:solidFill>
                <a:schemeClr val="bg1"/>
              </a:solidFill>
              <a:prstDash val="solid"/>
            </a:ln>
          </c:spPr>
        </c:majorGridlines>
        <c:title>
          <c:tx>
            <c:rich>
              <a:bodyPr/>
              <a:lstStyle/>
              <a:p>
                <a:pPr>
                  <a:defRPr b="1">
                    <a:solidFill>
                      <a:schemeClr val="accent2">
                        <a:lumMod val="75000"/>
                      </a:schemeClr>
                    </a:solidFill>
                  </a:defRPr>
                </a:pPr>
                <a:r>
                  <a:rPr lang="en-US" b="1">
                    <a:solidFill>
                      <a:schemeClr val="accent2">
                        <a:lumMod val="75000"/>
                      </a:schemeClr>
                    </a:solidFill>
                  </a:rPr>
                  <a:t>Implicit gross value added deflator (1991=100)</a:t>
                </a:r>
              </a:p>
            </c:rich>
          </c:tx>
          <c:layout>
            <c:manualLayout>
              <c:xMode val="edge"/>
              <c:yMode val="edge"/>
              <c:x val="5.2866029827666914E-3"/>
              <c:y val="4.777285651793526E-2"/>
            </c:manualLayout>
          </c:layout>
          <c:overlay val="0"/>
          <c:spPr>
            <a:noFill/>
            <a:ln w="25400">
              <a:noFill/>
            </a:ln>
          </c:spPr>
        </c:title>
        <c:numFmt formatCode="0" sourceLinked="1"/>
        <c:majorTickMark val="out"/>
        <c:minorTickMark val="none"/>
        <c:tickLblPos val="nextTo"/>
        <c:spPr>
          <a:noFill/>
          <a:ln w="3175">
            <a:noFill/>
            <a:prstDash val="solid"/>
          </a:ln>
        </c:spPr>
        <c:txPr>
          <a:bodyPr rot="0" vert="horz"/>
          <a:lstStyle/>
          <a:p>
            <a:pPr>
              <a:defRPr>
                <a:solidFill>
                  <a:schemeClr val="accent2">
                    <a:lumMod val="75000"/>
                  </a:schemeClr>
                </a:solidFill>
              </a:defRPr>
            </a:pPr>
            <a:endParaRPr lang="en-US"/>
          </a:p>
        </c:txPr>
        <c:crossAx val="124050432"/>
        <c:crossesAt val="1"/>
        <c:crossBetween val="midCat"/>
        <c:majorUnit val="20"/>
      </c:valAx>
      <c:catAx>
        <c:axId val="124054144"/>
        <c:scaling>
          <c:orientation val="minMax"/>
        </c:scaling>
        <c:delete val="1"/>
        <c:axPos val="b"/>
        <c:majorTickMark val="none"/>
        <c:minorTickMark val="none"/>
        <c:tickLblPos val="none"/>
        <c:crossAx val="124592512"/>
        <c:crossesAt val="0"/>
        <c:auto val="1"/>
        <c:lblAlgn val="ctr"/>
        <c:lblOffset val="100"/>
        <c:tickMarkSkip val="1"/>
        <c:noMultiLvlLbl val="0"/>
      </c:catAx>
      <c:valAx>
        <c:axId val="124592512"/>
        <c:scaling>
          <c:orientation val="minMax"/>
          <c:min val="0.70000000000000007"/>
        </c:scaling>
        <c:delete val="0"/>
        <c:axPos val="r"/>
        <c:title>
          <c:tx>
            <c:rich>
              <a:bodyPr/>
              <a:lstStyle/>
              <a:p>
                <a:pPr>
                  <a:defRPr b="1">
                    <a:solidFill>
                      <a:schemeClr val="accent2">
                        <a:lumMod val="75000"/>
                      </a:schemeClr>
                    </a:solidFill>
                  </a:defRPr>
                </a:pPr>
                <a:r>
                  <a:rPr lang="en-US" b="1">
                    <a:solidFill>
                      <a:schemeClr val="accent2">
                        <a:lumMod val="75000"/>
                      </a:schemeClr>
                    </a:solidFill>
                  </a:rPr>
                  <a:t>Relative price of manufactures</a:t>
                </a:r>
              </a:p>
            </c:rich>
          </c:tx>
          <c:layout>
            <c:manualLayout>
              <c:xMode val="edge"/>
              <c:yMode val="edge"/>
              <c:x val="0.96355088608110029"/>
              <c:y val="6.1781496062992124E-2"/>
            </c:manualLayout>
          </c:layout>
          <c:overlay val="0"/>
          <c:spPr>
            <a:noFill/>
            <a:ln w="25400">
              <a:noFill/>
            </a:ln>
          </c:spPr>
        </c:title>
        <c:numFmt formatCode="0.0" sourceLinked="1"/>
        <c:majorTickMark val="out"/>
        <c:minorTickMark val="none"/>
        <c:tickLblPos val="nextTo"/>
        <c:spPr>
          <a:ln w="3175">
            <a:noFill/>
            <a:prstDash val="solid"/>
          </a:ln>
        </c:spPr>
        <c:txPr>
          <a:bodyPr rot="0" vert="horz"/>
          <a:lstStyle/>
          <a:p>
            <a:pPr>
              <a:defRPr>
                <a:solidFill>
                  <a:schemeClr val="accent2">
                    <a:lumMod val="75000"/>
                  </a:schemeClr>
                </a:solidFill>
              </a:defRPr>
            </a:pPr>
            <a:endParaRPr lang="en-US"/>
          </a:p>
        </c:txPr>
        <c:crossAx val="124054144"/>
        <c:crosses val="max"/>
        <c:crossBetween val="midCat"/>
        <c:majorUnit val="0.1"/>
      </c:valAx>
      <c:spPr>
        <a:noFill/>
        <a:ln w="3175">
          <a:noFill/>
          <a:prstDash val="solid"/>
        </a:ln>
      </c:spPr>
    </c:plotArea>
    <c:plotVisOnly val="1"/>
    <c:dispBlanksAs val="gap"/>
    <c:showDLblsOverMax val="0"/>
  </c:chart>
  <c:spPr>
    <a:solidFill>
      <a:schemeClr val="accent2">
        <a:lumMod val="20000"/>
        <a:lumOff val="80000"/>
        <a:alpha val="75000"/>
      </a:schemeClr>
    </a:solidFill>
    <a:ln w="9525">
      <a:noFill/>
    </a:ln>
  </c:spPr>
  <c:txPr>
    <a:bodyPr/>
    <a:lstStyle/>
    <a:p>
      <a:pPr>
        <a:defRPr sz="1000" b="0" i="0" u="none" strike="noStrike" baseline="0">
          <a:solidFill>
            <a:srgbClr val="000000"/>
          </a:solidFill>
          <a:latin typeface="+mn-lt"/>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IE!$A$1</c:f>
          <c:strCache>
            <c:ptCount val="1"/>
            <c:pt idx="0">
              <c:v>a. Industrialized economies</c:v>
            </c:pt>
          </c:strCache>
        </c:strRef>
      </c:tx>
      <c:layout>
        <c:manualLayout>
          <c:xMode val="edge"/>
          <c:yMode val="edge"/>
          <c:x val="0.3213611111111111"/>
          <c:y val="6.7750677506775072E-3"/>
        </c:manualLayout>
      </c:layout>
      <c:overlay val="1"/>
    </c:title>
    <c:autoTitleDeleted val="0"/>
    <c:plotArea>
      <c:layout>
        <c:manualLayout>
          <c:layoutTarget val="inner"/>
          <c:xMode val="edge"/>
          <c:yMode val="edge"/>
          <c:x val="0.11855489938757656"/>
          <c:y val="7.7709226895418565E-2"/>
          <c:w val="0.84437554680664928"/>
          <c:h val="0.85812821415615725"/>
        </c:manualLayout>
      </c:layout>
      <c:lineChart>
        <c:grouping val="standard"/>
        <c:varyColors val="0"/>
        <c:ser>
          <c:idx val="0"/>
          <c:order val="0"/>
          <c:tx>
            <c:strRef>
              <c:f>IE!$D$3</c:f>
              <c:strCache>
                <c:ptCount val="1"/>
                <c:pt idx="0">
                  <c:v>Refrigerator</c:v>
                </c:pt>
              </c:strCache>
            </c:strRef>
          </c:tx>
          <c:spPr>
            <a:ln w="31750"/>
          </c:spPr>
          <c:marker>
            <c:symbol val="none"/>
          </c:marker>
          <c:dLbls>
            <c:dLbl>
              <c:idx val="23"/>
              <c:layout>
                <c:manualLayout>
                  <c:x val="-0.54951377952755898"/>
                  <c:y val="4.4037940379403791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BF38-4A94-9A92-C128CC89EB6F}"/>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IE!$E$3:$AO$3</c:f>
              <c:numCache>
                <c:formatCode>#,##0.0</c:formatCode>
                <c:ptCount val="37"/>
                <c:pt idx="0">
                  <c:v>82.581081081081095</c:v>
                </c:pt>
                <c:pt idx="1">
                  <c:v>83.672972972972971</c:v>
                </c:pt>
                <c:pt idx="2">
                  <c:v>84.789189189189187</c:v>
                </c:pt>
                <c:pt idx="3">
                  <c:v>85.845945945945971</c:v>
                </c:pt>
                <c:pt idx="4">
                  <c:v>86.851351351351369</c:v>
                </c:pt>
                <c:pt idx="5">
                  <c:v>87.78378378378379</c:v>
                </c:pt>
                <c:pt idx="6">
                  <c:v>88.686486486486487</c:v>
                </c:pt>
                <c:pt idx="7">
                  <c:v>89.499999999999972</c:v>
                </c:pt>
                <c:pt idx="8">
                  <c:v>90.216216216216225</c:v>
                </c:pt>
                <c:pt idx="9">
                  <c:v>90.840540540540545</c:v>
                </c:pt>
                <c:pt idx="10">
                  <c:v>91.324324324324309</c:v>
                </c:pt>
                <c:pt idx="11">
                  <c:v>91.937837837837861</c:v>
                </c:pt>
                <c:pt idx="12">
                  <c:v>92.443243243243231</c:v>
                </c:pt>
                <c:pt idx="13">
                  <c:v>92.924324324324317</c:v>
                </c:pt>
                <c:pt idx="14">
                  <c:v>93.356756756756766</c:v>
                </c:pt>
                <c:pt idx="15">
                  <c:v>93.781081081081084</c:v>
                </c:pt>
                <c:pt idx="16">
                  <c:v>94.235135135135124</c:v>
                </c:pt>
                <c:pt idx="17">
                  <c:v>94.627027027027026</c:v>
                </c:pt>
                <c:pt idx="18">
                  <c:v>94.972972972972983</c:v>
                </c:pt>
                <c:pt idx="19">
                  <c:v>95.362162162162164</c:v>
                </c:pt>
                <c:pt idx="20">
                  <c:v>95.662162162162133</c:v>
                </c:pt>
                <c:pt idx="21">
                  <c:v>95.983783783783792</c:v>
                </c:pt>
                <c:pt idx="22">
                  <c:v>96.278378378378378</c:v>
                </c:pt>
                <c:pt idx="23">
                  <c:v>96.575675675675669</c:v>
                </c:pt>
                <c:pt idx="24">
                  <c:v>96.883783783783798</c:v>
                </c:pt>
                <c:pt idx="25">
                  <c:v>97.078378378378417</c:v>
                </c:pt>
                <c:pt idx="26">
                  <c:v>97.340540540540545</c:v>
                </c:pt>
                <c:pt idx="27">
                  <c:v>97.537837837837856</c:v>
                </c:pt>
                <c:pt idx="28">
                  <c:v>97.72972972972974</c:v>
                </c:pt>
                <c:pt idx="29">
                  <c:v>97.908108108108109</c:v>
                </c:pt>
                <c:pt idx="30">
                  <c:v>98.027027027027032</c:v>
                </c:pt>
                <c:pt idx="31">
                  <c:v>98.164864864864867</c:v>
                </c:pt>
                <c:pt idx="32">
                  <c:v>98.291891891891893</c:v>
                </c:pt>
                <c:pt idx="33">
                  <c:v>98.394594594594608</c:v>
                </c:pt>
                <c:pt idx="34">
                  <c:v>98.494594594594616</c:v>
                </c:pt>
                <c:pt idx="35">
                  <c:v>98.562162162162181</c:v>
                </c:pt>
                <c:pt idx="36">
                  <c:v>98.613513513513539</c:v>
                </c:pt>
              </c:numCache>
            </c:numRef>
          </c:val>
          <c:smooth val="1"/>
          <c:extLst>
            <c:ext xmlns:c16="http://schemas.microsoft.com/office/drawing/2014/chart" uri="{C3380CC4-5D6E-409C-BE32-E72D297353CC}">
              <c16:uniqueId val="{00000001-BF38-4A94-9A92-C128CC89EB6F}"/>
            </c:ext>
          </c:extLst>
        </c:ser>
        <c:ser>
          <c:idx val="1"/>
          <c:order val="1"/>
          <c:tx>
            <c:strRef>
              <c:f>IE!$D$4</c:f>
              <c:strCache>
                <c:ptCount val="1"/>
                <c:pt idx="0">
                  <c:v>Washing Machine</c:v>
                </c:pt>
              </c:strCache>
            </c:strRef>
          </c:tx>
          <c:spPr>
            <a:ln w="31750"/>
          </c:spPr>
          <c:marker>
            <c:symbol val="none"/>
          </c:marker>
          <c:dLbls>
            <c:dLbl>
              <c:idx val="20"/>
              <c:layout>
                <c:manualLayout>
                  <c:x val="-0.32777777777777778"/>
                  <c:y val="0.14227642276422764"/>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BF38-4A94-9A92-C128CC89EB6F}"/>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IE!$E$4:$AO$4</c:f>
              <c:numCache>
                <c:formatCode>#,##0.0</c:formatCode>
                <c:ptCount val="37"/>
                <c:pt idx="0">
                  <c:v>67.467567567567542</c:v>
                </c:pt>
                <c:pt idx="1">
                  <c:v>68.667567567567588</c:v>
                </c:pt>
                <c:pt idx="2">
                  <c:v>69.972972972972968</c:v>
                </c:pt>
                <c:pt idx="3">
                  <c:v>71.156756756756778</c:v>
                </c:pt>
                <c:pt idx="4">
                  <c:v>72.329729729729721</c:v>
                </c:pt>
                <c:pt idx="5">
                  <c:v>73.513513513513516</c:v>
                </c:pt>
                <c:pt idx="6">
                  <c:v>74.71621621621621</c:v>
                </c:pt>
                <c:pt idx="7">
                  <c:v>75.883783783783784</c:v>
                </c:pt>
                <c:pt idx="8">
                  <c:v>77.000000000000014</c:v>
                </c:pt>
                <c:pt idx="9">
                  <c:v>78.208108108108121</c:v>
                </c:pt>
                <c:pt idx="10">
                  <c:v>79.218918918918902</c:v>
                </c:pt>
                <c:pt idx="11">
                  <c:v>80.264864864864862</c:v>
                </c:pt>
                <c:pt idx="12">
                  <c:v>81.218918918918931</c:v>
                </c:pt>
                <c:pt idx="13">
                  <c:v>82.232432432432446</c:v>
                </c:pt>
                <c:pt idx="14">
                  <c:v>83.118918918918894</c:v>
                </c:pt>
                <c:pt idx="15">
                  <c:v>83.808108108108101</c:v>
                </c:pt>
                <c:pt idx="16">
                  <c:v>84.543243243243225</c:v>
                </c:pt>
                <c:pt idx="17">
                  <c:v>85.110810810810804</c:v>
                </c:pt>
                <c:pt idx="18">
                  <c:v>85.810810810810793</c:v>
                </c:pt>
                <c:pt idx="19">
                  <c:v>86.197297297297297</c:v>
                </c:pt>
                <c:pt idx="20">
                  <c:v>86.894594594594594</c:v>
                </c:pt>
                <c:pt idx="21">
                  <c:v>87.818918918918925</c:v>
                </c:pt>
                <c:pt idx="22">
                  <c:v>88.508108108108132</c:v>
                </c:pt>
                <c:pt idx="23">
                  <c:v>89.310810810810793</c:v>
                </c:pt>
                <c:pt idx="24">
                  <c:v>89.662162162162176</c:v>
                </c:pt>
                <c:pt idx="25">
                  <c:v>90.278378378378378</c:v>
                </c:pt>
                <c:pt idx="26">
                  <c:v>91.162162162162176</c:v>
                </c:pt>
                <c:pt idx="27">
                  <c:v>91.76216216216217</c:v>
                </c:pt>
                <c:pt idx="28">
                  <c:v>92.302702702702703</c:v>
                </c:pt>
                <c:pt idx="29">
                  <c:v>92.724324324324328</c:v>
                </c:pt>
                <c:pt idx="30">
                  <c:v>93.189189189189165</c:v>
                </c:pt>
                <c:pt idx="31">
                  <c:v>93.594594594594568</c:v>
                </c:pt>
                <c:pt idx="32">
                  <c:v>93.964864864864865</c:v>
                </c:pt>
                <c:pt idx="33">
                  <c:v>94.308108108108115</c:v>
                </c:pt>
                <c:pt idx="34">
                  <c:v>94.678378378378369</c:v>
                </c:pt>
                <c:pt idx="35">
                  <c:v>94.789189189189159</c:v>
                </c:pt>
                <c:pt idx="36">
                  <c:v>94.964864864864865</c:v>
                </c:pt>
              </c:numCache>
            </c:numRef>
          </c:val>
          <c:smooth val="1"/>
          <c:extLst>
            <c:ext xmlns:c16="http://schemas.microsoft.com/office/drawing/2014/chart" uri="{C3380CC4-5D6E-409C-BE32-E72D297353CC}">
              <c16:uniqueId val="{00000003-BF38-4A94-9A92-C128CC89EB6F}"/>
            </c:ext>
          </c:extLst>
        </c:ser>
        <c:ser>
          <c:idx val="2"/>
          <c:order val="2"/>
          <c:tx>
            <c:strRef>
              <c:f>IE!$D$5</c:f>
              <c:strCache>
                <c:ptCount val="1"/>
                <c:pt idx="0">
                  <c:v>Colour TV</c:v>
                </c:pt>
              </c:strCache>
            </c:strRef>
          </c:tx>
          <c:spPr>
            <a:ln w="31750"/>
          </c:spPr>
          <c:marker>
            <c:symbol val="none"/>
          </c:marker>
          <c:dLbls>
            <c:dLbl>
              <c:idx val="30"/>
              <c:layout>
                <c:manualLayout>
                  <c:x val="-0.62395833333333328"/>
                  <c:y val="0.12872628726287264"/>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BF38-4A94-9A92-C128CC89EB6F}"/>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IE!$E$5:$AO$5</c:f>
              <c:numCache>
                <c:formatCode>#,##0.0</c:formatCode>
                <c:ptCount val="37"/>
                <c:pt idx="0">
                  <c:v>62.456756756756775</c:v>
                </c:pt>
                <c:pt idx="1">
                  <c:v>65.029729729729723</c:v>
                </c:pt>
                <c:pt idx="2">
                  <c:v>67.459459459459481</c:v>
                </c:pt>
                <c:pt idx="3">
                  <c:v>69.756756756756772</c:v>
                </c:pt>
                <c:pt idx="4">
                  <c:v>71.913513513513522</c:v>
                </c:pt>
                <c:pt idx="5">
                  <c:v>74.024324324324311</c:v>
                </c:pt>
                <c:pt idx="6">
                  <c:v>76</c:v>
                </c:pt>
                <c:pt idx="7">
                  <c:v>77.851351351351369</c:v>
                </c:pt>
                <c:pt idx="8">
                  <c:v>79.656756756756764</c:v>
                </c:pt>
                <c:pt idx="9">
                  <c:v>81.354054054054032</c:v>
                </c:pt>
                <c:pt idx="10">
                  <c:v>82.875675675675666</c:v>
                </c:pt>
                <c:pt idx="11">
                  <c:v>84.491891891891868</c:v>
                </c:pt>
                <c:pt idx="12">
                  <c:v>85.935135135135127</c:v>
                </c:pt>
                <c:pt idx="13">
                  <c:v>87.367567567567562</c:v>
                </c:pt>
                <c:pt idx="14">
                  <c:v>88.71621621621621</c:v>
                </c:pt>
                <c:pt idx="15">
                  <c:v>89.908108108108109</c:v>
                </c:pt>
                <c:pt idx="16">
                  <c:v>90.829729729729735</c:v>
                </c:pt>
                <c:pt idx="17">
                  <c:v>91.878378378378372</c:v>
                </c:pt>
                <c:pt idx="18">
                  <c:v>92.724324324324286</c:v>
                </c:pt>
                <c:pt idx="19">
                  <c:v>93.454054054054041</c:v>
                </c:pt>
                <c:pt idx="20">
                  <c:v>94.418918918918919</c:v>
                </c:pt>
                <c:pt idx="21">
                  <c:v>94.916216216216228</c:v>
                </c:pt>
                <c:pt idx="22">
                  <c:v>95.38648648648649</c:v>
                </c:pt>
                <c:pt idx="23">
                  <c:v>95.727027027027034</c:v>
                </c:pt>
                <c:pt idx="24">
                  <c:v>96.072972972972977</c:v>
                </c:pt>
                <c:pt idx="25">
                  <c:v>96.418918918918934</c:v>
                </c:pt>
                <c:pt idx="26">
                  <c:v>96.670270270270265</c:v>
                </c:pt>
                <c:pt idx="27">
                  <c:v>96.929729729729743</c:v>
                </c:pt>
                <c:pt idx="28">
                  <c:v>97.002702702702678</c:v>
                </c:pt>
                <c:pt idx="29">
                  <c:v>97.213513513513504</c:v>
                </c:pt>
                <c:pt idx="30">
                  <c:v>97.316216216216205</c:v>
                </c:pt>
                <c:pt idx="31">
                  <c:v>97.305405405405395</c:v>
                </c:pt>
                <c:pt idx="32">
                  <c:v>97.308108108108115</c:v>
                </c:pt>
                <c:pt idx="33">
                  <c:v>97.267567567567554</c:v>
                </c:pt>
                <c:pt idx="34">
                  <c:v>97.11081081081079</c:v>
                </c:pt>
                <c:pt idx="35">
                  <c:v>96.902702702702683</c:v>
                </c:pt>
                <c:pt idx="36">
                  <c:v>96.878378378378358</c:v>
                </c:pt>
              </c:numCache>
            </c:numRef>
          </c:val>
          <c:smooth val="1"/>
          <c:extLst>
            <c:ext xmlns:c16="http://schemas.microsoft.com/office/drawing/2014/chart" uri="{C3380CC4-5D6E-409C-BE32-E72D297353CC}">
              <c16:uniqueId val="{00000005-BF38-4A94-9A92-C128CC89EB6F}"/>
            </c:ext>
          </c:extLst>
        </c:ser>
        <c:ser>
          <c:idx val="3"/>
          <c:order val="3"/>
          <c:tx>
            <c:strRef>
              <c:f>IE!$D$6</c:f>
              <c:strCache>
                <c:ptCount val="1"/>
                <c:pt idx="0">
                  <c:v>Passenger Car</c:v>
                </c:pt>
              </c:strCache>
            </c:strRef>
          </c:tx>
          <c:spPr>
            <a:ln w="31750"/>
          </c:spPr>
          <c:marker>
            <c:symbol val="none"/>
          </c:marker>
          <c:dLbls>
            <c:dLbl>
              <c:idx val="4"/>
              <c:layout>
                <c:manualLayout>
                  <c:x val="-8.0819553805774283E-2"/>
                  <c:y val="3.8931299746068328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BF38-4A94-9A92-C128CC89EB6F}"/>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IE!$E$6:$AO$6</c:f>
              <c:numCache>
                <c:formatCode>#,##0.0</c:formatCode>
                <c:ptCount val="37"/>
                <c:pt idx="0">
                  <c:v>46.343243243243244</c:v>
                </c:pt>
                <c:pt idx="1">
                  <c:v>47.240540540540536</c:v>
                </c:pt>
                <c:pt idx="2">
                  <c:v>48.064864864864873</c:v>
                </c:pt>
                <c:pt idx="3">
                  <c:v>48.808108108108101</c:v>
                </c:pt>
                <c:pt idx="4">
                  <c:v>49.324324324324316</c:v>
                </c:pt>
                <c:pt idx="5">
                  <c:v>50.389189189189196</c:v>
                </c:pt>
                <c:pt idx="6">
                  <c:v>51.189189189189193</c:v>
                </c:pt>
                <c:pt idx="7">
                  <c:v>52.289189189189194</c:v>
                </c:pt>
                <c:pt idx="8">
                  <c:v>53.632432432432431</c:v>
                </c:pt>
                <c:pt idx="9">
                  <c:v>55.108108108108105</c:v>
                </c:pt>
                <c:pt idx="10">
                  <c:v>56.075675675675683</c:v>
                </c:pt>
                <c:pt idx="11">
                  <c:v>57.33513513513514</c:v>
                </c:pt>
                <c:pt idx="12">
                  <c:v>58.648648648648674</c:v>
                </c:pt>
                <c:pt idx="13">
                  <c:v>60.054054054054056</c:v>
                </c:pt>
                <c:pt idx="14">
                  <c:v>61.256756756756779</c:v>
                </c:pt>
                <c:pt idx="15">
                  <c:v>62.191891891891892</c:v>
                </c:pt>
                <c:pt idx="16">
                  <c:v>63.22702702702702</c:v>
                </c:pt>
                <c:pt idx="17">
                  <c:v>64.167567567567573</c:v>
                </c:pt>
                <c:pt idx="18">
                  <c:v>65.186486486486473</c:v>
                </c:pt>
                <c:pt idx="19">
                  <c:v>66.083783783783787</c:v>
                </c:pt>
                <c:pt idx="20">
                  <c:v>67.040540540540547</c:v>
                </c:pt>
                <c:pt idx="21">
                  <c:v>67.759459459459478</c:v>
                </c:pt>
                <c:pt idx="22">
                  <c:v>68.116216216216202</c:v>
                </c:pt>
                <c:pt idx="23">
                  <c:v>69.127027027027026</c:v>
                </c:pt>
                <c:pt idx="24">
                  <c:v>69.775675675675686</c:v>
                </c:pt>
                <c:pt idx="25">
                  <c:v>70.186486486486501</c:v>
                </c:pt>
                <c:pt idx="26">
                  <c:v>70.878378378378372</c:v>
                </c:pt>
                <c:pt idx="27">
                  <c:v>71.113513513513539</c:v>
                </c:pt>
                <c:pt idx="28">
                  <c:v>71.197297297297297</c:v>
                </c:pt>
                <c:pt idx="29">
                  <c:v>71.281081081081069</c:v>
                </c:pt>
                <c:pt idx="30">
                  <c:v>71.535135135135121</c:v>
                </c:pt>
                <c:pt idx="31">
                  <c:v>72.386486486486461</c:v>
                </c:pt>
                <c:pt idx="32">
                  <c:v>72.929729729729715</c:v>
                </c:pt>
                <c:pt idx="33">
                  <c:v>73.499999999999986</c:v>
                </c:pt>
                <c:pt idx="34">
                  <c:v>74.197297297297268</c:v>
                </c:pt>
                <c:pt idx="35">
                  <c:v>74.621621621621642</c:v>
                </c:pt>
                <c:pt idx="36">
                  <c:v>75.300000000000011</c:v>
                </c:pt>
              </c:numCache>
            </c:numRef>
          </c:val>
          <c:smooth val="1"/>
          <c:extLst>
            <c:ext xmlns:c16="http://schemas.microsoft.com/office/drawing/2014/chart" uri="{C3380CC4-5D6E-409C-BE32-E72D297353CC}">
              <c16:uniqueId val="{00000007-BF38-4A94-9A92-C128CC89EB6F}"/>
            </c:ext>
          </c:extLst>
        </c:ser>
        <c:ser>
          <c:idx val="4"/>
          <c:order val="4"/>
          <c:tx>
            <c:strRef>
              <c:f>IE!$D$7</c:f>
              <c:strCache>
                <c:ptCount val="1"/>
                <c:pt idx="0">
                  <c:v>Microwave Oven</c:v>
                </c:pt>
              </c:strCache>
            </c:strRef>
          </c:tx>
          <c:spPr>
            <a:ln w="31750"/>
          </c:spPr>
          <c:marker>
            <c:symbol val="none"/>
          </c:marker>
          <c:dLbls>
            <c:dLbl>
              <c:idx val="11"/>
              <c:layout>
                <c:manualLayout>
                  <c:x val="-0.23055555555555557"/>
                  <c:y val="0"/>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BF38-4A94-9A92-C128CC89EB6F}"/>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IE!$E$7:$AO$7</c:f>
              <c:numCache>
                <c:formatCode>#,##0.0</c:formatCode>
                <c:ptCount val="37"/>
                <c:pt idx="0">
                  <c:v>13.486486486486484</c:v>
                </c:pt>
                <c:pt idx="1">
                  <c:v>14.548648648648648</c:v>
                </c:pt>
                <c:pt idx="2">
                  <c:v>15.675675675675679</c:v>
                </c:pt>
                <c:pt idx="3">
                  <c:v>16.667567567567563</c:v>
                </c:pt>
                <c:pt idx="4">
                  <c:v>17.851351351351362</c:v>
                </c:pt>
                <c:pt idx="5">
                  <c:v>19.029729729729734</c:v>
                </c:pt>
                <c:pt idx="6">
                  <c:v>20.267567567567561</c:v>
                </c:pt>
                <c:pt idx="7">
                  <c:v>21.745945945945948</c:v>
                </c:pt>
                <c:pt idx="8">
                  <c:v>23.332432432432448</c:v>
                </c:pt>
                <c:pt idx="9">
                  <c:v>25.091891891891894</c:v>
                </c:pt>
                <c:pt idx="10">
                  <c:v>27.027027027027032</c:v>
                </c:pt>
                <c:pt idx="11">
                  <c:v>29.240540540540536</c:v>
                </c:pt>
                <c:pt idx="12">
                  <c:v>31.370270270270272</c:v>
                </c:pt>
                <c:pt idx="13">
                  <c:v>33.600000000000016</c:v>
                </c:pt>
                <c:pt idx="14">
                  <c:v>35.789189189189187</c:v>
                </c:pt>
                <c:pt idx="15">
                  <c:v>37.94864864864865</c:v>
                </c:pt>
                <c:pt idx="16">
                  <c:v>40.327027027027029</c:v>
                </c:pt>
                <c:pt idx="17">
                  <c:v>42.991891891891896</c:v>
                </c:pt>
                <c:pt idx="18">
                  <c:v>45.713513513513519</c:v>
                </c:pt>
                <c:pt idx="19">
                  <c:v>48.456756756756747</c:v>
                </c:pt>
                <c:pt idx="20">
                  <c:v>51.378378378378372</c:v>
                </c:pt>
                <c:pt idx="21">
                  <c:v>54.329729729729728</c:v>
                </c:pt>
                <c:pt idx="22">
                  <c:v>57.118918918918936</c:v>
                </c:pt>
                <c:pt idx="23">
                  <c:v>60.151351351351359</c:v>
                </c:pt>
                <c:pt idx="24">
                  <c:v>62.937837837837833</c:v>
                </c:pt>
                <c:pt idx="25">
                  <c:v>65.767567567567554</c:v>
                </c:pt>
                <c:pt idx="26">
                  <c:v>68.464864864864865</c:v>
                </c:pt>
                <c:pt idx="27">
                  <c:v>70.572972972972963</c:v>
                </c:pt>
                <c:pt idx="28">
                  <c:v>72.751351351351332</c:v>
                </c:pt>
                <c:pt idx="29">
                  <c:v>74.510810810810824</c:v>
                </c:pt>
                <c:pt idx="30">
                  <c:v>76.199999999999974</c:v>
                </c:pt>
                <c:pt idx="31">
                  <c:v>77.443243243243231</c:v>
                </c:pt>
                <c:pt idx="32">
                  <c:v>78.627027027027026</c:v>
                </c:pt>
                <c:pt idx="33">
                  <c:v>79.935135135135141</c:v>
                </c:pt>
                <c:pt idx="34">
                  <c:v>81.075675675675697</c:v>
                </c:pt>
                <c:pt idx="35">
                  <c:v>82.035135135135121</c:v>
                </c:pt>
                <c:pt idx="36">
                  <c:v>82.970270270270262</c:v>
                </c:pt>
              </c:numCache>
            </c:numRef>
          </c:val>
          <c:smooth val="1"/>
          <c:extLst>
            <c:ext xmlns:c16="http://schemas.microsoft.com/office/drawing/2014/chart" uri="{C3380CC4-5D6E-409C-BE32-E72D297353CC}">
              <c16:uniqueId val="{00000009-BF38-4A94-9A92-C128CC89EB6F}"/>
            </c:ext>
          </c:extLst>
        </c:ser>
        <c:ser>
          <c:idx val="5"/>
          <c:order val="5"/>
          <c:tx>
            <c:strRef>
              <c:f>IE!$D$8</c:f>
              <c:strCache>
                <c:ptCount val="1"/>
                <c:pt idx="0">
                  <c:v>Personal Computer</c:v>
                </c:pt>
              </c:strCache>
            </c:strRef>
          </c:tx>
          <c:spPr>
            <a:ln w="31750"/>
          </c:spPr>
          <c:marker>
            <c:symbol val="none"/>
          </c:marker>
          <c:dLbls>
            <c:dLbl>
              <c:idx val="9"/>
              <c:layout>
                <c:manualLayout>
                  <c:x val="0.27219444444444446"/>
                  <c:y val="-0.2879403794037940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F38-4A94-9A92-C128CC89EB6F}"/>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IE!$E$8:$AO$8</c:f>
              <c:numCache>
                <c:formatCode>#,##0.0</c:formatCode>
                <c:ptCount val="37"/>
                <c:pt idx="0">
                  <c:v>4.2416666666666671</c:v>
                </c:pt>
                <c:pt idx="1">
                  <c:v>4.655555555555555</c:v>
                </c:pt>
                <c:pt idx="2">
                  <c:v>5.0861111111111104</c:v>
                </c:pt>
                <c:pt idx="3">
                  <c:v>5.4189189189189193</c:v>
                </c:pt>
                <c:pt idx="4">
                  <c:v>5.9594594594594614</c:v>
                </c:pt>
                <c:pt idx="5">
                  <c:v>6.5945945945945939</c:v>
                </c:pt>
                <c:pt idx="6">
                  <c:v>7.3162162162162163</c:v>
                </c:pt>
                <c:pt idx="7">
                  <c:v>8.1243243243243235</c:v>
                </c:pt>
                <c:pt idx="8">
                  <c:v>9.0081081081081109</c:v>
                </c:pt>
                <c:pt idx="9">
                  <c:v>10.037837837837836</c:v>
                </c:pt>
                <c:pt idx="10">
                  <c:v>11.17837837837838</c:v>
                </c:pt>
                <c:pt idx="11">
                  <c:v>12.627027027027026</c:v>
                </c:pt>
                <c:pt idx="12">
                  <c:v>14.21891891891892</c:v>
                </c:pt>
                <c:pt idx="13">
                  <c:v>16.07297297297297</c:v>
                </c:pt>
                <c:pt idx="14">
                  <c:v>18.097297297297303</c:v>
                </c:pt>
                <c:pt idx="15">
                  <c:v>20.351351351351354</c:v>
                </c:pt>
                <c:pt idx="16">
                  <c:v>23.159459459459462</c:v>
                </c:pt>
                <c:pt idx="17">
                  <c:v>26.794594594594592</c:v>
                </c:pt>
                <c:pt idx="18">
                  <c:v>30.189189189189189</c:v>
                </c:pt>
                <c:pt idx="19">
                  <c:v>34.55135135135135</c:v>
                </c:pt>
                <c:pt idx="20">
                  <c:v>39.010810810810817</c:v>
                </c:pt>
                <c:pt idx="21">
                  <c:v>43.089189189189192</c:v>
                </c:pt>
                <c:pt idx="22">
                  <c:v>47.116216216216216</c:v>
                </c:pt>
                <c:pt idx="23">
                  <c:v>50.759459459459464</c:v>
                </c:pt>
                <c:pt idx="24">
                  <c:v>54.251351351351346</c:v>
                </c:pt>
                <c:pt idx="25">
                  <c:v>57.82162162162161</c:v>
                </c:pt>
                <c:pt idx="26">
                  <c:v>62.456756756756761</c:v>
                </c:pt>
                <c:pt idx="27">
                  <c:v>66.28378378378379</c:v>
                </c:pt>
                <c:pt idx="28">
                  <c:v>70.018918918918928</c:v>
                </c:pt>
                <c:pt idx="29">
                  <c:v>73.24054054054055</c:v>
                </c:pt>
                <c:pt idx="30">
                  <c:v>76.008108108108118</c:v>
                </c:pt>
                <c:pt idx="31">
                  <c:v>78.251351351351332</c:v>
                </c:pt>
                <c:pt idx="32">
                  <c:v>80.02162162162162</c:v>
                </c:pt>
                <c:pt idx="33">
                  <c:v>81.62432432432432</c:v>
                </c:pt>
                <c:pt idx="34">
                  <c:v>82.5</c:v>
                </c:pt>
                <c:pt idx="35">
                  <c:v>83.14594594594594</c:v>
                </c:pt>
                <c:pt idx="36">
                  <c:v>84.291891891891879</c:v>
                </c:pt>
              </c:numCache>
            </c:numRef>
          </c:val>
          <c:smooth val="1"/>
          <c:extLst>
            <c:ext xmlns:c16="http://schemas.microsoft.com/office/drawing/2014/chart" uri="{C3380CC4-5D6E-409C-BE32-E72D297353CC}">
              <c16:uniqueId val="{0000000B-BF38-4A94-9A92-C128CC89EB6F}"/>
            </c:ext>
          </c:extLst>
        </c:ser>
        <c:ser>
          <c:idx val="6"/>
          <c:order val="6"/>
          <c:tx>
            <c:strRef>
              <c:f>IE!$D$9</c:f>
              <c:strCache>
                <c:ptCount val="1"/>
                <c:pt idx="0">
                  <c:v>Mobile Telephone</c:v>
                </c:pt>
              </c:strCache>
            </c:strRef>
          </c:tx>
          <c:spPr>
            <a:ln w="31750"/>
          </c:spPr>
          <c:marker>
            <c:symbol val="none"/>
          </c:marker>
          <c:dLbls>
            <c:dLbl>
              <c:idx val="34"/>
              <c:layout>
                <c:manualLayout>
                  <c:x val="-0.35195141622922133"/>
                  <c:y val="0.15077059727290187"/>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C-BF38-4A94-9A92-C128CC89EB6F}"/>
                </c:ext>
              </c:extLst>
            </c:dLbl>
            <c:spPr>
              <a:noFill/>
              <a:ln>
                <a:noFill/>
              </a:ln>
              <a:effectLst/>
            </c:spPr>
            <c:txPr>
              <a:bodyPr/>
              <a:lstStyle/>
              <a:p>
                <a:pPr>
                  <a:defRPr i="1"/>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IE!$E$9:$AO$9</c:f>
              <c:numCache>
                <c:formatCode>#,##0.0</c:formatCode>
                <c:ptCount val="37"/>
                <c:pt idx="0">
                  <c:v>0.98918918918918919</c:v>
                </c:pt>
                <c:pt idx="1">
                  <c:v>1.1567567567567569</c:v>
                </c:pt>
                <c:pt idx="2">
                  <c:v>1.3162162162162163</c:v>
                </c:pt>
                <c:pt idx="3">
                  <c:v>1.5000000000000002</c:v>
                </c:pt>
                <c:pt idx="4">
                  <c:v>1.7081081081081082</c:v>
                </c:pt>
                <c:pt idx="5">
                  <c:v>1.9675675675675675</c:v>
                </c:pt>
                <c:pt idx="6">
                  <c:v>2.2837837837837833</c:v>
                </c:pt>
                <c:pt idx="7">
                  <c:v>2.6891891891891886</c:v>
                </c:pt>
                <c:pt idx="8">
                  <c:v>3.1675675675675681</c:v>
                </c:pt>
                <c:pt idx="9">
                  <c:v>3.8135135135135143</c:v>
                </c:pt>
                <c:pt idx="10">
                  <c:v>4.7459459459459463</c:v>
                </c:pt>
                <c:pt idx="11">
                  <c:v>6.0810810810810816</c:v>
                </c:pt>
                <c:pt idx="12">
                  <c:v>7.8729729729729732</c:v>
                </c:pt>
                <c:pt idx="13">
                  <c:v>10.235135135135135</c:v>
                </c:pt>
                <c:pt idx="14">
                  <c:v>13.448648648648646</c:v>
                </c:pt>
                <c:pt idx="15">
                  <c:v>17.327027027027029</c:v>
                </c:pt>
                <c:pt idx="16">
                  <c:v>22.3</c:v>
                </c:pt>
                <c:pt idx="17">
                  <c:v>27.827027027027025</c:v>
                </c:pt>
                <c:pt idx="18">
                  <c:v>34.532432432432437</c:v>
                </c:pt>
                <c:pt idx="19">
                  <c:v>42.51081081081081</c:v>
                </c:pt>
                <c:pt idx="20">
                  <c:v>51.472972972972968</c:v>
                </c:pt>
                <c:pt idx="21">
                  <c:v>60.481081081081072</c:v>
                </c:pt>
                <c:pt idx="22">
                  <c:v>68.856756756756766</c:v>
                </c:pt>
                <c:pt idx="23">
                  <c:v>75.154054054054043</c:v>
                </c:pt>
                <c:pt idx="24">
                  <c:v>79.427027027027052</c:v>
                </c:pt>
                <c:pt idx="25">
                  <c:v>83.670270270270279</c:v>
                </c:pt>
                <c:pt idx="26">
                  <c:v>86.808108108108115</c:v>
                </c:pt>
                <c:pt idx="27">
                  <c:v>88.664864864864867</c:v>
                </c:pt>
                <c:pt idx="28">
                  <c:v>90.324324324324351</c:v>
                </c:pt>
                <c:pt idx="29">
                  <c:v>91.832432432432455</c:v>
                </c:pt>
                <c:pt idx="30">
                  <c:v>92.894594594594579</c:v>
                </c:pt>
                <c:pt idx="31">
                  <c:v>93.778378378378363</c:v>
                </c:pt>
                <c:pt idx="32">
                  <c:v>94.529729729729709</c:v>
                </c:pt>
                <c:pt idx="33">
                  <c:v>95.24054054054055</c:v>
                </c:pt>
                <c:pt idx="34">
                  <c:v>95.772972972972951</c:v>
                </c:pt>
                <c:pt idx="35">
                  <c:v>95.943243243243231</c:v>
                </c:pt>
                <c:pt idx="36">
                  <c:v>96.25135135135136</c:v>
                </c:pt>
              </c:numCache>
            </c:numRef>
          </c:val>
          <c:smooth val="1"/>
          <c:extLst>
            <c:ext xmlns:c16="http://schemas.microsoft.com/office/drawing/2014/chart" uri="{C3380CC4-5D6E-409C-BE32-E72D297353CC}">
              <c16:uniqueId val="{0000000D-BF38-4A94-9A92-C128CC89EB6F}"/>
            </c:ext>
          </c:extLst>
        </c:ser>
        <c:ser>
          <c:idx val="7"/>
          <c:order val="7"/>
          <c:tx>
            <c:strRef>
              <c:f>IE!$D$10</c:f>
              <c:strCache>
                <c:ptCount val="1"/>
                <c:pt idx="0">
                  <c:v>Smart Phone</c:v>
                </c:pt>
              </c:strCache>
            </c:strRef>
          </c:tx>
          <c:spPr>
            <a:ln w="31750"/>
          </c:spPr>
          <c:marker>
            <c:symbol val="none"/>
          </c:marker>
          <c:dLbls>
            <c:dLbl>
              <c:idx val="11"/>
              <c:layout>
                <c:manualLayout>
                  <c:x val="0.3611111111111111"/>
                  <c:y val="-0.13211382113821138"/>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BF38-4A94-9A92-C128CC89EB6F}"/>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IE!$E$10:$AO$10</c:f>
              <c:numCache>
                <c:formatCode>#,##0.0</c:formatCode>
                <c:ptCount val="37"/>
                <c:pt idx="0">
                  <c:v>0</c:v>
                </c:pt>
                <c:pt idx="1">
                  <c:v>0</c:v>
                </c:pt>
                <c:pt idx="2">
                  <c:v>0</c:v>
                </c:pt>
                <c:pt idx="3">
                  <c:v>0</c:v>
                </c:pt>
                <c:pt idx="4">
                  <c:v>0</c:v>
                </c:pt>
                <c:pt idx="5">
                  <c:v>0</c:v>
                </c:pt>
                <c:pt idx="6">
                  <c:v>2.7027027027027029E-3</c:v>
                </c:pt>
                <c:pt idx="7">
                  <c:v>5.4054054054054057E-3</c:v>
                </c:pt>
                <c:pt idx="8">
                  <c:v>5.4054054054054057E-3</c:v>
                </c:pt>
                <c:pt idx="9">
                  <c:v>5.4054054054054057E-3</c:v>
                </c:pt>
                <c:pt idx="10">
                  <c:v>1.0810810810810811E-2</c:v>
                </c:pt>
                <c:pt idx="11">
                  <c:v>2.1621621621621619E-2</c:v>
                </c:pt>
                <c:pt idx="12">
                  <c:v>3.7837837837837847E-2</c:v>
                </c:pt>
                <c:pt idx="13">
                  <c:v>6.7567567567567585E-2</c:v>
                </c:pt>
                <c:pt idx="14">
                  <c:v>0.12972972972972974</c:v>
                </c:pt>
                <c:pt idx="15">
                  <c:v>0.21081081081081079</c:v>
                </c:pt>
                <c:pt idx="16">
                  <c:v>0.3459459459459458</c:v>
                </c:pt>
                <c:pt idx="17">
                  <c:v>0.54324324324324336</c:v>
                </c:pt>
                <c:pt idx="18">
                  <c:v>0.8783783783783784</c:v>
                </c:pt>
                <c:pt idx="19">
                  <c:v>1.3054054054054056</c:v>
                </c:pt>
                <c:pt idx="20">
                  <c:v>1.8567567567567569</c:v>
                </c:pt>
                <c:pt idx="21">
                  <c:v>2.5189189189189185</c:v>
                </c:pt>
                <c:pt idx="22">
                  <c:v>3.3270270270270275</c:v>
                </c:pt>
                <c:pt idx="23">
                  <c:v>4.5135135135135132</c:v>
                </c:pt>
                <c:pt idx="24">
                  <c:v>6.0837837837837849</c:v>
                </c:pt>
                <c:pt idx="25">
                  <c:v>8.1756756756756772</c:v>
                </c:pt>
                <c:pt idx="26">
                  <c:v>11.124324324324325</c:v>
                </c:pt>
                <c:pt idx="27">
                  <c:v>15.264864864864863</c:v>
                </c:pt>
                <c:pt idx="28">
                  <c:v>20.44864864864865</c:v>
                </c:pt>
                <c:pt idx="29">
                  <c:v>26.391891891891891</c:v>
                </c:pt>
                <c:pt idx="30">
                  <c:v>33.037837837837849</c:v>
                </c:pt>
                <c:pt idx="31">
                  <c:v>40.351351351351354</c:v>
                </c:pt>
                <c:pt idx="32">
                  <c:v>48.3972972972973</c:v>
                </c:pt>
                <c:pt idx="33">
                  <c:v>55.986486486486484</c:v>
                </c:pt>
                <c:pt idx="34">
                  <c:v>62.30270270270271</c:v>
                </c:pt>
                <c:pt idx="35">
                  <c:v>67.389189189189182</c:v>
                </c:pt>
                <c:pt idx="36">
                  <c:v>71.589189189189199</c:v>
                </c:pt>
              </c:numCache>
            </c:numRef>
          </c:val>
          <c:smooth val="1"/>
          <c:extLst>
            <c:ext xmlns:c16="http://schemas.microsoft.com/office/drawing/2014/chart" uri="{C3380CC4-5D6E-409C-BE32-E72D297353CC}">
              <c16:uniqueId val="{0000000F-BF38-4A94-9A92-C128CC89EB6F}"/>
            </c:ext>
          </c:extLst>
        </c:ser>
        <c:dLbls>
          <c:showLegendKey val="0"/>
          <c:showVal val="0"/>
          <c:showCatName val="0"/>
          <c:showSerName val="0"/>
          <c:showPercent val="0"/>
          <c:showBubbleSize val="0"/>
        </c:dLbls>
        <c:smooth val="0"/>
        <c:axId val="115120000"/>
        <c:axId val="115121536"/>
      </c:lineChart>
      <c:catAx>
        <c:axId val="115120000"/>
        <c:scaling>
          <c:orientation val="minMax"/>
        </c:scaling>
        <c:delete val="0"/>
        <c:axPos val="b"/>
        <c:numFmt formatCode="General" sourceLinked="0"/>
        <c:majorTickMark val="none"/>
        <c:minorTickMark val="none"/>
        <c:tickLblPos val="nextTo"/>
        <c:spPr>
          <a:ln w="25400">
            <a:solidFill>
              <a:schemeClr val="bg1"/>
            </a:solidFill>
          </a:ln>
        </c:spPr>
        <c:crossAx val="115121536"/>
        <c:crosses val="autoZero"/>
        <c:auto val="1"/>
        <c:lblAlgn val="ctr"/>
        <c:lblOffset val="100"/>
        <c:tickLblSkip val="5"/>
        <c:noMultiLvlLbl val="0"/>
      </c:catAx>
      <c:valAx>
        <c:axId val="115121536"/>
        <c:scaling>
          <c:orientation val="minMax"/>
          <c:max val="100"/>
          <c:min val="0"/>
        </c:scaling>
        <c:delete val="0"/>
        <c:axPos val="l"/>
        <c:majorGridlines>
          <c:spPr>
            <a:ln w="25400">
              <a:solidFill>
                <a:schemeClr val="bg1"/>
              </a:solidFill>
            </a:ln>
          </c:spPr>
        </c:majorGridlines>
        <c:title>
          <c:tx>
            <c:strRef>
              <c:f>IE!$C$3</c:f>
              <c:strCache>
                <c:ptCount val="1"/>
                <c:pt idx="0">
                  <c:v>Household ownership (percent)</c:v>
                </c:pt>
              </c:strCache>
            </c:strRef>
          </c:tx>
          <c:layout>
            <c:manualLayout>
              <c:xMode val="edge"/>
              <c:yMode val="edge"/>
              <c:x val="7.1327646544181974E-3"/>
              <c:y val="5.741869918699187E-2"/>
            </c:manualLayout>
          </c:layout>
          <c:overlay val="0"/>
          <c:txPr>
            <a:bodyPr rot="-5400000" vert="horz"/>
            <a:lstStyle/>
            <a:p>
              <a:pPr>
                <a:defRPr b="0"/>
              </a:pPr>
              <a:endParaRPr lang="en-US"/>
            </a:p>
          </c:txPr>
        </c:title>
        <c:numFmt formatCode="#,##0" sourceLinked="0"/>
        <c:majorTickMark val="out"/>
        <c:minorTickMark val="none"/>
        <c:tickLblPos val="nextTo"/>
        <c:spPr>
          <a:ln>
            <a:noFill/>
          </a:ln>
        </c:spPr>
        <c:crossAx val="115120000"/>
        <c:crosses val="autoZero"/>
        <c:crossBetween val="between"/>
        <c:majorUnit val="25"/>
      </c:valAx>
      <c:spPr>
        <a:noFill/>
        <a:ln>
          <a:noFill/>
        </a:ln>
      </c:spPr>
    </c:plotArea>
    <c:plotVisOnly val="1"/>
    <c:dispBlanksAs val="gap"/>
    <c:showDLblsOverMax val="0"/>
  </c:chart>
  <c:spPr>
    <a:solidFill>
      <a:srgbClr val="CCECFF">
        <a:alpha val="50000"/>
      </a:srgbClr>
    </a:solidFill>
    <a:ln>
      <a:noFill/>
    </a:ln>
  </c:spPr>
  <c:txPr>
    <a:bodyPr/>
    <a:lstStyle/>
    <a:p>
      <a:pPr>
        <a:defRPr sz="9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DEIE!$A$1</c:f>
          <c:strCache>
            <c:ptCount val="1"/>
            <c:pt idx="0">
              <c:v>b. Developing and emerging industrial economies</c:v>
            </c:pt>
          </c:strCache>
        </c:strRef>
      </c:tx>
      <c:layout>
        <c:manualLayout>
          <c:xMode val="edge"/>
          <c:yMode val="edge"/>
          <c:x val="0.19693970545348499"/>
          <c:y val="6.7750677506775072E-3"/>
        </c:manualLayout>
      </c:layout>
      <c:overlay val="1"/>
    </c:title>
    <c:autoTitleDeleted val="0"/>
    <c:plotArea>
      <c:layout>
        <c:manualLayout>
          <c:layoutTarget val="inner"/>
          <c:xMode val="edge"/>
          <c:yMode val="edge"/>
          <c:x val="0.11855489938757656"/>
          <c:y val="7.7709226895418565E-2"/>
          <c:w val="0.84437554680664928"/>
          <c:h val="0.85812821415615725"/>
        </c:manualLayout>
      </c:layout>
      <c:lineChart>
        <c:grouping val="standard"/>
        <c:varyColors val="0"/>
        <c:ser>
          <c:idx val="0"/>
          <c:order val="0"/>
          <c:tx>
            <c:strRef>
              <c:f>DEIE!$D$3</c:f>
              <c:strCache>
                <c:ptCount val="1"/>
                <c:pt idx="0">
                  <c:v>Refrigerator</c:v>
                </c:pt>
              </c:strCache>
            </c:strRef>
          </c:tx>
          <c:spPr>
            <a:ln w="31750"/>
          </c:spPr>
          <c:marker>
            <c:symbol val="none"/>
          </c:marker>
          <c:dLbls>
            <c:dLbl>
              <c:idx val="23"/>
              <c:layout>
                <c:manualLayout>
                  <c:x val="-0.47138879775444736"/>
                  <c:y val="0.1016260162601626"/>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B319-4879-8827-A00133A858AB}"/>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DEIE!$E$2:$AO$2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DEIE!$E$3:$AO$3</c:f>
              <c:numCache>
                <c:formatCode>#,##0.0</c:formatCode>
                <c:ptCount val="37"/>
                <c:pt idx="0">
                  <c:v>44.897959183673457</c:v>
                </c:pt>
                <c:pt idx="1">
                  <c:v>46.000000000000007</c:v>
                </c:pt>
                <c:pt idx="2">
                  <c:v>47.097959183673453</c:v>
                </c:pt>
                <c:pt idx="3">
                  <c:v>48.251020408163257</c:v>
                </c:pt>
                <c:pt idx="4">
                  <c:v>49.408163265306101</c:v>
                </c:pt>
                <c:pt idx="5">
                  <c:v>50.589795918367329</c:v>
                </c:pt>
                <c:pt idx="6">
                  <c:v>51.824489795918382</c:v>
                </c:pt>
                <c:pt idx="7">
                  <c:v>52.914285714285725</c:v>
                </c:pt>
                <c:pt idx="8">
                  <c:v>53.987755102040808</c:v>
                </c:pt>
                <c:pt idx="9">
                  <c:v>55.006122448979603</c:v>
                </c:pt>
                <c:pt idx="10">
                  <c:v>55.936734693877561</c:v>
                </c:pt>
                <c:pt idx="11">
                  <c:v>56.820408163265306</c:v>
                </c:pt>
                <c:pt idx="12">
                  <c:v>57.64489795918368</c:v>
                </c:pt>
                <c:pt idx="13">
                  <c:v>58.461224489795939</c:v>
                </c:pt>
                <c:pt idx="14">
                  <c:v>59.369387755102046</c:v>
                </c:pt>
                <c:pt idx="15">
                  <c:v>60.426530612244889</c:v>
                </c:pt>
                <c:pt idx="16">
                  <c:v>61.73469387755101</c:v>
                </c:pt>
                <c:pt idx="17">
                  <c:v>63.212244897959167</c:v>
                </c:pt>
                <c:pt idx="18">
                  <c:v>64.320408163265299</c:v>
                </c:pt>
                <c:pt idx="19">
                  <c:v>65.363265306122457</c:v>
                </c:pt>
                <c:pt idx="20">
                  <c:v>66.375510204081635</c:v>
                </c:pt>
                <c:pt idx="21">
                  <c:v>67.483673469387753</c:v>
                </c:pt>
                <c:pt idx="22">
                  <c:v>68.899999999999991</c:v>
                </c:pt>
                <c:pt idx="23">
                  <c:v>70.042857142857159</c:v>
                </c:pt>
                <c:pt idx="24">
                  <c:v>71.083673469387762</c:v>
                </c:pt>
                <c:pt idx="25">
                  <c:v>72.112244897959187</c:v>
                </c:pt>
                <c:pt idx="26">
                  <c:v>73.106122448979605</c:v>
                </c:pt>
                <c:pt idx="27">
                  <c:v>74.126530612244892</c:v>
                </c:pt>
                <c:pt idx="28">
                  <c:v>75.073469387755111</c:v>
                </c:pt>
                <c:pt idx="29">
                  <c:v>76.022448979591843</c:v>
                </c:pt>
                <c:pt idx="30">
                  <c:v>76.848979591836695</c:v>
                </c:pt>
                <c:pt idx="31">
                  <c:v>77.802040816326496</c:v>
                </c:pt>
                <c:pt idx="32">
                  <c:v>78.579591836734693</c:v>
                </c:pt>
                <c:pt idx="33">
                  <c:v>79.387755102040828</c:v>
                </c:pt>
                <c:pt idx="34">
                  <c:v>80.214285714285694</c:v>
                </c:pt>
                <c:pt idx="35">
                  <c:v>80.875510204081621</c:v>
                </c:pt>
                <c:pt idx="36">
                  <c:v>81.540816326530617</c:v>
                </c:pt>
              </c:numCache>
            </c:numRef>
          </c:val>
          <c:smooth val="1"/>
          <c:extLst>
            <c:ext xmlns:c16="http://schemas.microsoft.com/office/drawing/2014/chart" uri="{C3380CC4-5D6E-409C-BE32-E72D297353CC}">
              <c16:uniqueId val="{00000001-B319-4879-8827-A00133A858AB}"/>
            </c:ext>
          </c:extLst>
        </c:ser>
        <c:ser>
          <c:idx val="1"/>
          <c:order val="1"/>
          <c:tx>
            <c:strRef>
              <c:f>DEIE!$D$4</c:f>
              <c:strCache>
                <c:ptCount val="1"/>
                <c:pt idx="0">
                  <c:v>Washing Machine</c:v>
                </c:pt>
              </c:strCache>
            </c:strRef>
          </c:tx>
          <c:spPr>
            <a:ln w="31750"/>
          </c:spPr>
          <c:marker>
            <c:symbol val="none"/>
          </c:marker>
          <c:dLbls>
            <c:dLbl>
              <c:idx val="20"/>
              <c:layout>
                <c:manualLayout>
                  <c:x val="-0.18310185185185185"/>
                  <c:y val="6.7750677506775072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B319-4879-8827-A00133A858AB}"/>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DEIE!$E$2:$AO$2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DEIE!$E$4:$AO$4</c:f>
              <c:numCache>
                <c:formatCode>#,##0.0</c:formatCode>
                <c:ptCount val="37"/>
                <c:pt idx="0">
                  <c:v>21.344897959183669</c:v>
                </c:pt>
                <c:pt idx="1">
                  <c:v>22.24897959183674</c:v>
                </c:pt>
                <c:pt idx="2">
                  <c:v>23.161224489795917</c:v>
                </c:pt>
                <c:pt idx="3">
                  <c:v>24.069387755102039</c:v>
                </c:pt>
                <c:pt idx="4">
                  <c:v>24.979591836734695</c:v>
                </c:pt>
                <c:pt idx="5">
                  <c:v>25.891836734693875</c:v>
                </c:pt>
                <c:pt idx="6">
                  <c:v>26.820408163265306</c:v>
                </c:pt>
                <c:pt idx="7">
                  <c:v>27.7734693877551</c:v>
                </c:pt>
                <c:pt idx="8">
                  <c:v>28.763265306122456</c:v>
                </c:pt>
                <c:pt idx="9">
                  <c:v>29.773469387755089</c:v>
                </c:pt>
                <c:pt idx="10">
                  <c:v>30.804081632653062</c:v>
                </c:pt>
                <c:pt idx="11">
                  <c:v>31.902040816326533</c:v>
                </c:pt>
                <c:pt idx="12">
                  <c:v>33</c:v>
                </c:pt>
                <c:pt idx="13">
                  <c:v>34.026530612244905</c:v>
                </c:pt>
                <c:pt idx="14">
                  <c:v>35.002040816326527</c:v>
                </c:pt>
                <c:pt idx="15">
                  <c:v>35.977551020408164</c:v>
                </c:pt>
                <c:pt idx="16">
                  <c:v>37.138775510204084</c:v>
                </c:pt>
                <c:pt idx="17">
                  <c:v>38.320408163265306</c:v>
                </c:pt>
                <c:pt idx="18">
                  <c:v>39.86326530612245</c:v>
                </c:pt>
                <c:pt idx="19">
                  <c:v>41.536734693877563</c:v>
                </c:pt>
                <c:pt idx="20">
                  <c:v>43.369387755102032</c:v>
                </c:pt>
                <c:pt idx="21">
                  <c:v>44.981632653061226</c:v>
                </c:pt>
                <c:pt idx="22">
                  <c:v>46.697959183673483</c:v>
                </c:pt>
                <c:pt idx="23">
                  <c:v>48.191836734693879</c:v>
                </c:pt>
                <c:pt idx="24">
                  <c:v>49.424489795918369</c:v>
                </c:pt>
                <c:pt idx="25">
                  <c:v>50.94285714285715</c:v>
                </c:pt>
                <c:pt idx="26">
                  <c:v>52.626530612244892</c:v>
                </c:pt>
                <c:pt idx="27">
                  <c:v>54.159183673469386</c:v>
                </c:pt>
                <c:pt idx="28">
                  <c:v>55.914285714285718</c:v>
                </c:pt>
                <c:pt idx="29">
                  <c:v>57.387755102040813</c:v>
                </c:pt>
                <c:pt idx="30">
                  <c:v>58.693877551020407</c:v>
                </c:pt>
                <c:pt idx="31">
                  <c:v>60.008163265306123</c:v>
                </c:pt>
                <c:pt idx="32">
                  <c:v>61.442857142857122</c:v>
                </c:pt>
                <c:pt idx="33">
                  <c:v>63.03265306122448</c:v>
                </c:pt>
                <c:pt idx="34">
                  <c:v>64.306122448979607</c:v>
                </c:pt>
                <c:pt idx="35">
                  <c:v>65.244897959183675</c:v>
                </c:pt>
                <c:pt idx="36">
                  <c:v>66.142857142857167</c:v>
                </c:pt>
              </c:numCache>
            </c:numRef>
          </c:val>
          <c:smooth val="1"/>
          <c:extLst>
            <c:ext xmlns:c16="http://schemas.microsoft.com/office/drawing/2014/chart" uri="{C3380CC4-5D6E-409C-BE32-E72D297353CC}">
              <c16:uniqueId val="{00000003-B319-4879-8827-A00133A858AB}"/>
            </c:ext>
          </c:extLst>
        </c:ser>
        <c:ser>
          <c:idx val="2"/>
          <c:order val="2"/>
          <c:tx>
            <c:strRef>
              <c:f>DEIE!$D$5</c:f>
              <c:strCache>
                <c:ptCount val="1"/>
                <c:pt idx="0">
                  <c:v>Colour TV</c:v>
                </c:pt>
              </c:strCache>
            </c:strRef>
          </c:tx>
          <c:spPr>
            <a:ln w="31750"/>
          </c:spPr>
          <c:marker>
            <c:symbol val="none"/>
          </c:marker>
          <c:dLbls>
            <c:dLbl>
              <c:idx val="30"/>
              <c:layout>
                <c:manualLayout>
                  <c:x val="-0.20729166666666668"/>
                  <c:y val="1.3550135501355014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B319-4879-8827-A00133A858AB}"/>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DEIE!$E$2:$AO$2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DEIE!$E$5:$AO$5</c:f>
              <c:numCache>
                <c:formatCode>#,##0.0</c:formatCode>
                <c:ptCount val="37"/>
                <c:pt idx="0">
                  <c:v>28.053061224489788</c:v>
                </c:pt>
                <c:pt idx="1">
                  <c:v>29.569387755102039</c:v>
                </c:pt>
                <c:pt idx="2">
                  <c:v>31.0734693877551</c:v>
                </c:pt>
                <c:pt idx="3">
                  <c:v>32.640816326530626</c:v>
                </c:pt>
                <c:pt idx="4">
                  <c:v>34.265306122448976</c:v>
                </c:pt>
                <c:pt idx="5">
                  <c:v>35.932653061224478</c:v>
                </c:pt>
                <c:pt idx="6">
                  <c:v>37.591836734693885</c:v>
                </c:pt>
                <c:pt idx="7">
                  <c:v>39.299999999999997</c:v>
                </c:pt>
                <c:pt idx="8">
                  <c:v>41.085714285714303</c:v>
                </c:pt>
                <c:pt idx="9">
                  <c:v>42.989795918367349</c:v>
                </c:pt>
                <c:pt idx="10">
                  <c:v>45.012244897959171</c:v>
                </c:pt>
                <c:pt idx="11">
                  <c:v>47.228571428571428</c:v>
                </c:pt>
                <c:pt idx="12">
                  <c:v>49.532653061224487</c:v>
                </c:pt>
                <c:pt idx="13">
                  <c:v>51.893877551020402</c:v>
                </c:pt>
                <c:pt idx="14">
                  <c:v>54.348979591836745</c:v>
                </c:pt>
                <c:pt idx="15">
                  <c:v>56.802040816326532</c:v>
                </c:pt>
                <c:pt idx="16">
                  <c:v>59.308163265306121</c:v>
                </c:pt>
                <c:pt idx="17">
                  <c:v>61.81428571428571</c:v>
                </c:pt>
                <c:pt idx="18">
                  <c:v>64.326530612244909</c:v>
                </c:pt>
                <c:pt idx="19">
                  <c:v>66.671428571428564</c:v>
                </c:pt>
                <c:pt idx="20">
                  <c:v>69.071428571428555</c:v>
                </c:pt>
                <c:pt idx="21">
                  <c:v>71.287755102040819</c:v>
                </c:pt>
                <c:pt idx="22">
                  <c:v>73.528571428571453</c:v>
                </c:pt>
                <c:pt idx="23">
                  <c:v>75.871428571428567</c:v>
                </c:pt>
                <c:pt idx="24">
                  <c:v>78.248979591836743</c:v>
                </c:pt>
                <c:pt idx="25">
                  <c:v>80.675510204081618</c:v>
                </c:pt>
                <c:pt idx="26">
                  <c:v>82.679591836734701</c:v>
                </c:pt>
                <c:pt idx="27">
                  <c:v>84.457142857142856</c:v>
                </c:pt>
                <c:pt idx="28">
                  <c:v>86.085714285714317</c:v>
                </c:pt>
                <c:pt idx="29">
                  <c:v>87.3183673469388</c:v>
                </c:pt>
                <c:pt idx="30">
                  <c:v>88.324489795918339</c:v>
                </c:pt>
                <c:pt idx="31">
                  <c:v>89.404081632653089</c:v>
                </c:pt>
                <c:pt idx="32">
                  <c:v>90.293877551020415</c:v>
                </c:pt>
                <c:pt idx="33">
                  <c:v>91.010204081632651</c:v>
                </c:pt>
                <c:pt idx="34">
                  <c:v>91.64489795918368</c:v>
                </c:pt>
                <c:pt idx="35">
                  <c:v>92.15306122448979</c:v>
                </c:pt>
                <c:pt idx="36">
                  <c:v>92.648979591836735</c:v>
                </c:pt>
              </c:numCache>
            </c:numRef>
          </c:val>
          <c:smooth val="1"/>
          <c:extLst>
            <c:ext xmlns:c16="http://schemas.microsoft.com/office/drawing/2014/chart" uri="{C3380CC4-5D6E-409C-BE32-E72D297353CC}">
              <c16:uniqueId val="{00000005-B319-4879-8827-A00133A858AB}"/>
            </c:ext>
          </c:extLst>
        </c:ser>
        <c:ser>
          <c:idx val="3"/>
          <c:order val="3"/>
          <c:tx>
            <c:strRef>
              <c:f>DEIE!$D$6</c:f>
              <c:strCache>
                <c:ptCount val="1"/>
                <c:pt idx="0">
                  <c:v>Passenger Car</c:v>
                </c:pt>
              </c:strCache>
            </c:strRef>
          </c:tx>
          <c:spPr>
            <a:ln w="31750"/>
          </c:spPr>
          <c:marker>
            <c:symbol val="none"/>
          </c:marker>
          <c:dLbls>
            <c:dLbl>
              <c:idx val="4"/>
              <c:layout>
                <c:manualLayout>
                  <c:x val="5.5175752770487023E-2"/>
                  <c:y val="-5.591964876341677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B319-4879-8827-A00133A858AB}"/>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DEIE!$E$2:$AO$2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DEIE!$E$6:$AO$6</c:f>
              <c:numCache>
                <c:formatCode>#,##0.0</c:formatCode>
                <c:ptCount val="37"/>
                <c:pt idx="0">
                  <c:v>12.826530612244898</c:v>
                </c:pt>
                <c:pt idx="1">
                  <c:v>13.273469387755101</c:v>
                </c:pt>
                <c:pt idx="2">
                  <c:v>13.744897959183676</c:v>
                </c:pt>
                <c:pt idx="3">
                  <c:v>14.255102040816327</c:v>
                </c:pt>
                <c:pt idx="4">
                  <c:v>14.706122448979592</c:v>
                </c:pt>
                <c:pt idx="5">
                  <c:v>15.212244897959186</c:v>
                </c:pt>
                <c:pt idx="6">
                  <c:v>15.73469387755102</c:v>
                </c:pt>
                <c:pt idx="7">
                  <c:v>16.146938775510201</c:v>
                </c:pt>
                <c:pt idx="8">
                  <c:v>16.532653061224494</c:v>
                </c:pt>
                <c:pt idx="9">
                  <c:v>16.975510204081633</c:v>
                </c:pt>
                <c:pt idx="10">
                  <c:v>17.410204081632653</c:v>
                </c:pt>
                <c:pt idx="11">
                  <c:v>17.851020408163269</c:v>
                </c:pt>
                <c:pt idx="12">
                  <c:v>18.393877551020406</c:v>
                </c:pt>
                <c:pt idx="13">
                  <c:v>18.924489795918372</c:v>
                </c:pt>
                <c:pt idx="14">
                  <c:v>19.4265306122449</c:v>
                </c:pt>
                <c:pt idx="15">
                  <c:v>20.091836734693882</c:v>
                </c:pt>
                <c:pt idx="16">
                  <c:v>20.655102040816324</c:v>
                </c:pt>
                <c:pt idx="17">
                  <c:v>21.34489795918368</c:v>
                </c:pt>
                <c:pt idx="18">
                  <c:v>22.0795918367347</c:v>
                </c:pt>
                <c:pt idx="19">
                  <c:v>22.755102040816325</c:v>
                </c:pt>
                <c:pt idx="20">
                  <c:v>23.140816326530615</c:v>
                </c:pt>
                <c:pt idx="21">
                  <c:v>23.693877551020407</c:v>
                </c:pt>
                <c:pt idx="22">
                  <c:v>24.132653061224495</c:v>
                </c:pt>
                <c:pt idx="23">
                  <c:v>24.312244897959182</c:v>
                </c:pt>
                <c:pt idx="24">
                  <c:v>24.653061224489797</c:v>
                </c:pt>
                <c:pt idx="25">
                  <c:v>25.163265306122454</c:v>
                </c:pt>
                <c:pt idx="26">
                  <c:v>25.897959183673464</c:v>
                </c:pt>
                <c:pt idx="27">
                  <c:v>26.806122448979586</c:v>
                </c:pt>
                <c:pt idx="28">
                  <c:v>28.177551020408174</c:v>
                </c:pt>
                <c:pt idx="29">
                  <c:v>28.920408163265314</c:v>
                </c:pt>
                <c:pt idx="30">
                  <c:v>29.485714285714284</c:v>
                </c:pt>
                <c:pt idx="31">
                  <c:v>30.212244897959184</c:v>
                </c:pt>
                <c:pt idx="32">
                  <c:v>30.981632653061233</c:v>
                </c:pt>
                <c:pt idx="33">
                  <c:v>31.951020408163259</c:v>
                </c:pt>
                <c:pt idx="34">
                  <c:v>33.481632653061233</c:v>
                </c:pt>
                <c:pt idx="35">
                  <c:v>34.28163265306123</c:v>
                </c:pt>
                <c:pt idx="36">
                  <c:v>35.012244897959178</c:v>
                </c:pt>
              </c:numCache>
            </c:numRef>
          </c:val>
          <c:smooth val="1"/>
          <c:extLst>
            <c:ext xmlns:c16="http://schemas.microsoft.com/office/drawing/2014/chart" uri="{C3380CC4-5D6E-409C-BE32-E72D297353CC}">
              <c16:uniqueId val="{00000007-B319-4879-8827-A00133A858AB}"/>
            </c:ext>
          </c:extLst>
        </c:ser>
        <c:ser>
          <c:idx val="4"/>
          <c:order val="4"/>
          <c:tx>
            <c:strRef>
              <c:f>DEIE!$D$7</c:f>
              <c:strCache>
                <c:ptCount val="1"/>
                <c:pt idx="0">
                  <c:v>Microwave Oven</c:v>
                </c:pt>
              </c:strCache>
            </c:strRef>
          </c:tx>
          <c:spPr>
            <a:ln w="31750"/>
          </c:spPr>
          <c:marker>
            <c:symbol val="none"/>
          </c:marker>
          <c:dLbls>
            <c:dLbl>
              <c:idx val="11"/>
              <c:layout>
                <c:manualLayout>
                  <c:x val="-0.25949074074074074"/>
                  <c:y val="-2.032520325203252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B319-4879-8827-A00133A858AB}"/>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DEIE!$E$2:$AO$2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DEIE!$E$7:$AO$7</c:f>
              <c:numCache>
                <c:formatCode>#,##0.0</c:formatCode>
                <c:ptCount val="37"/>
                <c:pt idx="0">
                  <c:v>0.9</c:v>
                </c:pt>
                <c:pt idx="1">
                  <c:v>0.99183673469387768</c:v>
                </c:pt>
                <c:pt idx="2">
                  <c:v>1.0775510204081633</c:v>
                </c:pt>
                <c:pt idx="3">
                  <c:v>1.1693877551020408</c:v>
                </c:pt>
                <c:pt idx="4">
                  <c:v>1.2775510204081633</c:v>
                </c:pt>
                <c:pt idx="5">
                  <c:v>1.3877551020408163</c:v>
                </c:pt>
                <c:pt idx="6">
                  <c:v>1.5122448979591836</c:v>
                </c:pt>
                <c:pt idx="7">
                  <c:v>1.6612244897959185</c:v>
                </c:pt>
                <c:pt idx="8">
                  <c:v>1.8183673469387753</c:v>
                </c:pt>
                <c:pt idx="9">
                  <c:v>1.9979591836734696</c:v>
                </c:pt>
                <c:pt idx="10">
                  <c:v>2.1959183673469385</c:v>
                </c:pt>
                <c:pt idx="11">
                  <c:v>2.4204081632653058</c:v>
                </c:pt>
                <c:pt idx="12">
                  <c:v>2.6877551020408155</c:v>
                </c:pt>
                <c:pt idx="13">
                  <c:v>3.0142857142857133</c:v>
                </c:pt>
                <c:pt idx="14">
                  <c:v>3.4040816326530607</c:v>
                </c:pt>
                <c:pt idx="15">
                  <c:v>3.8979591836734695</c:v>
                </c:pt>
                <c:pt idx="16">
                  <c:v>4.4938775510204083</c:v>
                </c:pt>
                <c:pt idx="17">
                  <c:v>5.3000000000000007</c:v>
                </c:pt>
                <c:pt idx="18">
                  <c:v>6.2510204081632663</c:v>
                </c:pt>
                <c:pt idx="19">
                  <c:v>7.3795918367346935</c:v>
                </c:pt>
                <c:pt idx="20">
                  <c:v>8.6489795918367349</c:v>
                </c:pt>
                <c:pt idx="21">
                  <c:v>10.195918367346938</c:v>
                </c:pt>
                <c:pt idx="22">
                  <c:v>11.769387755102041</c:v>
                </c:pt>
                <c:pt idx="23">
                  <c:v>13.681632653061227</c:v>
                </c:pt>
                <c:pt idx="24">
                  <c:v>15.793877551020405</c:v>
                </c:pt>
                <c:pt idx="25">
                  <c:v>18.071428571428573</c:v>
                </c:pt>
                <c:pt idx="26">
                  <c:v>20.677551020408171</c:v>
                </c:pt>
                <c:pt idx="27">
                  <c:v>23.663265306122454</c:v>
                </c:pt>
                <c:pt idx="28">
                  <c:v>26.375510204081639</c:v>
                </c:pt>
                <c:pt idx="29">
                  <c:v>28.867346938775505</c:v>
                </c:pt>
                <c:pt idx="30">
                  <c:v>30.726530612244897</c:v>
                </c:pt>
                <c:pt idx="31">
                  <c:v>32.889795918367355</c:v>
                </c:pt>
                <c:pt idx="32">
                  <c:v>35.083673469387755</c:v>
                </c:pt>
                <c:pt idx="33">
                  <c:v>36.993877551020418</c:v>
                </c:pt>
                <c:pt idx="34">
                  <c:v>39.132653061224488</c:v>
                </c:pt>
                <c:pt idx="35">
                  <c:v>40.989795918367349</c:v>
                </c:pt>
                <c:pt idx="36">
                  <c:v>42.910204081632635</c:v>
                </c:pt>
              </c:numCache>
            </c:numRef>
          </c:val>
          <c:smooth val="1"/>
          <c:extLst>
            <c:ext xmlns:c16="http://schemas.microsoft.com/office/drawing/2014/chart" uri="{C3380CC4-5D6E-409C-BE32-E72D297353CC}">
              <c16:uniqueId val="{00000009-B319-4879-8827-A00133A858AB}"/>
            </c:ext>
          </c:extLst>
        </c:ser>
        <c:ser>
          <c:idx val="5"/>
          <c:order val="5"/>
          <c:tx>
            <c:strRef>
              <c:f>DEIE!$D$8</c:f>
              <c:strCache>
                <c:ptCount val="1"/>
                <c:pt idx="0">
                  <c:v>Personal Computer</c:v>
                </c:pt>
              </c:strCache>
            </c:strRef>
          </c:tx>
          <c:spPr>
            <a:ln w="31750"/>
          </c:spPr>
          <c:marker>
            <c:symbol val="none"/>
          </c:marker>
          <c:dLbls>
            <c:dLbl>
              <c:idx val="9"/>
              <c:layout>
                <c:manualLayout>
                  <c:x val="0.45737961140274142"/>
                  <c:y val="-0.42005420054200543"/>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319-4879-8827-A00133A858AB}"/>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DEIE!$E$2:$AO$2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DEIE!$E$8:$AO$8</c:f>
              <c:numCache>
                <c:formatCode>#,##0.0</c:formatCode>
                <c:ptCount val="37"/>
                <c:pt idx="0">
                  <c:v>0.17142857142857143</c:v>
                </c:pt>
                <c:pt idx="1">
                  <c:v>0.18571428571428572</c:v>
                </c:pt>
                <c:pt idx="2">
                  <c:v>0.20816326530612245</c:v>
                </c:pt>
                <c:pt idx="3">
                  <c:v>0.24897959183673468</c:v>
                </c:pt>
                <c:pt idx="4">
                  <c:v>0.27755102040816321</c:v>
                </c:pt>
                <c:pt idx="5">
                  <c:v>0.31836734693877544</c:v>
                </c:pt>
                <c:pt idx="6">
                  <c:v>0.38163265306122446</c:v>
                </c:pt>
                <c:pt idx="7">
                  <c:v>0.46938775510204089</c:v>
                </c:pt>
                <c:pt idx="8">
                  <c:v>0.56734693877551035</c:v>
                </c:pt>
                <c:pt idx="9">
                  <c:v>0.69387755102040827</c:v>
                </c:pt>
                <c:pt idx="10">
                  <c:v>0.86734693877551039</c:v>
                </c:pt>
                <c:pt idx="11">
                  <c:v>1.0897959183673467</c:v>
                </c:pt>
                <c:pt idx="12">
                  <c:v>1.3653061224489798</c:v>
                </c:pt>
                <c:pt idx="13">
                  <c:v>1.7061224489795916</c:v>
                </c:pt>
                <c:pt idx="14">
                  <c:v>2.1081632653061222</c:v>
                </c:pt>
                <c:pt idx="15">
                  <c:v>2.5795918367346942</c:v>
                </c:pt>
                <c:pt idx="16">
                  <c:v>3.122448979591836</c:v>
                </c:pt>
                <c:pt idx="17">
                  <c:v>3.7551020408163258</c:v>
                </c:pt>
                <c:pt idx="18">
                  <c:v>4.4938775510204083</c:v>
                </c:pt>
                <c:pt idx="19">
                  <c:v>5.2693877551020414</c:v>
                </c:pt>
                <c:pt idx="20">
                  <c:v>6.1530612244897958</c:v>
                </c:pt>
                <c:pt idx="21">
                  <c:v>7.275510204081634</c:v>
                </c:pt>
                <c:pt idx="22">
                  <c:v>8.9795918367346932</c:v>
                </c:pt>
                <c:pt idx="23">
                  <c:v>10.753061224489796</c:v>
                </c:pt>
                <c:pt idx="24">
                  <c:v>12.991836734693878</c:v>
                </c:pt>
                <c:pt idx="25">
                  <c:v>15.075510204081636</c:v>
                </c:pt>
                <c:pt idx="26">
                  <c:v>17.357142857142854</c:v>
                </c:pt>
                <c:pt idx="27">
                  <c:v>20.485714285714288</c:v>
                </c:pt>
                <c:pt idx="28">
                  <c:v>24.22653061224489</c:v>
                </c:pt>
                <c:pt idx="29">
                  <c:v>27.9265306122449</c:v>
                </c:pt>
                <c:pt idx="30">
                  <c:v>31.291836734693877</c:v>
                </c:pt>
                <c:pt idx="31">
                  <c:v>35.042857142857152</c:v>
                </c:pt>
                <c:pt idx="32">
                  <c:v>38.475510204081637</c:v>
                </c:pt>
                <c:pt idx="33">
                  <c:v>41.510204081632651</c:v>
                </c:pt>
                <c:pt idx="34">
                  <c:v>44.010204081632644</c:v>
                </c:pt>
                <c:pt idx="35">
                  <c:v>46.522448979591829</c:v>
                </c:pt>
                <c:pt idx="36">
                  <c:v>48.89387755102041</c:v>
                </c:pt>
              </c:numCache>
            </c:numRef>
          </c:val>
          <c:smooth val="1"/>
          <c:extLst>
            <c:ext xmlns:c16="http://schemas.microsoft.com/office/drawing/2014/chart" uri="{C3380CC4-5D6E-409C-BE32-E72D297353CC}">
              <c16:uniqueId val="{0000000B-B319-4879-8827-A00133A858AB}"/>
            </c:ext>
          </c:extLst>
        </c:ser>
        <c:ser>
          <c:idx val="6"/>
          <c:order val="6"/>
          <c:tx>
            <c:strRef>
              <c:f>DEIE!$D$9</c:f>
              <c:strCache>
                <c:ptCount val="1"/>
                <c:pt idx="0">
                  <c:v>Mobile Telephone</c:v>
                </c:pt>
              </c:strCache>
            </c:strRef>
          </c:tx>
          <c:spPr>
            <a:ln w="31750"/>
          </c:spPr>
          <c:marker>
            <c:symbol val="none"/>
          </c:marker>
          <c:dLbls>
            <c:dLbl>
              <c:idx val="34"/>
              <c:layout>
                <c:manualLayout>
                  <c:x val="-0.27671993474773987"/>
                  <c:y val="0.2490090796577257"/>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C-B319-4879-8827-A00133A858AB}"/>
                </c:ext>
              </c:extLst>
            </c:dLbl>
            <c:spPr>
              <a:noFill/>
              <a:ln>
                <a:noFill/>
              </a:ln>
              <a:effectLst/>
            </c:spPr>
            <c:txPr>
              <a:bodyPr/>
              <a:lstStyle/>
              <a:p>
                <a:pPr>
                  <a:defRPr i="1"/>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DEIE!$E$2:$AO$2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DEIE!$E$9:$AO$9</c:f>
              <c:numCache>
                <c:formatCode>#,##0.0</c:formatCode>
                <c:ptCount val="37"/>
                <c:pt idx="0">
                  <c:v>0.43124999999999997</c:v>
                </c:pt>
                <c:pt idx="1">
                  <c:v>0.51250000000000007</c:v>
                </c:pt>
                <c:pt idx="2">
                  <c:v>0.58958333333333346</c:v>
                </c:pt>
                <c:pt idx="3">
                  <c:v>0.68333333333333357</c:v>
                </c:pt>
                <c:pt idx="4">
                  <c:v>0.78333333333333366</c:v>
                </c:pt>
                <c:pt idx="5">
                  <c:v>0.91458333333333364</c:v>
                </c:pt>
                <c:pt idx="6">
                  <c:v>1.0604166666666666</c:v>
                </c:pt>
                <c:pt idx="7">
                  <c:v>1.2416666666666671</c:v>
                </c:pt>
                <c:pt idx="8">
                  <c:v>1.4687500000000002</c:v>
                </c:pt>
                <c:pt idx="9">
                  <c:v>1.7374999999999998</c:v>
                </c:pt>
                <c:pt idx="10">
                  <c:v>2.0874999999999999</c:v>
                </c:pt>
                <c:pt idx="11">
                  <c:v>2.53125</c:v>
                </c:pt>
                <c:pt idx="12">
                  <c:v>3.1624999999999996</c:v>
                </c:pt>
                <c:pt idx="13">
                  <c:v>4.0571428571428587</c:v>
                </c:pt>
                <c:pt idx="14">
                  <c:v>5.3163265306122476</c:v>
                </c:pt>
                <c:pt idx="15">
                  <c:v>6.8857142857142852</c:v>
                </c:pt>
                <c:pt idx="16">
                  <c:v>8.8244897959183657</c:v>
                </c:pt>
                <c:pt idx="17">
                  <c:v>11.112244897959187</c:v>
                </c:pt>
                <c:pt idx="18">
                  <c:v>13.830612244897958</c:v>
                </c:pt>
                <c:pt idx="19">
                  <c:v>17.055102040816326</c:v>
                </c:pt>
                <c:pt idx="20">
                  <c:v>20.887755102040824</c:v>
                </c:pt>
                <c:pt idx="21">
                  <c:v>24.977551020408164</c:v>
                </c:pt>
                <c:pt idx="22">
                  <c:v>29.716326530612239</c:v>
                </c:pt>
                <c:pt idx="23">
                  <c:v>34.859183673469389</c:v>
                </c:pt>
                <c:pt idx="24">
                  <c:v>41.714285714285708</c:v>
                </c:pt>
                <c:pt idx="25">
                  <c:v>49.246938775510202</c:v>
                </c:pt>
                <c:pt idx="26">
                  <c:v>56.306122448979572</c:v>
                </c:pt>
                <c:pt idx="27">
                  <c:v>62.96734693877552</c:v>
                </c:pt>
                <c:pt idx="28">
                  <c:v>69.720408163265304</c:v>
                </c:pt>
                <c:pt idx="29">
                  <c:v>74.114285714285728</c:v>
                </c:pt>
                <c:pt idx="30">
                  <c:v>78.514285714285734</c:v>
                </c:pt>
                <c:pt idx="31">
                  <c:v>82.402040816326533</c:v>
                </c:pt>
                <c:pt idx="32">
                  <c:v>85.228571428571428</c:v>
                </c:pt>
                <c:pt idx="33">
                  <c:v>87.236734693877537</c:v>
                </c:pt>
                <c:pt idx="34">
                  <c:v>88.830612244897978</c:v>
                </c:pt>
                <c:pt idx="35">
                  <c:v>90.102040816326536</c:v>
                </c:pt>
                <c:pt idx="36">
                  <c:v>91.236734693877523</c:v>
                </c:pt>
              </c:numCache>
            </c:numRef>
          </c:val>
          <c:smooth val="1"/>
          <c:extLst>
            <c:ext xmlns:c16="http://schemas.microsoft.com/office/drawing/2014/chart" uri="{C3380CC4-5D6E-409C-BE32-E72D297353CC}">
              <c16:uniqueId val="{0000000D-B319-4879-8827-A00133A858AB}"/>
            </c:ext>
          </c:extLst>
        </c:ser>
        <c:ser>
          <c:idx val="7"/>
          <c:order val="7"/>
          <c:tx>
            <c:strRef>
              <c:f>DEIE!$D$10</c:f>
              <c:strCache>
                <c:ptCount val="1"/>
                <c:pt idx="0">
                  <c:v>Smart Phone</c:v>
                </c:pt>
              </c:strCache>
            </c:strRef>
          </c:tx>
          <c:spPr>
            <a:ln w="31750"/>
          </c:spPr>
          <c:marker>
            <c:symbol val="none"/>
          </c:marker>
          <c:dLbls>
            <c:dLbl>
              <c:idx val="11"/>
              <c:layout>
                <c:manualLayout>
                  <c:x val="0.41898148148148145"/>
                  <c:y val="-5.0813008130081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B319-4879-8827-A00133A858AB}"/>
                </c:ext>
              </c:extLst>
            </c:dLbl>
            <c:spPr>
              <a:noFill/>
              <a:ln>
                <a:noFill/>
              </a:ln>
              <a:effectLst/>
            </c:spPr>
            <c:txPr>
              <a:bodyPr/>
              <a:lstStyle/>
              <a:p>
                <a:pPr>
                  <a:defRPr i="1"/>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DEIE!$E$2:$AO$2</c:f>
              <c:strCach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strCache>
            </c:strRef>
          </c:cat>
          <c:val>
            <c:numRef>
              <c:f>DEIE!$E$10:$AO$10</c:f>
              <c:numCache>
                <c:formatCode>#,##0.0</c:formatCode>
                <c:ptCount val="37"/>
                <c:pt idx="0">
                  <c:v>0</c:v>
                </c:pt>
                <c:pt idx="1">
                  <c:v>0</c:v>
                </c:pt>
                <c:pt idx="2">
                  <c:v>0</c:v>
                </c:pt>
                <c:pt idx="3">
                  <c:v>0</c:v>
                </c:pt>
                <c:pt idx="4">
                  <c:v>0</c:v>
                </c:pt>
                <c:pt idx="5">
                  <c:v>0</c:v>
                </c:pt>
                <c:pt idx="6">
                  <c:v>0</c:v>
                </c:pt>
                <c:pt idx="7">
                  <c:v>0</c:v>
                </c:pt>
                <c:pt idx="8">
                  <c:v>0</c:v>
                </c:pt>
                <c:pt idx="9">
                  <c:v>0</c:v>
                </c:pt>
                <c:pt idx="10">
                  <c:v>0</c:v>
                </c:pt>
                <c:pt idx="11">
                  <c:v>0</c:v>
                </c:pt>
                <c:pt idx="12">
                  <c:v>0</c:v>
                </c:pt>
                <c:pt idx="13">
                  <c:v>4.1666666666666666E-3</c:v>
                </c:pt>
                <c:pt idx="14">
                  <c:v>1.4583333333333332E-2</c:v>
                </c:pt>
                <c:pt idx="15">
                  <c:v>3.541666666666668E-2</c:v>
                </c:pt>
                <c:pt idx="16">
                  <c:v>7.5000000000000025E-2</c:v>
                </c:pt>
                <c:pt idx="17">
                  <c:v>0.15624999999999997</c:v>
                </c:pt>
                <c:pt idx="18">
                  <c:v>0.25624999999999998</c:v>
                </c:pt>
                <c:pt idx="19">
                  <c:v>0.37708333333333321</c:v>
                </c:pt>
                <c:pt idx="20">
                  <c:v>0.56122448979591844</c:v>
                </c:pt>
                <c:pt idx="21">
                  <c:v>0.76734693877551019</c:v>
                </c:pt>
                <c:pt idx="22">
                  <c:v>0.99795918367346903</c:v>
                </c:pt>
                <c:pt idx="23">
                  <c:v>1.3632653061224491</c:v>
                </c:pt>
                <c:pt idx="24">
                  <c:v>1.8183673469387751</c:v>
                </c:pt>
                <c:pt idx="25">
                  <c:v>2.408163265306122</c:v>
                </c:pt>
                <c:pt idx="26">
                  <c:v>3.1918367346938776</c:v>
                </c:pt>
                <c:pt idx="27">
                  <c:v>4.2224489795918361</c:v>
                </c:pt>
                <c:pt idx="28">
                  <c:v>5.6102040816326522</c:v>
                </c:pt>
                <c:pt idx="29">
                  <c:v>7.5408163265306101</c:v>
                </c:pt>
                <c:pt idx="30">
                  <c:v>10.291836734693877</c:v>
                </c:pt>
                <c:pt idx="31">
                  <c:v>14.075510204081633</c:v>
                </c:pt>
                <c:pt idx="32">
                  <c:v>18.808163265306124</c:v>
                </c:pt>
                <c:pt idx="33">
                  <c:v>24.265306122448994</c:v>
                </c:pt>
                <c:pt idx="34">
                  <c:v>30.430612244897965</c:v>
                </c:pt>
                <c:pt idx="35">
                  <c:v>37.244897959183675</c:v>
                </c:pt>
                <c:pt idx="36">
                  <c:v>44.13877551020407</c:v>
                </c:pt>
              </c:numCache>
            </c:numRef>
          </c:val>
          <c:smooth val="1"/>
          <c:extLst>
            <c:ext xmlns:c16="http://schemas.microsoft.com/office/drawing/2014/chart" uri="{C3380CC4-5D6E-409C-BE32-E72D297353CC}">
              <c16:uniqueId val="{0000000F-B319-4879-8827-A00133A858AB}"/>
            </c:ext>
          </c:extLst>
        </c:ser>
        <c:dLbls>
          <c:showLegendKey val="0"/>
          <c:showVal val="0"/>
          <c:showCatName val="0"/>
          <c:showSerName val="0"/>
          <c:showPercent val="0"/>
          <c:showBubbleSize val="0"/>
        </c:dLbls>
        <c:smooth val="0"/>
        <c:axId val="124973824"/>
        <c:axId val="124975360"/>
      </c:lineChart>
      <c:catAx>
        <c:axId val="124973824"/>
        <c:scaling>
          <c:orientation val="minMax"/>
        </c:scaling>
        <c:delete val="0"/>
        <c:axPos val="b"/>
        <c:numFmt formatCode="General" sourceLinked="0"/>
        <c:majorTickMark val="none"/>
        <c:minorTickMark val="none"/>
        <c:tickLblPos val="nextTo"/>
        <c:spPr>
          <a:ln w="25400">
            <a:solidFill>
              <a:schemeClr val="bg1"/>
            </a:solidFill>
          </a:ln>
        </c:spPr>
        <c:crossAx val="124975360"/>
        <c:crosses val="autoZero"/>
        <c:auto val="1"/>
        <c:lblAlgn val="ctr"/>
        <c:lblOffset val="100"/>
        <c:tickLblSkip val="5"/>
        <c:noMultiLvlLbl val="0"/>
      </c:catAx>
      <c:valAx>
        <c:axId val="124975360"/>
        <c:scaling>
          <c:orientation val="minMax"/>
          <c:max val="100"/>
          <c:min val="0"/>
        </c:scaling>
        <c:delete val="0"/>
        <c:axPos val="l"/>
        <c:majorGridlines>
          <c:spPr>
            <a:ln w="25400">
              <a:solidFill>
                <a:schemeClr val="bg1"/>
              </a:solidFill>
            </a:ln>
          </c:spPr>
        </c:majorGridlines>
        <c:title>
          <c:tx>
            <c:strRef>
              <c:f>DEIE!$C$3</c:f>
              <c:strCache>
                <c:ptCount val="1"/>
                <c:pt idx="0">
                  <c:v>Household ownership (percent)</c:v>
                </c:pt>
              </c:strCache>
            </c:strRef>
          </c:tx>
          <c:layout>
            <c:manualLayout>
              <c:xMode val="edge"/>
              <c:yMode val="edge"/>
              <c:x val="7.1327646544181974E-3"/>
              <c:y val="5.741869918699187E-2"/>
            </c:manualLayout>
          </c:layout>
          <c:overlay val="0"/>
          <c:txPr>
            <a:bodyPr rot="-5400000" vert="horz"/>
            <a:lstStyle/>
            <a:p>
              <a:pPr>
                <a:defRPr b="0"/>
              </a:pPr>
              <a:endParaRPr lang="en-US"/>
            </a:p>
          </c:txPr>
        </c:title>
        <c:numFmt formatCode="#,##0" sourceLinked="0"/>
        <c:majorTickMark val="out"/>
        <c:minorTickMark val="none"/>
        <c:tickLblPos val="nextTo"/>
        <c:spPr>
          <a:ln>
            <a:noFill/>
          </a:ln>
        </c:spPr>
        <c:crossAx val="124973824"/>
        <c:crosses val="autoZero"/>
        <c:crossBetween val="between"/>
        <c:majorUnit val="25"/>
      </c:valAx>
      <c:spPr>
        <a:noFill/>
        <a:ln>
          <a:noFill/>
        </a:ln>
      </c:spPr>
    </c:plotArea>
    <c:plotVisOnly val="1"/>
    <c:dispBlanksAs val="gap"/>
    <c:showDLblsOverMax val="0"/>
  </c:chart>
  <c:spPr>
    <a:solidFill>
      <a:srgbClr val="CCECFF">
        <a:alpha val="50000"/>
      </a:srgbClr>
    </a:solidFill>
    <a:ln>
      <a:noFill/>
    </a:ln>
  </c:spPr>
  <c:txPr>
    <a:bodyPr/>
    <a:lstStyle/>
    <a:p>
      <a:pPr>
        <a:defRPr sz="9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22640919885016"/>
          <c:y val="4.8749302958248683E-2"/>
          <c:w val="0.86819147606549185"/>
          <c:h val="0.87309687536858593"/>
        </c:manualLayout>
      </c:layout>
      <c:lineChart>
        <c:grouping val="standard"/>
        <c:varyColors val="0"/>
        <c:ser>
          <c:idx val="4"/>
          <c:order val="0"/>
          <c:tx>
            <c:strRef>
              <c:f>'Fig 3'!$F$34</c:f>
              <c:strCache>
                <c:ptCount val="1"/>
                <c:pt idx="0">
                  <c:v>World</c:v>
                </c:pt>
              </c:strCache>
            </c:strRef>
          </c:tx>
          <c:spPr>
            <a:ln w="30480">
              <a:solidFill>
                <a:schemeClr val="tx1"/>
              </a:solidFill>
              <a:prstDash val="sysDot"/>
            </a:ln>
          </c:spPr>
          <c:marker>
            <c:symbol val="none"/>
          </c:marker>
          <c:dLbls>
            <c:dLbl>
              <c:idx val="22"/>
              <c:layout>
                <c:manualLayout>
                  <c:x val="-3.630952081248643E-2"/>
                  <c:y val="2.9526653690116349E-2"/>
                </c:manualLayout>
              </c:layout>
              <c:spPr/>
              <c:txPr>
                <a:bodyPr/>
                <a:lstStyle/>
                <a:p>
                  <a:pPr>
                    <a:defRPr sz="800" b="1"/>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253-4C12-8F32-80A29329E975}"/>
                </c:ext>
              </c:extLst>
            </c:dLbl>
            <c:spPr>
              <a:noFill/>
              <a:ln>
                <a:noFill/>
              </a:ln>
              <a:effectLst/>
            </c:spPr>
            <c:txPr>
              <a:bodyPr/>
              <a:lstStyle/>
              <a:p>
                <a:pPr>
                  <a:defRPr sz="8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'Fig 3'!$A$35:$A$58</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'Fig 3'!$F$35:$F$58</c:f>
              <c:numCache>
                <c:formatCode>General</c:formatCode>
                <c:ptCount val="24"/>
                <c:pt idx="0">
                  <c:v>86</c:v>
                </c:pt>
                <c:pt idx="1">
                  <c:v>86</c:v>
                </c:pt>
                <c:pt idx="2">
                  <c:v>85</c:v>
                </c:pt>
                <c:pt idx="3">
                  <c:v>85</c:v>
                </c:pt>
                <c:pt idx="4">
                  <c:v>85</c:v>
                </c:pt>
                <c:pt idx="5">
                  <c:v>84</c:v>
                </c:pt>
                <c:pt idx="6">
                  <c:v>84</c:v>
                </c:pt>
                <c:pt idx="7">
                  <c:v>83</c:v>
                </c:pt>
                <c:pt idx="8">
                  <c:v>82</c:v>
                </c:pt>
                <c:pt idx="9">
                  <c:v>82</c:v>
                </c:pt>
                <c:pt idx="10">
                  <c:v>81</c:v>
                </c:pt>
                <c:pt idx="11">
                  <c:v>81</c:v>
                </c:pt>
                <c:pt idx="12">
                  <c:v>81</c:v>
                </c:pt>
                <c:pt idx="13">
                  <c:v>82</c:v>
                </c:pt>
                <c:pt idx="14">
                  <c:v>81</c:v>
                </c:pt>
                <c:pt idx="15">
                  <c:v>81</c:v>
                </c:pt>
                <c:pt idx="16">
                  <c:v>81</c:v>
                </c:pt>
                <c:pt idx="17">
                  <c:v>81</c:v>
                </c:pt>
                <c:pt idx="18">
                  <c:v>82</c:v>
                </c:pt>
                <c:pt idx="19">
                  <c:v>82</c:v>
                </c:pt>
                <c:pt idx="20">
                  <c:v>82</c:v>
                </c:pt>
                <c:pt idx="21">
                  <c:v>82</c:v>
                </c:pt>
                <c:pt idx="22">
                  <c:v>82</c:v>
                </c:pt>
                <c:pt idx="23">
                  <c:v>82</c:v>
                </c:pt>
              </c:numCache>
            </c:numRef>
          </c:val>
          <c:smooth val="0"/>
          <c:extLst>
            <c:ext xmlns:c16="http://schemas.microsoft.com/office/drawing/2014/chart" uri="{C3380CC4-5D6E-409C-BE32-E72D297353CC}">
              <c16:uniqueId val="{00000001-3253-4C12-8F32-80A29329E975}"/>
            </c:ext>
          </c:extLst>
        </c:ser>
        <c:ser>
          <c:idx val="3"/>
          <c:order val="1"/>
          <c:tx>
            <c:strRef>
              <c:f>'Fig 3'!$E$34</c:f>
              <c:strCache>
                <c:ptCount val="1"/>
                <c:pt idx="0">
                  <c:v>Least developed countries</c:v>
                </c:pt>
              </c:strCache>
            </c:strRef>
          </c:tx>
          <c:spPr>
            <a:ln w="30480"/>
          </c:spPr>
          <c:marker>
            <c:symbol val="none"/>
          </c:marker>
          <c:dLbls>
            <c:dLbl>
              <c:idx val="22"/>
              <c:layout>
                <c:manualLayout>
                  <c:x val="-4.6421379320460164E-2"/>
                  <c:y val="-5.2798655849836951E-2"/>
                </c:manualLayout>
              </c:layout>
              <c:spPr/>
              <c:txPr>
                <a:bodyPr/>
                <a:lstStyle/>
                <a:p>
                  <a:pPr>
                    <a:defRPr sz="700"/>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253-4C12-8F32-80A29329E97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'Fig 3'!$A$35:$A$58</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'Fig 3'!$E$35:$E$58</c:f>
              <c:numCache>
                <c:formatCode>General</c:formatCode>
                <c:ptCount val="24"/>
                <c:pt idx="0">
                  <c:v>96</c:v>
                </c:pt>
                <c:pt idx="1">
                  <c:v>96</c:v>
                </c:pt>
                <c:pt idx="2">
                  <c:v>95</c:v>
                </c:pt>
                <c:pt idx="3">
                  <c:v>95</c:v>
                </c:pt>
                <c:pt idx="4">
                  <c:v>94</c:v>
                </c:pt>
                <c:pt idx="5">
                  <c:v>94</c:v>
                </c:pt>
                <c:pt idx="6">
                  <c:v>94</c:v>
                </c:pt>
                <c:pt idx="7">
                  <c:v>93</c:v>
                </c:pt>
                <c:pt idx="8">
                  <c:v>91</c:v>
                </c:pt>
                <c:pt idx="9">
                  <c:v>91</c:v>
                </c:pt>
                <c:pt idx="10">
                  <c:v>89</c:v>
                </c:pt>
                <c:pt idx="11">
                  <c:v>90</c:v>
                </c:pt>
                <c:pt idx="12">
                  <c:v>91</c:v>
                </c:pt>
                <c:pt idx="13">
                  <c:v>92</c:v>
                </c:pt>
                <c:pt idx="14">
                  <c:v>92</c:v>
                </c:pt>
                <c:pt idx="15">
                  <c:v>92</c:v>
                </c:pt>
                <c:pt idx="16">
                  <c:v>92</c:v>
                </c:pt>
                <c:pt idx="17">
                  <c:v>92</c:v>
                </c:pt>
                <c:pt idx="18">
                  <c:v>93</c:v>
                </c:pt>
                <c:pt idx="19">
                  <c:v>93</c:v>
                </c:pt>
                <c:pt idx="20">
                  <c:v>93</c:v>
                </c:pt>
                <c:pt idx="21">
                  <c:v>93</c:v>
                </c:pt>
                <c:pt idx="22">
                  <c:v>93</c:v>
                </c:pt>
                <c:pt idx="23">
                  <c:v>93</c:v>
                </c:pt>
              </c:numCache>
            </c:numRef>
          </c:val>
          <c:smooth val="0"/>
          <c:extLst>
            <c:ext xmlns:c16="http://schemas.microsoft.com/office/drawing/2014/chart" uri="{C3380CC4-5D6E-409C-BE32-E72D297353CC}">
              <c16:uniqueId val="{00000003-3253-4C12-8F32-80A29329E975}"/>
            </c:ext>
          </c:extLst>
        </c:ser>
        <c:ser>
          <c:idx val="2"/>
          <c:order val="2"/>
          <c:tx>
            <c:strRef>
              <c:f>'Fig 3'!$D$34</c:f>
              <c:strCache>
                <c:ptCount val="1"/>
                <c:pt idx="0">
                  <c:v>Other developing economies</c:v>
                </c:pt>
              </c:strCache>
            </c:strRef>
          </c:tx>
          <c:spPr>
            <a:ln w="30480"/>
          </c:spPr>
          <c:marker>
            <c:symbol val="none"/>
          </c:marker>
          <c:dLbls>
            <c:dLbl>
              <c:idx val="22"/>
              <c:layout>
                <c:manualLayout>
                  <c:x val="-3.336249998084502E-2"/>
                  <c:y val="-3.966270314695511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3253-4C12-8F32-80A29329E975}"/>
                </c:ext>
              </c:extLst>
            </c:dLbl>
            <c:spPr>
              <a:noFill/>
              <a:ln>
                <a:noFill/>
              </a:ln>
              <a:effectLst/>
            </c:spPr>
            <c:txPr>
              <a:bodyPr/>
              <a:lstStyle/>
              <a:p>
                <a:pPr>
                  <a:defRPr sz="7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'Fig 3'!$A$35:$A$58</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'Fig 3'!$D$35:$D$58</c:f>
              <c:numCache>
                <c:formatCode>General</c:formatCode>
                <c:ptCount val="24"/>
                <c:pt idx="0">
                  <c:v>92</c:v>
                </c:pt>
                <c:pt idx="1">
                  <c:v>91</c:v>
                </c:pt>
                <c:pt idx="2">
                  <c:v>91</c:v>
                </c:pt>
                <c:pt idx="3">
                  <c:v>90</c:v>
                </c:pt>
                <c:pt idx="4">
                  <c:v>90</c:v>
                </c:pt>
                <c:pt idx="5">
                  <c:v>90</c:v>
                </c:pt>
                <c:pt idx="6">
                  <c:v>90</c:v>
                </c:pt>
                <c:pt idx="7">
                  <c:v>88</c:v>
                </c:pt>
                <c:pt idx="8">
                  <c:v>88</c:v>
                </c:pt>
                <c:pt idx="9">
                  <c:v>88</c:v>
                </c:pt>
                <c:pt idx="10">
                  <c:v>87</c:v>
                </c:pt>
                <c:pt idx="11">
                  <c:v>87</c:v>
                </c:pt>
                <c:pt idx="12">
                  <c:v>87</c:v>
                </c:pt>
                <c:pt idx="13">
                  <c:v>88</c:v>
                </c:pt>
                <c:pt idx="14">
                  <c:v>87</c:v>
                </c:pt>
                <c:pt idx="15">
                  <c:v>88</c:v>
                </c:pt>
                <c:pt idx="16">
                  <c:v>88</c:v>
                </c:pt>
                <c:pt idx="17">
                  <c:v>88</c:v>
                </c:pt>
                <c:pt idx="18">
                  <c:v>88</c:v>
                </c:pt>
                <c:pt idx="19">
                  <c:v>89</c:v>
                </c:pt>
                <c:pt idx="20">
                  <c:v>89</c:v>
                </c:pt>
                <c:pt idx="21">
                  <c:v>89</c:v>
                </c:pt>
                <c:pt idx="22">
                  <c:v>89</c:v>
                </c:pt>
                <c:pt idx="23">
                  <c:v>89</c:v>
                </c:pt>
              </c:numCache>
            </c:numRef>
          </c:val>
          <c:smooth val="0"/>
          <c:extLst>
            <c:ext xmlns:c16="http://schemas.microsoft.com/office/drawing/2014/chart" uri="{C3380CC4-5D6E-409C-BE32-E72D297353CC}">
              <c16:uniqueId val="{00000005-3253-4C12-8F32-80A29329E975}"/>
            </c:ext>
          </c:extLst>
        </c:ser>
        <c:ser>
          <c:idx val="1"/>
          <c:order val="3"/>
          <c:tx>
            <c:strRef>
              <c:f>'Fig 3'!$C$34</c:f>
              <c:strCache>
                <c:ptCount val="1"/>
                <c:pt idx="0">
                  <c:v>Emerging industrial economies</c:v>
                </c:pt>
              </c:strCache>
            </c:strRef>
          </c:tx>
          <c:spPr>
            <a:ln w="30480"/>
          </c:spPr>
          <c:marker>
            <c:symbol val="none"/>
          </c:marker>
          <c:dLbls>
            <c:dLbl>
              <c:idx val="22"/>
              <c:layout>
                <c:manualLayout>
                  <c:x val="-2.0259618918814195E-2"/>
                  <c:y val="-3.988579332947615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3253-4C12-8F32-80A29329E975}"/>
                </c:ext>
              </c:extLst>
            </c:dLbl>
            <c:spPr>
              <a:noFill/>
              <a:ln>
                <a:noFill/>
              </a:ln>
              <a:effectLst/>
            </c:spPr>
            <c:txPr>
              <a:bodyPr/>
              <a:lstStyle/>
              <a:p>
                <a:pPr>
                  <a:defRPr sz="7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'Fig 3'!$A$35:$A$58</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'Fig 3'!$C$35:$C$58</c:f>
              <c:numCache>
                <c:formatCode>General</c:formatCode>
                <c:ptCount val="24"/>
                <c:pt idx="0">
                  <c:v>88</c:v>
                </c:pt>
                <c:pt idx="1">
                  <c:v>86</c:v>
                </c:pt>
                <c:pt idx="2">
                  <c:v>86</c:v>
                </c:pt>
                <c:pt idx="3">
                  <c:v>86</c:v>
                </c:pt>
                <c:pt idx="4">
                  <c:v>85</c:v>
                </c:pt>
                <c:pt idx="5">
                  <c:v>85</c:v>
                </c:pt>
                <c:pt idx="6">
                  <c:v>85</c:v>
                </c:pt>
                <c:pt idx="7">
                  <c:v>84</c:v>
                </c:pt>
                <c:pt idx="8">
                  <c:v>83</c:v>
                </c:pt>
                <c:pt idx="9">
                  <c:v>83</c:v>
                </c:pt>
                <c:pt idx="10">
                  <c:v>82</c:v>
                </c:pt>
                <c:pt idx="11">
                  <c:v>82</c:v>
                </c:pt>
                <c:pt idx="12">
                  <c:v>82</c:v>
                </c:pt>
                <c:pt idx="13">
                  <c:v>82</c:v>
                </c:pt>
                <c:pt idx="14">
                  <c:v>82</c:v>
                </c:pt>
                <c:pt idx="15">
                  <c:v>82</c:v>
                </c:pt>
                <c:pt idx="16">
                  <c:v>82</c:v>
                </c:pt>
                <c:pt idx="17">
                  <c:v>82</c:v>
                </c:pt>
                <c:pt idx="18">
                  <c:v>83</c:v>
                </c:pt>
                <c:pt idx="19">
                  <c:v>84</c:v>
                </c:pt>
                <c:pt idx="20">
                  <c:v>83</c:v>
                </c:pt>
                <c:pt idx="21">
                  <c:v>83</c:v>
                </c:pt>
                <c:pt idx="22">
                  <c:v>83</c:v>
                </c:pt>
                <c:pt idx="23">
                  <c:v>83</c:v>
                </c:pt>
              </c:numCache>
            </c:numRef>
          </c:val>
          <c:smooth val="0"/>
          <c:extLst>
            <c:ext xmlns:c16="http://schemas.microsoft.com/office/drawing/2014/chart" uri="{C3380CC4-5D6E-409C-BE32-E72D297353CC}">
              <c16:uniqueId val="{00000007-3253-4C12-8F32-80A29329E975}"/>
            </c:ext>
          </c:extLst>
        </c:ser>
        <c:ser>
          <c:idx val="0"/>
          <c:order val="4"/>
          <c:tx>
            <c:strRef>
              <c:f>'Fig 3'!$B$34</c:f>
              <c:strCache>
                <c:ptCount val="1"/>
                <c:pt idx="0">
                  <c:v>Industrialized economies</c:v>
                </c:pt>
              </c:strCache>
            </c:strRef>
          </c:tx>
          <c:spPr>
            <a:ln w="30480"/>
          </c:spPr>
          <c:marker>
            <c:symbol val="none"/>
          </c:marker>
          <c:dLbls>
            <c:dLbl>
              <c:idx val="22"/>
              <c:layout>
                <c:manualLayout>
                  <c:x val="-3.336249998084502E-2"/>
                  <c:y val="4.7253672947661328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3253-4C12-8F32-80A29329E975}"/>
                </c:ext>
              </c:extLst>
            </c:dLbl>
            <c:spPr>
              <a:noFill/>
              <a:ln>
                <a:noFill/>
              </a:ln>
              <a:effectLst/>
            </c:spPr>
            <c:txPr>
              <a:bodyPr/>
              <a:lstStyle/>
              <a:p>
                <a:pPr>
                  <a:defRPr sz="7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'Fig 3'!$A$35:$A$58</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'Fig 3'!$B$35:$B$58</c:f>
              <c:numCache>
                <c:formatCode>General</c:formatCode>
                <c:ptCount val="24"/>
                <c:pt idx="0">
                  <c:v>73</c:v>
                </c:pt>
                <c:pt idx="1">
                  <c:v>73</c:v>
                </c:pt>
                <c:pt idx="2">
                  <c:v>72</c:v>
                </c:pt>
                <c:pt idx="3">
                  <c:v>72</c:v>
                </c:pt>
                <c:pt idx="4">
                  <c:v>72</c:v>
                </c:pt>
                <c:pt idx="5">
                  <c:v>72</c:v>
                </c:pt>
                <c:pt idx="6">
                  <c:v>72</c:v>
                </c:pt>
                <c:pt idx="7">
                  <c:v>71</c:v>
                </c:pt>
                <c:pt idx="8">
                  <c:v>70</c:v>
                </c:pt>
                <c:pt idx="9">
                  <c:v>70</c:v>
                </c:pt>
                <c:pt idx="10">
                  <c:v>69</c:v>
                </c:pt>
                <c:pt idx="11">
                  <c:v>69</c:v>
                </c:pt>
                <c:pt idx="12">
                  <c:v>69</c:v>
                </c:pt>
                <c:pt idx="13">
                  <c:v>69</c:v>
                </c:pt>
                <c:pt idx="14">
                  <c:v>68</c:v>
                </c:pt>
                <c:pt idx="15">
                  <c:v>68</c:v>
                </c:pt>
                <c:pt idx="16">
                  <c:v>67</c:v>
                </c:pt>
                <c:pt idx="17">
                  <c:v>67</c:v>
                </c:pt>
                <c:pt idx="18">
                  <c:v>66</c:v>
                </c:pt>
                <c:pt idx="19">
                  <c:v>68</c:v>
                </c:pt>
                <c:pt idx="20">
                  <c:v>67</c:v>
                </c:pt>
                <c:pt idx="21">
                  <c:v>66</c:v>
                </c:pt>
                <c:pt idx="22">
                  <c:v>66</c:v>
                </c:pt>
                <c:pt idx="23">
                  <c:v>66</c:v>
                </c:pt>
              </c:numCache>
            </c:numRef>
          </c:val>
          <c:smooth val="0"/>
          <c:extLst>
            <c:ext xmlns:c16="http://schemas.microsoft.com/office/drawing/2014/chart" uri="{C3380CC4-5D6E-409C-BE32-E72D297353CC}">
              <c16:uniqueId val="{00000009-3253-4C12-8F32-80A29329E975}"/>
            </c:ext>
          </c:extLst>
        </c:ser>
        <c:dLbls>
          <c:showLegendKey val="0"/>
          <c:showVal val="0"/>
          <c:showCatName val="0"/>
          <c:showSerName val="0"/>
          <c:showPercent val="0"/>
          <c:showBubbleSize val="0"/>
        </c:dLbls>
        <c:smooth val="0"/>
        <c:axId val="124459648"/>
        <c:axId val="124473728"/>
      </c:lineChart>
      <c:catAx>
        <c:axId val="124459648"/>
        <c:scaling>
          <c:orientation val="minMax"/>
        </c:scaling>
        <c:delete val="0"/>
        <c:axPos val="b"/>
        <c:numFmt formatCode="General" sourceLinked="1"/>
        <c:majorTickMark val="none"/>
        <c:minorTickMark val="none"/>
        <c:tickLblPos val="nextTo"/>
        <c:spPr>
          <a:ln w="25400">
            <a:solidFill>
              <a:schemeClr val="bg1"/>
            </a:solidFill>
          </a:ln>
        </c:spPr>
        <c:txPr>
          <a:bodyPr/>
          <a:lstStyle/>
          <a:p>
            <a:pPr>
              <a:defRPr sz="800" b="0"/>
            </a:pPr>
            <a:endParaRPr lang="en-US"/>
          </a:p>
        </c:txPr>
        <c:crossAx val="124473728"/>
        <c:crosses val="autoZero"/>
        <c:auto val="1"/>
        <c:lblAlgn val="ctr"/>
        <c:lblOffset val="100"/>
        <c:tickLblSkip val="2"/>
        <c:noMultiLvlLbl val="0"/>
      </c:catAx>
      <c:valAx>
        <c:axId val="124473728"/>
        <c:scaling>
          <c:orientation val="minMax"/>
          <c:max val="100"/>
          <c:min val="60"/>
        </c:scaling>
        <c:delete val="0"/>
        <c:axPos val="l"/>
        <c:majorGridlines>
          <c:spPr>
            <a:ln w="25400">
              <a:solidFill>
                <a:schemeClr val="bg1"/>
              </a:solidFill>
            </a:ln>
          </c:spPr>
        </c:majorGridlines>
        <c:title>
          <c:tx>
            <c:strRef>
              <c:f>'Fig 3'!$B$22</c:f>
              <c:strCache>
                <c:ptCount val="1"/>
                <c:pt idx="0">
                  <c:v>Share of domestic absorption in final demand for manufacturing goods</c:v>
                </c:pt>
              </c:strCache>
            </c:strRef>
          </c:tx>
          <c:layout>
            <c:manualLayout>
              <c:xMode val="edge"/>
              <c:yMode val="edge"/>
              <c:x val="5.56041666347417E-3"/>
              <c:y val="2.6369290102670143E-2"/>
            </c:manualLayout>
          </c:layout>
          <c:overlay val="0"/>
          <c:txPr>
            <a:bodyPr rot="-5400000" vert="horz"/>
            <a:lstStyle/>
            <a:p>
              <a:pPr>
                <a:defRPr sz="700" b="1"/>
              </a:pPr>
              <a:endParaRPr lang="en-US"/>
            </a:p>
          </c:txPr>
        </c:title>
        <c:numFmt formatCode="General" sourceLinked="1"/>
        <c:majorTickMark val="out"/>
        <c:minorTickMark val="none"/>
        <c:tickLblPos val="nextTo"/>
        <c:spPr>
          <a:ln>
            <a:noFill/>
          </a:ln>
        </c:spPr>
        <c:txPr>
          <a:bodyPr/>
          <a:lstStyle/>
          <a:p>
            <a:pPr>
              <a:defRPr sz="800"/>
            </a:pPr>
            <a:endParaRPr lang="en-US"/>
          </a:p>
        </c:txPr>
        <c:crossAx val="124459648"/>
        <c:crosses val="autoZero"/>
        <c:crossBetween val="between"/>
        <c:majorUnit val="10"/>
      </c:valAx>
      <c:spPr>
        <a:noFill/>
      </c:spPr>
    </c:plotArea>
    <c:plotVisOnly val="1"/>
    <c:dispBlanksAs val="gap"/>
    <c:showDLblsOverMax val="0"/>
  </c:chart>
  <c:spPr>
    <a:solidFill>
      <a:schemeClr val="accent6">
        <a:lumMod val="40000"/>
        <a:lumOff val="60000"/>
        <a:alpha val="50000"/>
      </a:schemeClr>
    </a:solidFill>
    <a:ln>
      <a:noFill/>
    </a:ln>
  </c:spPr>
  <c:txPr>
    <a:bodyPr/>
    <a:lstStyle/>
    <a:p>
      <a:pPr>
        <a:defRPr sz="6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62026669712663"/>
          <c:y val="4.129129129129129E-2"/>
          <c:w val="0.83086270086391445"/>
          <c:h val="0.83525986616537795"/>
        </c:manualLayout>
      </c:layout>
      <c:scatterChart>
        <c:scatterStyle val="lineMarker"/>
        <c:varyColors val="0"/>
        <c:ser>
          <c:idx val="1"/>
          <c:order val="0"/>
          <c:tx>
            <c:strRef>
              <c:f>'Fig 4'!$I$30</c:f>
              <c:strCache>
                <c:ptCount val="1"/>
                <c:pt idx="0">
                  <c:v>Value=100</c:v>
                </c:pt>
              </c:strCache>
            </c:strRef>
          </c:tx>
          <c:spPr>
            <a:ln w="31750">
              <a:solidFill>
                <a:schemeClr val="accent1"/>
              </a:solidFill>
              <a:prstDash val="sysDot"/>
            </a:ln>
          </c:spPr>
          <c:marker>
            <c:symbol val="none"/>
          </c:marker>
          <c:xVal>
            <c:numRef>
              <c:f>'Fig 4'!$J$32:$J$33</c:f>
              <c:numCache>
                <c:formatCode>General</c:formatCode>
                <c:ptCount val="2"/>
                <c:pt idx="0">
                  <c:v>0</c:v>
                </c:pt>
                <c:pt idx="1">
                  <c:v>1.5</c:v>
                </c:pt>
              </c:numCache>
            </c:numRef>
          </c:xVal>
          <c:yVal>
            <c:numRef>
              <c:f>'Fig 4'!$I$32:$I$33</c:f>
              <c:numCache>
                <c:formatCode>General</c:formatCode>
                <c:ptCount val="2"/>
                <c:pt idx="0">
                  <c:v>100</c:v>
                </c:pt>
                <c:pt idx="1">
                  <c:v>100</c:v>
                </c:pt>
              </c:numCache>
            </c:numRef>
          </c:yVal>
          <c:smooth val="0"/>
          <c:extLst>
            <c:ext xmlns:c16="http://schemas.microsoft.com/office/drawing/2014/chart" uri="{C3380CC4-5D6E-409C-BE32-E72D297353CC}">
              <c16:uniqueId val="{00000000-F8F7-412E-A4BD-D1110CF9CDC7}"/>
            </c:ext>
          </c:extLst>
        </c:ser>
        <c:ser>
          <c:idx val="0"/>
          <c:order val="1"/>
          <c:tx>
            <c:strRef>
              <c:f>'Fig 4'!$H$31</c:f>
              <c:strCache>
                <c:ptCount val="1"/>
                <c:pt idx="0">
                  <c:v>Growth in GDP per capita (percent)</c:v>
                </c:pt>
              </c:strCache>
            </c:strRef>
          </c:tx>
          <c:spPr>
            <a:ln w="28575">
              <a:noFill/>
            </a:ln>
          </c:spPr>
          <c:marker>
            <c:symbol val="circle"/>
            <c:size val="6"/>
            <c:spPr>
              <a:solidFill>
                <a:schemeClr val="accent2">
                  <a:lumMod val="75000"/>
                </a:schemeClr>
              </a:solidFill>
              <a:ln w="12700">
                <a:solidFill>
                  <a:schemeClr val="bg1"/>
                </a:solidFill>
              </a:ln>
            </c:spPr>
          </c:marker>
          <c:dLbls>
            <c:dLbl>
              <c:idx val="0"/>
              <c:layout>
                <c:manualLayout>
                  <c:x val="-2.8391116520925901E-3"/>
                  <c:y val="1.8768768768768769E-2"/>
                </c:manualLayout>
              </c:layout>
              <c:tx>
                <c:strRef>
                  <c:f>'Fig 4'!$C$32</c:f>
                  <c:strCache>
                    <c:ptCount val="1"/>
                    <c:pt idx="0">
                      <c:v>Other developing, Africa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{E7D70071-7F16-461C-AF27-1399A5BC4687}</c15:txfldGUID>
                      <c15:f>'Fig 4'!$C$32</c15:f>
                      <c15:dlblFieldTableCache>
                        <c:ptCount val="1"/>
                        <c:pt idx="0">
                          <c:v>Other developing, Africa</c:v>
                        </c:pt>
                      </c15:dlblFieldTableCache>
                    </c15:dlblFTEntry>
                  </c15:dlblFieldTable>
                  <c15:showDataLabelsRange val="0"/>
                </c:ext>
                <c:ext xmlns:c16="http://schemas.microsoft.com/office/drawing/2014/chart" uri="{C3380CC4-5D6E-409C-BE32-E72D297353CC}">
                  <c16:uniqueId val="{00000001-F8F7-412E-A4BD-D1110CF9CDC7}"/>
                </c:ext>
              </c:extLst>
            </c:dLbl>
            <c:dLbl>
              <c:idx val="1"/>
              <c:layout>
                <c:manualLayout>
                  <c:x val="-5.6688532987327293E-3"/>
                  <c:y val="3.7537537537537607E-2"/>
                </c:manualLayout>
              </c:layout>
              <c:tx>
                <c:strRef>
                  <c:f>'Fig 4'!$C$33</c:f>
                  <c:strCache>
                    <c:ptCount val="1"/>
                    <c:pt idx="0">
                      <c:v>Other developing, America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{5D875DCE-D451-4089-80CE-5D867FD24B2F}</c15:txfldGUID>
                      <c15:f>'Fig 4'!$C$33</c15:f>
                      <c15:dlblFieldTableCache>
                        <c:ptCount val="1"/>
                        <c:pt idx="0">
                          <c:v>Other developing, America</c:v>
                        </c:pt>
                      </c15:dlblFieldTableCache>
                    </c15:dlblFTEntry>
                  </c15:dlblFieldTable>
                  <c15:showDataLabelsRange val="0"/>
                </c:ext>
                <c:ext xmlns:c16="http://schemas.microsoft.com/office/drawing/2014/chart" uri="{C3380CC4-5D6E-409C-BE32-E72D297353CC}">
                  <c16:uniqueId val="{00000002-F8F7-412E-A4BD-D1110CF9CDC7}"/>
                </c:ext>
              </c:extLst>
            </c:dLbl>
            <c:dLbl>
              <c:idx val="2"/>
              <c:layout>
                <c:manualLayout>
                  <c:x val="-0.15917162905130033"/>
                  <c:y val="-4.6236787969071436E-2"/>
                </c:manualLayout>
              </c:layout>
              <c:tx>
                <c:strRef>
                  <c:f>'Fig 4'!$C$34</c:f>
                  <c:strCache>
                    <c:ptCount val="1"/>
                    <c:pt idx="0">
                      <c:v>Other developing, Asia &amp; Pacific</c:v>
                    </c:pt>
                  </c:strCache>
                </c:strRef>
              </c:tx>
              <c:dLblPos val="r"/>
              <c:showLegendKey val="0"/>
              <c:showVal val="1"/>
              <c:showCatName val="0"/>
              <c:showSerName val="0"/>
              <c:showPercent val="0"/>
              <c:showBubbleSize val="0"/>
              <c:extLst>
                <c:ext xmlns:c15="http://schemas.microsoft.com/office/drawing/2012/chart" uri="{CE6537A1-D6FC-4f65-9D91-7224C49458BB}">
                  <c15:dlblFieldTable>
                    <c15:dlblFTEntry>
                      <c15:txfldGUID>{B6593449-12DD-446D-9AA9-A79AD6606E56}</c15:txfldGUID>
                      <c15:f>'Fig 4'!$C$34</c15:f>
                      <c15:dlblFieldTableCache>
                        <c:ptCount val="1"/>
                        <c:pt idx="0">
                          <c:v>Other developing, Asia &amp; Pacific</c:v>
                        </c:pt>
                      </c15:dlblFieldTableCache>
                    </c15:dlblFTEntry>
                  </c15:dlblFieldTable>
                  <c15:showDataLabelsRange val="0"/>
                </c:ext>
                <c:ext xmlns:c16="http://schemas.microsoft.com/office/drawing/2014/chart" uri="{C3380CC4-5D6E-409C-BE32-E72D297353CC}">
                  <c16:uniqueId val="{00000003-F8F7-412E-A4BD-D1110CF9CDC7}"/>
                </c:ext>
              </c:extLst>
            </c:dLbl>
            <c:dLbl>
              <c:idx val="3"/>
              <c:layout>
                <c:manualLayout>
                  <c:x val="-0.1009792101888547"/>
                  <c:y val="-4.8967569932136863E-2"/>
                </c:manualLayout>
              </c:layout>
              <c:tx>
                <c:strRef>
                  <c:f>'Fig 4'!$C$35</c:f>
                  <c:strCache>
                    <c:ptCount val="1"/>
                    <c:pt idx="0">
                      <c:v>Other developing, Europe</c:v>
                    </c:pt>
                  </c:strCache>
                </c:strRef>
              </c:tx>
              <c:dLblPos val="r"/>
              <c:showLegendKey val="0"/>
              <c:showVal val="1"/>
              <c:showCatName val="0"/>
              <c:showSerName val="0"/>
              <c:showPercent val="0"/>
              <c:showBubbleSize val="0"/>
              <c:extLst>
                <c:ext xmlns:c15="http://schemas.microsoft.com/office/drawing/2012/chart" uri="{CE6537A1-D6FC-4f65-9D91-7224C49458BB}">
                  <c15:dlblFieldTable>
                    <c15:dlblFTEntry>
                      <c15:txfldGUID>{8D270250-3B4B-4B9F-AC86-537F95761DA1}</c15:txfldGUID>
                      <c15:f>'Fig 4'!$C$35</c15:f>
                      <c15:dlblFieldTableCache>
                        <c:ptCount val="1"/>
                        <c:pt idx="0">
                          <c:v>Other developing, Europe</c:v>
                        </c:pt>
                      </c15:dlblFieldTableCache>
                    </c15:dlblFTEntry>
                  </c15:dlblFieldTable>
                  <c15:showDataLabelsRange val="0"/>
                </c:ext>
                <c:ext xmlns:c16="http://schemas.microsoft.com/office/drawing/2014/chart" uri="{C3380CC4-5D6E-409C-BE32-E72D297353CC}">
                  <c16:uniqueId val="{00000004-F8F7-412E-A4BD-D1110CF9CDC7}"/>
                </c:ext>
              </c:extLst>
            </c:dLbl>
            <c:dLbl>
              <c:idx val="4"/>
              <c:layout>
                <c:manualLayout>
                  <c:x val="-2.0807435679374476E-2"/>
                  <c:y val="3.6683632451348987E-2"/>
                </c:manualLayout>
              </c:layout>
              <c:tx>
                <c:strRef>
                  <c:f>'Fig 4'!$C$36</c:f>
                  <c:strCache>
                    <c:ptCount val="1"/>
                    <c:pt idx="0">
                      <c:v>Emerging, Africa</c:v>
                    </c:pt>
                  </c:strCache>
                </c:strRef>
              </c:tx>
              <c:dLblPos val="r"/>
              <c:showLegendKey val="0"/>
              <c:showVal val="1"/>
              <c:showCatName val="0"/>
              <c:showSerName val="0"/>
              <c:showPercent val="0"/>
              <c:showBubbleSize val="0"/>
              <c:extLst>
                <c:ext xmlns:c15="http://schemas.microsoft.com/office/drawing/2012/chart" uri="{CE6537A1-D6FC-4f65-9D91-7224C49458BB}">
                  <c15:dlblFieldTable>
                    <c15:dlblFTEntry>
                      <c15:txfldGUID>{CDD86492-57A5-4615-A008-9D030CED9AF6}</c15:txfldGUID>
                      <c15:f>'Fig 4'!$C$36</c15:f>
                      <c15:dlblFieldTableCache>
                        <c:ptCount val="1"/>
                        <c:pt idx="0">
                          <c:v>Emerging, Africa</c:v>
                        </c:pt>
                      </c15:dlblFieldTableCache>
                    </c15:dlblFTEntry>
                  </c15:dlblFieldTable>
                  <c15:showDataLabelsRange val="0"/>
                </c:ext>
                <c:ext xmlns:c16="http://schemas.microsoft.com/office/drawing/2014/chart" uri="{C3380CC4-5D6E-409C-BE32-E72D297353CC}">
                  <c16:uniqueId val="{00000005-F8F7-412E-A4BD-D1110CF9CDC7}"/>
                </c:ext>
              </c:extLst>
            </c:dLbl>
            <c:dLbl>
              <c:idx val="5"/>
              <c:layout>
                <c:manualLayout>
                  <c:x val="-1.6633767536411395E-2"/>
                  <c:y val="3.0198801163368094E-2"/>
                </c:manualLayout>
              </c:layout>
              <c:tx>
                <c:strRef>
                  <c:f>'Fig 4'!$C$37</c:f>
                  <c:strCache>
                    <c:ptCount val="1"/>
                    <c:pt idx="0">
                      <c:v>Emerging, America</c:v>
                    </c:pt>
                  </c:strCache>
                </c:strRef>
              </c:tx>
              <c:dLblPos val="r"/>
              <c:showLegendKey val="0"/>
              <c:showVal val="1"/>
              <c:showCatName val="0"/>
              <c:showSerName val="0"/>
              <c:showPercent val="0"/>
              <c:showBubbleSize val="0"/>
              <c:extLst>
                <c:ext xmlns:c15="http://schemas.microsoft.com/office/drawing/2012/chart" uri="{CE6537A1-D6FC-4f65-9D91-7224C49458BB}">
                  <c15:dlblFieldTable>
                    <c15:dlblFTEntry>
                      <c15:txfldGUID>{CB1A476E-D59A-402A-8146-9FCA1A5BEFAA}</c15:txfldGUID>
                      <c15:f>'Fig 4'!$C$37</c15:f>
                      <c15:dlblFieldTableCache>
                        <c:ptCount val="1"/>
                        <c:pt idx="0">
                          <c:v>Emerging, America</c:v>
                        </c:pt>
                      </c15:dlblFieldTableCache>
                    </c15:dlblFTEntry>
                  </c15:dlblFieldTable>
                  <c15:showDataLabelsRange val="0"/>
                </c:ext>
                <c:ext xmlns:c16="http://schemas.microsoft.com/office/drawing/2014/chart" uri="{C3380CC4-5D6E-409C-BE32-E72D297353CC}">
                  <c16:uniqueId val="{00000006-F8F7-412E-A4BD-D1110CF9CDC7}"/>
                </c:ext>
              </c:extLst>
            </c:dLbl>
            <c:dLbl>
              <c:idx val="6"/>
              <c:layout>
                <c:manualLayout>
                  <c:x val="-3.966881046442209E-2"/>
                  <c:y val="-2.2522522522522521E-2"/>
                </c:manualLayout>
              </c:layout>
              <c:tx>
                <c:strRef>
                  <c:f>'Fig 4'!$C$38</c:f>
                  <c:strCache>
                    <c:ptCount val="1"/>
                    <c:pt idx="0">
                      <c:v>Emerging, Asia &amp; Pacific</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{E6579BFD-6B49-4491-8324-607675151384}</c15:txfldGUID>
                      <c15:f>'Fig 4'!$C$38</c15:f>
                      <c15:dlblFieldTableCache>
                        <c:ptCount val="1"/>
                        <c:pt idx="0">
                          <c:v>Emerging, Asia &amp; Pacific</c:v>
                        </c:pt>
                      </c15:dlblFieldTableCache>
                    </c15:dlblFTEntry>
                  </c15:dlblFieldTable>
                  <c15:showDataLabelsRange val="0"/>
                </c:ext>
                <c:ext xmlns:c16="http://schemas.microsoft.com/office/drawing/2014/chart" uri="{C3380CC4-5D6E-409C-BE32-E72D297353CC}">
                  <c16:uniqueId val="{00000007-F8F7-412E-A4BD-D1110CF9CDC7}"/>
                </c:ext>
              </c:extLst>
            </c:dLbl>
            <c:dLbl>
              <c:idx val="7"/>
              <c:layout>
                <c:manualLayout>
                  <c:x val="-7.0832779313169683E-2"/>
                  <c:y val="3.7537537537537538E-2"/>
                </c:manualLayout>
              </c:layout>
              <c:tx>
                <c:strRef>
                  <c:f>'Fig 4'!$C$39</c:f>
                  <c:strCache>
                    <c:ptCount val="1"/>
                    <c:pt idx="0">
                      <c:v>Emerging, Europe</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{EB815388-7C93-415F-8E4A-4CA9C90C54EB}</c15:txfldGUID>
                      <c15:f>'Fig 4'!$C$39</c15:f>
                      <c15:dlblFieldTableCache>
                        <c:ptCount val="1"/>
                        <c:pt idx="0">
                          <c:v>Emerging, Europe</c:v>
                        </c:pt>
                      </c15:dlblFieldTableCache>
                    </c15:dlblFTEntry>
                  </c15:dlblFieldTable>
                  <c15:showDataLabelsRange val="0"/>
                </c:ext>
                <c:ext xmlns:c16="http://schemas.microsoft.com/office/drawing/2014/chart" uri="{C3380CC4-5D6E-409C-BE32-E72D297353CC}">
                  <c16:uniqueId val="{00000008-F8F7-412E-A4BD-D1110CF9CDC7}"/>
                </c:ext>
              </c:extLst>
            </c:dLbl>
            <c:dLbl>
              <c:idx val="8"/>
              <c:layout>
                <c:manualLayout>
                  <c:x val="-0.11830747360558701"/>
                  <c:y val="5.2552552552552555E-2"/>
                </c:manualLayout>
              </c:layout>
              <c:tx>
                <c:strRef>
                  <c:f>'Fig 4'!$C$40</c:f>
                  <c:strCache>
                    <c:ptCount val="1"/>
                    <c:pt idx="0">
                      <c:v>Industrialized, America</c:v>
                    </c:pt>
                  </c:strCache>
                </c:strRef>
              </c:tx>
              <c:dLblPos val="r"/>
              <c:showLegendKey val="0"/>
              <c:showVal val="1"/>
              <c:showCatName val="0"/>
              <c:showSerName val="0"/>
              <c:showPercent val="0"/>
              <c:showBubbleSize val="0"/>
              <c:extLst>
                <c:ext xmlns:c15="http://schemas.microsoft.com/office/drawing/2012/chart" uri="{CE6537A1-D6FC-4f65-9D91-7224C49458BB}">
                  <c15:dlblFieldTable>
                    <c15:dlblFTEntry>
                      <c15:txfldGUID>{44EAC0C4-5624-4C4B-A22C-3125C1BDB31C}</c15:txfldGUID>
                      <c15:f>'Fig 4'!$C$40</c15:f>
                      <c15:dlblFieldTableCache>
                        <c:ptCount val="1"/>
                        <c:pt idx="0">
                          <c:v>Industrialized, America</c:v>
                        </c:pt>
                      </c15:dlblFieldTableCache>
                    </c15:dlblFTEntry>
                  </c15:dlblFieldTable>
                  <c15:showDataLabelsRange val="0"/>
                </c:ext>
                <c:ext xmlns:c16="http://schemas.microsoft.com/office/drawing/2014/chart" uri="{C3380CC4-5D6E-409C-BE32-E72D297353CC}">
                  <c16:uniqueId val="{00000009-F8F7-412E-A4BD-D1110CF9CDC7}"/>
                </c:ext>
              </c:extLst>
            </c:dLbl>
            <c:dLbl>
              <c:idx val="9"/>
              <c:layout>
                <c:manualLayout>
                  <c:x val="-0.20929669631455375"/>
                  <c:y val="1.5015015015015015E-2"/>
                </c:manualLayout>
              </c:layout>
              <c:tx>
                <c:strRef>
                  <c:f>'Fig 4'!$C$41</c:f>
                  <c:strCache>
                    <c:ptCount val="1"/>
                    <c:pt idx="0">
                      <c:v>Industrialized, Asia &amp; Pacific</c:v>
                    </c:pt>
                  </c:strCache>
                </c:strRef>
              </c:tx>
              <c:dLblPos val="r"/>
              <c:showLegendKey val="0"/>
              <c:showVal val="1"/>
              <c:showCatName val="0"/>
              <c:showSerName val="0"/>
              <c:showPercent val="0"/>
              <c:showBubbleSize val="0"/>
              <c:extLst>
                <c:ext xmlns:c15="http://schemas.microsoft.com/office/drawing/2012/chart" uri="{CE6537A1-D6FC-4f65-9D91-7224C49458BB}">
                  <c15:dlblFieldTable>
                    <c15:dlblFTEntry>
                      <c15:txfldGUID>{6322388E-8CCC-4768-B840-63FBFF6949C2}</c15:txfldGUID>
                      <c15:f>'Fig 4'!$C$41</c15:f>
                      <c15:dlblFieldTableCache>
                        <c:ptCount val="1"/>
                        <c:pt idx="0">
                          <c:v>Industrialized, Asia &amp; Pacific</c:v>
                        </c:pt>
                      </c15:dlblFieldTableCache>
                    </c15:dlblFTEntry>
                  </c15:dlblFieldTable>
                  <c15:showDataLabelsRange val="0"/>
                </c:ext>
                <c:ext xmlns:c16="http://schemas.microsoft.com/office/drawing/2014/chart" uri="{C3380CC4-5D6E-409C-BE32-E72D297353CC}">
                  <c16:uniqueId val="{0000000A-F8F7-412E-A4BD-D1110CF9CDC7}"/>
                </c:ext>
              </c:extLst>
            </c:dLbl>
            <c:dLbl>
              <c:idx val="10"/>
              <c:layout>
                <c:manualLayout>
                  <c:x val="-0.17871812971121645"/>
                  <c:y val="-4.4191139958856492E-2"/>
                </c:manualLayout>
              </c:layout>
              <c:tx>
                <c:strRef>
                  <c:f>'Fig 4'!$C$42</c:f>
                  <c:strCache>
                    <c:ptCount val="1"/>
                    <c:pt idx="0">
                      <c:v>Industrialized, Europe</c:v>
                    </c:pt>
                  </c:strCache>
                </c:strRef>
              </c:tx>
              <c:dLblPos val="r"/>
              <c:showLegendKey val="0"/>
              <c:showVal val="1"/>
              <c:showCatName val="0"/>
              <c:showSerName val="0"/>
              <c:showPercent val="0"/>
              <c:showBubbleSize val="0"/>
              <c:extLst>
                <c:ext xmlns:c15="http://schemas.microsoft.com/office/drawing/2012/chart" uri="{CE6537A1-D6FC-4f65-9D91-7224C49458BB}">
                  <c15:dlblFieldTable>
                    <c15:dlblFTEntry>
                      <c15:txfldGUID>{CB3379BC-39CC-4E24-A146-601E747A18AE}</c15:txfldGUID>
                      <c15:f>'Fig 4'!$C$42</c15:f>
                      <c15:dlblFieldTableCache>
                        <c:ptCount val="1"/>
                        <c:pt idx="0">
                          <c:v>Industrialized, Europe</c:v>
                        </c:pt>
                      </c15:dlblFieldTableCache>
                    </c15:dlblFTEntry>
                  </c15:dlblFieldTable>
                  <c15:showDataLabelsRange val="0"/>
                </c:ext>
                <c:ext xmlns:c16="http://schemas.microsoft.com/office/drawing/2014/chart" uri="{C3380CC4-5D6E-409C-BE32-E72D297353CC}">
                  <c16:uniqueId val="{0000000B-F8F7-412E-A4BD-D1110CF9CDC7}"/>
                </c:ext>
              </c:extLst>
            </c:dLbl>
            <c:dLbl>
              <c:idx val="11"/>
              <c:layout>
                <c:manualLayout>
                  <c:x val="-0.19544180468089778"/>
                  <c:y val="0"/>
                </c:manualLayout>
              </c:layout>
              <c:tx>
                <c:strRef>
                  <c:f>'Fig 4'!$C$43</c:f>
                  <c:strCache>
                    <c:ptCount val="1"/>
                    <c:pt idx="0">
                      <c:v>LDCs, Asia &amp; Pacific</c:v>
                    </c:pt>
                  </c:strCache>
                </c:strRef>
              </c:tx>
              <c:dLblPos val="r"/>
              <c:showLegendKey val="0"/>
              <c:showVal val="1"/>
              <c:showCatName val="0"/>
              <c:showSerName val="0"/>
              <c:showPercent val="0"/>
              <c:showBubbleSize val="0"/>
              <c:extLst>
                <c:ext xmlns:c15="http://schemas.microsoft.com/office/drawing/2012/chart" uri="{CE6537A1-D6FC-4f65-9D91-7224C49458BB}">
                  <c15:dlblFieldTable>
                    <c15:dlblFTEntry>
                      <c15:txfldGUID>{4C4791D4-90A3-4F87-8A9F-579D51618ED1}</c15:txfldGUID>
                      <c15:f>'Fig 4'!$C$43</c15:f>
                      <c15:dlblFieldTableCache>
                        <c:ptCount val="1"/>
                        <c:pt idx="0">
                          <c:v>LDCs, Asia &amp; Pacific</c:v>
                        </c:pt>
                      </c15:dlblFieldTableCache>
                    </c15:dlblFTEntry>
                  </c15:dlblFieldTable>
                  <c15:showDataLabelsRange val="0"/>
                </c:ext>
                <c:ext xmlns:c16="http://schemas.microsoft.com/office/drawing/2014/chart" uri="{C3380CC4-5D6E-409C-BE32-E72D297353CC}">
                  <c16:uniqueId val="{0000000C-F8F7-412E-A4BD-D1110CF9CDC7}"/>
                </c:ext>
              </c:extLst>
            </c:dLbl>
            <c:dLbl>
              <c:idx val="12"/>
              <c:layout>
                <c:manualLayout>
                  <c:x val="-0.1984126984126984"/>
                  <c:y val="-2.9557116171289397E-7"/>
                </c:manualLayout>
              </c:layout>
              <c:tx>
                <c:strRef>
                  <c:f>'Fig 4'!$C$43</c:f>
                  <c:strCache>
                    <c:ptCount val="1"/>
                    <c:pt idx="0">
                      <c:v>LDCs, Asia &amp; Pacific</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{A639AD37-19A6-4E95-A142-EE167A9D5E06}</c15:txfldGUID>
                      <c15:f>'Fig 4'!$C$43</c15:f>
                      <c15:dlblFieldTableCache>
                        <c:ptCount val="1"/>
                        <c:pt idx="0">
                          <c:v>LDCs, Asia &amp; Pacific</c:v>
                        </c:pt>
                      </c15:dlblFieldTableCache>
                    </c15:dlblFTEntry>
                  </c15:dlblFieldTable>
                  <c15:showDataLabelsRange val="0"/>
                </c:ext>
                <c:ext xmlns:c16="http://schemas.microsoft.com/office/drawing/2014/chart" uri="{C3380CC4-5D6E-409C-BE32-E72D297353CC}">
                  <c16:uniqueId val="{0000000D-F8F7-412E-A4BD-D1110CF9CDC7}"/>
                </c:ext>
              </c:extLst>
            </c:dLbl>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'Fig 4'!$H$32:$H$43</c:f>
              <c:numCache>
                <c:formatCode>0.00</c:formatCode>
                <c:ptCount val="12"/>
                <c:pt idx="0">
                  <c:v>0.43574619999999997</c:v>
                </c:pt>
                <c:pt idx="1">
                  <c:v>0.43740269999999998</c:v>
                </c:pt>
                <c:pt idx="2">
                  <c:v>0.491396</c:v>
                </c:pt>
                <c:pt idx="3">
                  <c:v>0.77435399999999999</c:v>
                </c:pt>
                <c:pt idx="4">
                  <c:v>0.38214300000000001</c:v>
                </c:pt>
                <c:pt idx="5">
                  <c:v>0.45047189999999998</c:v>
                </c:pt>
                <c:pt idx="6">
                  <c:v>1.018499</c:v>
                </c:pt>
                <c:pt idx="7">
                  <c:v>0.6571207</c:v>
                </c:pt>
                <c:pt idx="8">
                  <c:v>0.29946329999999999</c:v>
                </c:pt>
                <c:pt idx="9">
                  <c:v>0.38731579999999999</c:v>
                </c:pt>
                <c:pt idx="10">
                  <c:v>0.37719819999999998</c:v>
                </c:pt>
                <c:pt idx="11">
                  <c:v>0.79950189999999999</c:v>
                </c:pt>
              </c:numCache>
            </c:numRef>
          </c:xVal>
          <c:yVal>
            <c:numRef>
              <c:f>'Fig 4'!$G$32:$G$43</c:f>
              <c:numCache>
                <c:formatCode>0</c:formatCode>
                <c:ptCount val="12"/>
                <c:pt idx="0">
                  <c:v>138.01339999999999</c:v>
                </c:pt>
                <c:pt idx="1">
                  <c:v>126.31380000000001</c:v>
                </c:pt>
                <c:pt idx="2">
                  <c:v>205.3973</c:v>
                </c:pt>
                <c:pt idx="3">
                  <c:v>228.1481</c:v>
                </c:pt>
                <c:pt idx="4">
                  <c:v>87.622730000000004</c:v>
                </c:pt>
                <c:pt idx="5">
                  <c:v>100.03489999999999</c:v>
                </c:pt>
                <c:pt idx="6">
                  <c:v>210.38929999999999</c:v>
                </c:pt>
                <c:pt idx="7">
                  <c:v>165.73310000000001</c:v>
                </c:pt>
                <c:pt idx="8">
                  <c:v>102.2619</c:v>
                </c:pt>
                <c:pt idx="9">
                  <c:v>134.10489999999999</c:v>
                </c:pt>
                <c:pt idx="10">
                  <c:v>144.9349</c:v>
                </c:pt>
                <c:pt idx="11">
                  <c:v>211.92690000000002</c:v>
                </c:pt>
              </c:numCache>
            </c:numRef>
          </c:yVal>
          <c:smooth val="0"/>
          <c:extLst>
            <c:ext xmlns:c16="http://schemas.microsoft.com/office/drawing/2014/chart" uri="{C3380CC4-5D6E-409C-BE32-E72D297353CC}">
              <c16:uniqueId val="{0000000E-F8F7-412E-A4BD-D1110CF9CDC7}"/>
            </c:ext>
          </c:extLst>
        </c:ser>
        <c:ser>
          <c:idx val="2"/>
          <c:order val="2"/>
          <c:tx>
            <c:strRef>
              <c:f>'Fig 4'!$K$30</c:f>
              <c:strCache>
                <c:ptCount val="1"/>
                <c:pt idx="0">
                  <c:v>Fitted values (omitting LDCs, Africa)</c:v>
                </c:pt>
              </c:strCache>
            </c:strRef>
          </c:tx>
          <c:spPr>
            <a:ln w="22225" cmpd="sng">
              <a:solidFill>
                <a:schemeClr val="tx1"/>
              </a:solidFill>
            </a:ln>
          </c:spPr>
          <c:marker>
            <c:symbol val="none"/>
          </c:marker>
          <c:dLbls>
            <c:dLbl>
              <c:idx val="0"/>
              <c:layout>
                <c:manualLayout>
                  <c:x val="0.38815202967703821"/>
                  <c:y val="-0.30780780780780781"/>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F8F7-412E-A4BD-D1110CF9CDC7}"/>
                </c:ext>
              </c:extLst>
            </c:dLbl>
            <c:dLbl>
              <c:idx val="1"/>
              <c:delete val="1"/>
              <c:extLst>
                <c:ext xmlns:c15="http://schemas.microsoft.com/office/drawing/2012/chart" uri="{CE6537A1-D6FC-4f65-9D91-7224C49458BB}"/>
                <c:ext xmlns:c16="http://schemas.microsoft.com/office/drawing/2014/chart" uri="{C3380CC4-5D6E-409C-BE32-E72D297353CC}">
                  <c16:uniqueId val="{00000010-F8F7-412E-A4BD-D1110CF9CDC7}"/>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'Fig 4'!$L$32:$L$33</c:f>
              <c:numCache>
                <c:formatCode>0.00</c:formatCode>
                <c:ptCount val="2"/>
                <c:pt idx="0">
                  <c:v>0.29946329999999999</c:v>
                </c:pt>
                <c:pt idx="1">
                  <c:v>1.018499</c:v>
                </c:pt>
              </c:numCache>
            </c:numRef>
          </c:xVal>
          <c:yVal>
            <c:numRef>
              <c:f>'Fig 4'!$K$32:$K$33</c:f>
              <c:numCache>
                <c:formatCode>General</c:formatCode>
                <c:ptCount val="2"/>
                <c:pt idx="0">
                  <c:v>110.92626046151084</c:v>
                </c:pt>
                <c:pt idx="1">
                  <c:v>240.03139315793433</c:v>
                </c:pt>
              </c:numCache>
            </c:numRef>
          </c:yVal>
          <c:smooth val="0"/>
          <c:extLst>
            <c:ext xmlns:c16="http://schemas.microsoft.com/office/drawing/2014/chart" uri="{C3380CC4-5D6E-409C-BE32-E72D297353CC}">
              <c16:uniqueId val="{00000011-F8F7-412E-A4BD-D1110CF9CDC7}"/>
            </c:ext>
          </c:extLst>
        </c:ser>
        <c:dLbls>
          <c:showLegendKey val="0"/>
          <c:showVal val="0"/>
          <c:showCatName val="0"/>
          <c:showSerName val="0"/>
          <c:showPercent val="0"/>
          <c:showBubbleSize val="0"/>
        </c:dLbls>
        <c:axId val="124560896"/>
        <c:axId val="124562816"/>
      </c:scatterChart>
      <c:valAx>
        <c:axId val="124560896"/>
        <c:scaling>
          <c:orientation val="minMax"/>
          <c:max val="1.2"/>
          <c:min val="0.2"/>
        </c:scaling>
        <c:delete val="0"/>
        <c:axPos val="b"/>
        <c:title>
          <c:tx>
            <c:strRef>
              <c:f>'Fig 4'!$H$31</c:f>
              <c:strCache>
                <c:ptCount val="1"/>
                <c:pt idx="0">
                  <c:v>Growth in GDP per capita (percent)</c:v>
                </c:pt>
              </c:strCache>
            </c:strRef>
          </c:tx>
          <c:layout>
            <c:manualLayout>
              <c:xMode val="edge"/>
              <c:yMode val="edge"/>
              <c:x val="0.69291145701800028"/>
              <c:y val="0.9504315338961008"/>
            </c:manualLayout>
          </c:layout>
          <c:overlay val="0"/>
          <c:txPr>
            <a:bodyPr/>
            <a:lstStyle/>
            <a:p>
              <a:pPr>
                <a:defRPr sz="700" b="1"/>
              </a:pPr>
              <a:endParaRPr lang="en-US"/>
            </a:p>
          </c:txPr>
        </c:title>
        <c:numFmt formatCode="0.0" sourceLinked="0"/>
        <c:majorTickMark val="none"/>
        <c:minorTickMark val="none"/>
        <c:tickLblPos val="nextTo"/>
        <c:spPr>
          <a:ln w="28575">
            <a:solidFill>
              <a:schemeClr val="bg1"/>
            </a:solidFill>
          </a:ln>
        </c:spPr>
        <c:crossAx val="124562816"/>
        <c:crosses val="autoZero"/>
        <c:crossBetween val="midCat"/>
        <c:majorUnit val="0.1"/>
      </c:valAx>
      <c:valAx>
        <c:axId val="124562816"/>
        <c:scaling>
          <c:orientation val="minMax"/>
          <c:max val="250"/>
          <c:min val="50"/>
        </c:scaling>
        <c:delete val="0"/>
        <c:axPos val="l"/>
        <c:majorGridlines>
          <c:spPr>
            <a:ln w="28575">
              <a:solidFill>
                <a:schemeClr val="bg1"/>
              </a:solidFill>
            </a:ln>
          </c:spPr>
        </c:majorGridlines>
        <c:title>
          <c:tx>
            <c:strRef>
              <c:f>'Fig 4'!$G$31</c:f>
              <c:strCache>
                <c:ptCount val="1"/>
                <c:pt idx="0">
                  <c:v>Change in manufacturing income terms of trade (Index, 2003 = 100)</c:v>
                </c:pt>
              </c:strCache>
            </c:strRef>
          </c:tx>
          <c:layout>
            <c:manualLayout>
              <c:xMode val="edge"/>
              <c:yMode val="edge"/>
              <c:x val="1.1054421768707485E-2"/>
              <c:y val="2.6884857298243137E-2"/>
            </c:manualLayout>
          </c:layout>
          <c:overlay val="0"/>
          <c:txPr>
            <a:bodyPr rot="-5400000" vert="horz"/>
            <a:lstStyle/>
            <a:p>
              <a:pPr>
                <a:defRPr sz="700" b="1"/>
              </a:pPr>
              <a:endParaRPr lang="en-US"/>
            </a:p>
          </c:txPr>
        </c:title>
        <c:numFmt formatCode="General" sourceLinked="1"/>
        <c:majorTickMark val="none"/>
        <c:minorTickMark val="none"/>
        <c:tickLblPos val="nextTo"/>
        <c:spPr>
          <a:ln>
            <a:noFill/>
          </a:ln>
        </c:spPr>
        <c:crossAx val="124560896"/>
        <c:crosses val="autoZero"/>
        <c:crossBetween val="midCat"/>
        <c:majorUnit val="50"/>
      </c:valAx>
      <c:spPr>
        <a:noFill/>
      </c:spPr>
    </c:plotArea>
    <c:plotVisOnly val="1"/>
    <c:dispBlanksAs val="gap"/>
    <c:showDLblsOverMax val="0"/>
  </c:chart>
  <c:spPr>
    <a:solidFill>
      <a:schemeClr val="accent5">
        <a:lumMod val="40000"/>
        <a:lumOff val="60000"/>
        <a:alpha val="50000"/>
      </a:schemeClr>
    </a:solidFill>
    <a:ln>
      <a:noFill/>
    </a:ln>
  </c:spPr>
  <c:txPr>
    <a:bodyPr/>
    <a:lstStyle/>
    <a:p>
      <a:pPr>
        <a:defRPr sz="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528362526112797E-2"/>
          <c:y val="4.5842874313951607E-2"/>
          <c:w val="0.87369257414251789"/>
          <c:h val="0.88344045566520479"/>
        </c:manualLayout>
      </c:layout>
      <c:lineChart>
        <c:grouping val="standard"/>
        <c:varyColors val="0"/>
        <c:ser>
          <c:idx val="0"/>
          <c:order val="0"/>
          <c:tx>
            <c:strRef>
              <c:f>'Fig 5'!$A$33</c:f>
              <c:strCache>
                <c:ptCount val="1"/>
                <c:pt idx="0">
                  <c:v>Biocapacity</c:v>
                </c:pt>
              </c:strCache>
            </c:strRef>
          </c:tx>
          <c:spPr>
            <a:ln w="31750">
              <a:solidFill>
                <a:schemeClr val="accent6">
                  <a:lumMod val="75000"/>
                </a:schemeClr>
              </a:solidFill>
            </a:ln>
          </c:spPr>
          <c:marker>
            <c:symbol val="none"/>
          </c:marker>
          <c:dLbls>
            <c:dLbl>
              <c:idx val="19"/>
              <c:layout>
                <c:manualLayout>
                  <c:x val="0.39726871348763809"/>
                  <c:y val="0.18583545622973591"/>
                </c:manualLayout>
              </c:layout>
              <c:spPr/>
              <c:txPr>
                <a:bodyPr/>
                <a:lstStyle/>
                <a:p>
                  <a:pPr>
                    <a:defRPr sz="900" b="1">
                      <a:solidFill>
                        <a:schemeClr val="accent6">
                          <a:lumMod val="75000"/>
                        </a:schemeClr>
                      </a:solidFill>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FBDB-4316-96CE-EB9DB75EBAB4}"/>
                </c:ext>
              </c:extLst>
            </c:dLbl>
            <c:spPr>
              <a:noFill/>
              <a:ln>
                <a:noFill/>
              </a:ln>
              <a:effectLst/>
            </c:spPr>
            <c:txPr>
              <a:bodyPr/>
              <a:lstStyle/>
              <a:p>
                <a:pPr>
                  <a:defRPr sz="900" b="1">
                    <a:solidFill>
                      <a:schemeClr val="accent3">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'Fig 5'!$B$32:$BB$32</c:f>
              <c:numCache>
                <c:formatCode>General</c:formatCode>
                <c:ptCount val="53"/>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numCache>
            </c:numRef>
          </c:cat>
          <c:val>
            <c:numRef>
              <c:f>'Fig 5'!$B$33:$BB$33</c:f>
              <c:numCache>
                <c:formatCode>General</c:formatCode>
                <c:ptCount val="53"/>
                <c:pt idx="0">
                  <c:v>3.1239541663077199</c:v>
                </c:pt>
                <c:pt idx="1">
                  <c:v>3.0840314927836499</c:v>
                </c:pt>
                <c:pt idx="2">
                  <c:v>3.0250978942819899</c:v>
                </c:pt>
                <c:pt idx="3">
                  <c:v>2.9816058115070598</c:v>
                </c:pt>
                <c:pt idx="4">
                  <c:v>2.9296764455303901</c:v>
                </c:pt>
                <c:pt idx="5">
                  <c:v>2.9032866166255697</c:v>
                </c:pt>
                <c:pt idx="6">
                  <c:v>2.8579966335106399</c:v>
                </c:pt>
                <c:pt idx="7">
                  <c:v>2.80847240300124</c:v>
                </c:pt>
                <c:pt idx="8">
                  <c:v>2.7543569122934701</c:v>
                </c:pt>
                <c:pt idx="9">
                  <c:v>2.7135951258195199</c:v>
                </c:pt>
                <c:pt idx="10">
                  <c:v>2.6824897388892999</c:v>
                </c:pt>
                <c:pt idx="11">
                  <c:v>2.6187809170373502</c:v>
                </c:pt>
                <c:pt idx="12">
                  <c:v>2.5971404381361598</c:v>
                </c:pt>
                <c:pt idx="13">
                  <c:v>2.5340949626697</c:v>
                </c:pt>
                <c:pt idx="14">
                  <c:v>2.4911438254849601</c:v>
                </c:pt>
                <c:pt idx="15">
                  <c:v>2.4651966069935298</c:v>
                </c:pt>
                <c:pt idx="16">
                  <c:v>2.4257980559189898</c:v>
                </c:pt>
                <c:pt idx="17">
                  <c:v>2.41651188281983</c:v>
                </c:pt>
                <c:pt idx="18">
                  <c:v>2.3702713054375502</c:v>
                </c:pt>
                <c:pt idx="19">
                  <c:v>2.3292670316008701</c:v>
                </c:pt>
                <c:pt idx="20">
                  <c:v>2.3120952437391802</c:v>
                </c:pt>
                <c:pt idx="21">
                  <c:v>2.2954279845721</c:v>
                </c:pt>
                <c:pt idx="22">
                  <c:v>2.2404030522398899</c:v>
                </c:pt>
                <c:pt idx="23">
                  <c:v>2.2414166024826998</c:v>
                </c:pt>
                <c:pt idx="24">
                  <c:v>2.23443679129976</c:v>
                </c:pt>
                <c:pt idx="25">
                  <c:v>2.2023315718716798</c:v>
                </c:pt>
                <c:pt idx="26">
                  <c:v>2.1670017647567099</c:v>
                </c:pt>
                <c:pt idx="27">
                  <c:v>2.11080123893321</c:v>
                </c:pt>
                <c:pt idx="28">
                  <c:v>2.1051466454140599</c:v>
                </c:pt>
                <c:pt idx="29">
                  <c:v>2.0996508081825902</c:v>
                </c:pt>
                <c:pt idx="30">
                  <c:v>2.0499225263468399</c:v>
                </c:pt>
                <c:pt idx="31">
                  <c:v>2.0469113029925801</c:v>
                </c:pt>
                <c:pt idx="32">
                  <c:v>2.01429661905728</c:v>
                </c:pt>
                <c:pt idx="33">
                  <c:v>2.00261020829095</c:v>
                </c:pt>
                <c:pt idx="34">
                  <c:v>1.9557065053565501</c:v>
                </c:pt>
                <c:pt idx="35">
                  <c:v>1.9591131327404501</c:v>
                </c:pt>
                <c:pt idx="36">
                  <c:v>1.9416952281270099</c:v>
                </c:pt>
                <c:pt idx="37">
                  <c:v>1.9271422313308499</c:v>
                </c:pt>
                <c:pt idx="38">
                  <c:v>1.9088459960342199</c:v>
                </c:pt>
                <c:pt idx="39">
                  <c:v>1.8832267937223999</c:v>
                </c:pt>
                <c:pt idx="40">
                  <c:v>1.8730831826077901</c:v>
                </c:pt>
                <c:pt idx="41">
                  <c:v>1.84282435375501</c:v>
                </c:pt>
                <c:pt idx="42">
                  <c:v>1.82281163173396</c:v>
                </c:pt>
                <c:pt idx="43">
                  <c:v>1.83494278654841</c:v>
                </c:pt>
                <c:pt idx="44">
                  <c:v>1.8053067790155799</c:v>
                </c:pt>
                <c:pt idx="45">
                  <c:v>1.7851520752203001</c:v>
                </c:pt>
                <c:pt idx="46">
                  <c:v>1.7738298724792201</c:v>
                </c:pt>
                <c:pt idx="47">
                  <c:v>1.7800873548371201</c:v>
                </c:pt>
                <c:pt idx="48">
                  <c:v>1.75494583100822</c:v>
                </c:pt>
                <c:pt idx="49">
                  <c:v>1.7372495906432799</c:v>
                </c:pt>
                <c:pt idx="50">
                  <c:v>1.7234206669697198</c:v>
                </c:pt>
                <c:pt idx="51">
                  <c:v>1.6982115776236499</c:v>
                </c:pt>
                <c:pt idx="52">
                  <c:v>1.70529547132518</c:v>
                </c:pt>
              </c:numCache>
            </c:numRef>
          </c:val>
          <c:smooth val="0"/>
          <c:extLst>
            <c:ext xmlns:c16="http://schemas.microsoft.com/office/drawing/2014/chart" uri="{C3380CC4-5D6E-409C-BE32-E72D297353CC}">
              <c16:uniqueId val="{00000001-FBDB-4316-96CE-EB9DB75EBAB4}"/>
            </c:ext>
          </c:extLst>
        </c:ser>
        <c:ser>
          <c:idx val="1"/>
          <c:order val="1"/>
          <c:tx>
            <c:strRef>
              <c:f>'Fig 5'!$A$34</c:f>
              <c:strCache>
                <c:ptCount val="1"/>
                <c:pt idx="0">
                  <c:v>Ecological footprint</c:v>
                </c:pt>
              </c:strCache>
            </c:strRef>
          </c:tx>
          <c:spPr>
            <a:ln w="31750">
              <a:solidFill>
                <a:srgbClr val="C00000"/>
              </a:solidFill>
            </a:ln>
          </c:spPr>
          <c:marker>
            <c:symbol val="none"/>
          </c:marker>
          <c:dLbls>
            <c:dLbl>
              <c:idx val="29"/>
              <c:layout>
                <c:manualLayout>
                  <c:x val="0.24172758256889573"/>
                  <c:y val="-0.12657255159281564"/>
                </c:manualLayout>
              </c:layout>
              <c:spPr/>
              <c:txPr>
                <a:bodyPr/>
                <a:lstStyle/>
                <a:p>
                  <a:pPr>
                    <a:defRPr sz="900" b="1">
                      <a:solidFill>
                        <a:srgbClr val="C00000"/>
                      </a:solidFill>
                    </a:defRPr>
                  </a:pPr>
                  <a:endParaRPr lang="en-US"/>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FBDB-4316-96CE-EB9DB75EBAB4}"/>
                </c:ext>
              </c:extLst>
            </c:dLbl>
            <c:spPr>
              <a:noFill/>
              <a:ln>
                <a:noFill/>
              </a:ln>
              <a:effectLst/>
            </c:spPr>
            <c:txPr>
              <a:bodyPr/>
              <a:lstStyle/>
              <a:p>
                <a:pPr>
                  <a:defRPr sz="800" b="1">
                    <a:solidFill>
                      <a:srgbClr val="C00000"/>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'Fig 5'!$B$32:$BB$32</c:f>
              <c:numCache>
                <c:formatCode>General</c:formatCode>
                <c:ptCount val="53"/>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numCache>
            </c:numRef>
          </c:cat>
          <c:val>
            <c:numRef>
              <c:f>'Fig 5'!$B$34:$BB$34</c:f>
              <c:numCache>
                <c:formatCode>General</c:formatCode>
                <c:ptCount val="53"/>
                <c:pt idx="0">
                  <c:v>2.27134125465065</c:v>
                </c:pt>
                <c:pt idx="1">
                  <c:v>2.3000680516875702</c:v>
                </c:pt>
                <c:pt idx="2">
                  <c:v>2.3468980357254599</c:v>
                </c:pt>
                <c:pt idx="3">
                  <c:v>2.39948175818758</c:v>
                </c:pt>
                <c:pt idx="4">
                  <c:v>2.4390924029666201</c:v>
                </c:pt>
                <c:pt idx="5">
                  <c:v>2.4987911293496698</c:v>
                </c:pt>
                <c:pt idx="6">
                  <c:v>2.5136495976652</c:v>
                </c:pt>
                <c:pt idx="7">
                  <c:v>2.5606389485792898</c:v>
                </c:pt>
                <c:pt idx="8">
                  <c:v>2.61674265683342</c:v>
                </c:pt>
                <c:pt idx="9">
                  <c:v>2.7187343402814501</c:v>
                </c:pt>
                <c:pt idx="10">
                  <c:v>2.7554087976303099</c:v>
                </c:pt>
                <c:pt idx="11">
                  <c:v>2.7722229704326198</c:v>
                </c:pt>
                <c:pt idx="12">
                  <c:v>2.8637665776129602</c:v>
                </c:pt>
                <c:pt idx="13">
                  <c:v>2.7810641026541401</c:v>
                </c:pt>
                <c:pt idx="14">
                  <c:v>2.7157611697349102</c:v>
                </c:pt>
                <c:pt idx="15">
                  <c:v>2.8013634743194302</c:v>
                </c:pt>
                <c:pt idx="16">
                  <c:v>2.8064541779182899</c:v>
                </c:pt>
                <c:pt idx="17">
                  <c:v>2.8323962390487898</c:v>
                </c:pt>
                <c:pt idx="18">
                  <c:v>2.8535035906125499</c:v>
                </c:pt>
                <c:pt idx="19">
                  <c:v>2.7563903707420301</c:v>
                </c:pt>
                <c:pt idx="20">
                  <c:v>2.6740604296121502</c:v>
                </c:pt>
                <c:pt idx="21">
                  <c:v>2.6201062269801998</c:v>
                </c:pt>
                <c:pt idx="22">
                  <c:v>2.5638275439587002</c:v>
                </c:pt>
                <c:pt idx="23">
                  <c:v>2.6251954992703799</c:v>
                </c:pt>
                <c:pt idx="24">
                  <c:v>2.6373540616329798</c:v>
                </c:pt>
                <c:pt idx="25">
                  <c:v>2.6412917737932098</c:v>
                </c:pt>
                <c:pt idx="26">
                  <c:v>2.6625712754192898</c:v>
                </c:pt>
                <c:pt idx="27">
                  <c:v>2.6651173249807503</c:v>
                </c:pt>
                <c:pt idx="28">
                  <c:v>2.6899067841156299</c:v>
                </c:pt>
                <c:pt idx="29">
                  <c:v>2.68479647230299</c:v>
                </c:pt>
                <c:pt idx="30">
                  <c:v>2.6320030624177901</c:v>
                </c:pt>
                <c:pt idx="31">
                  <c:v>2.61083955964643</c:v>
                </c:pt>
                <c:pt idx="32">
                  <c:v>2.5676459166744201</c:v>
                </c:pt>
                <c:pt idx="33">
                  <c:v>2.5687434479881102</c:v>
                </c:pt>
                <c:pt idx="34">
                  <c:v>2.5672921655781398</c:v>
                </c:pt>
                <c:pt idx="35">
                  <c:v>2.5932268287196898</c:v>
                </c:pt>
                <c:pt idx="36">
                  <c:v>2.59628985474831</c:v>
                </c:pt>
                <c:pt idx="37">
                  <c:v>2.5689416205528199</c:v>
                </c:pt>
                <c:pt idx="38">
                  <c:v>2.54897780281514</c:v>
                </c:pt>
                <c:pt idx="39">
                  <c:v>2.5754876324630098</c:v>
                </c:pt>
                <c:pt idx="40">
                  <c:v>2.5702219517737301</c:v>
                </c:pt>
                <c:pt idx="41">
                  <c:v>2.5635569823498501</c:v>
                </c:pt>
                <c:pt idx="42">
                  <c:v>2.6297049496335498</c:v>
                </c:pt>
                <c:pt idx="43">
                  <c:v>2.73185331835113</c:v>
                </c:pt>
                <c:pt idx="44">
                  <c:v>2.7653427437558697</c:v>
                </c:pt>
                <c:pt idx="45">
                  <c:v>2.7987910098522901</c:v>
                </c:pt>
                <c:pt idx="46">
                  <c:v>2.84790400824664</c:v>
                </c:pt>
                <c:pt idx="47">
                  <c:v>2.8472781654066801</c:v>
                </c:pt>
                <c:pt idx="48">
                  <c:v>2.7659146827566699</c:v>
                </c:pt>
                <c:pt idx="49">
                  <c:v>2.8732068582141799</c:v>
                </c:pt>
                <c:pt idx="50">
                  <c:v>2.8960551127201</c:v>
                </c:pt>
                <c:pt idx="51">
                  <c:v>2.8414123720271602</c:v>
                </c:pt>
                <c:pt idx="52">
                  <c:v>2.8687834543261399</c:v>
                </c:pt>
              </c:numCache>
            </c:numRef>
          </c:val>
          <c:smooth val="0"/>
          <c:extLst>
            <c:ext xmlns:c16="http://schemas.microsoft.com/office/drawing/2014/chart" uri="{C3380CC4-5D6E-409C-BE32-E72D297353CC}">
              <c16:uniqueId val="{00000003-FBDB-4316-96CE-EB9DB75EBAB4}"/>
            </c:ext>
          </c:extLst>
        </c:ser>
        <c:dLbls>
          <c:showLegendKey val="0"/>
          <c:showVal val="0"/>
          <c:showCatName val="0"/>
          <c:showSerName val="0"/>
          <c:showPercent val="0"/>
          <c:showBubbleSize val="0"/>
        </c:dLbls>
        <c:smooth val="0"/>
        <c:axId val="124793984"/>
        <c:axId val="124795520"/>
      </c:lineChart>
      <c:catAx>
        <c:axId val="124793984"/>
        <c:scaling>
          <c:orientation val="minMax"/>
        </c:scaling>
        <c:delete val="0"/>
        <c:axPos val="b"/>
        <c:numFmt formatCode="General" sourceLinked="1"/>
        <c:majorTickMark val="none"/>
        <c:minorTickMark val="none"/>
        <c:tickLblPos val="nextTo"/>
        <c:spPr>
          <a:ln w="25400">
            <a:solidFill>
              <a:schemeClr val="bg1"/>
            </a:solidFill>
          </a:ln>
        </c:spPr>
        <c:txPr>
          <a:bodyPr/>
          <a:lstStyle/>
          <a:p>
            <a:pPr>
              <a:defRPr sz="800"/>
            </a:pPr>
            <a:endParaRPr lang="en-US"/>
          </a:p>
        </c:txPr>
        <c:crossAx val="124795520"/>
        <c:crosses val="autoZero"/>
        <c:auto val="1"/>
        <c:lblAlgn val="ctr"/>
        <c:lblOffset val="100"/>
        <c:tickLblSkip val="4"/>
        <c:noMultiLvlLbl val="0"/>
      </c:catAx>
      <c:valAx>
        <c:axId val="124795520"/>
        <c:scaling>
          <c:orientation val="minMax"/>
        </c:scaling>
        <c:delete val="0"/>
        <c:axPos val="l"/>
        <c:majorGridlines>
          <c:spPr>
            <a:ln w="25400">
              <a:solidFill>
                <a:schemeClr val="bg1"/>
              </a:solidFill>
            </a:ln>
          </c:spPr>
        </c:majorGridlines>
        <c:title>
          <c:tx>
            <c:strRef>
              <c:f>'Fig 5'!$B$27</c:f>
              <c:strCache>
                <c:ptCount val="1"/>
                <c:pt idx="0">
                  <c:v>Global hectares per person</c:v>
                </c:pt>
              </c:strCache>
            </c:strRef>
          </c:tx>
          <c:layout>
            <c:manualLayout>
              <c:xMode val="edge"/>
              <c:yMode val="edge"/>
              <c:x val="8.3325605849326311E-3"/>
              <c:y val="2.9816302730343362E-2"/>
            </c:manualLayout>
          </c:layout>
          <c:overlay val="0"/>
          <c:txPr>
            <a:bodyPr rot="-5400000" vert="horz"/>
            <a:lstStyle/>
            <a:p>
              <a:pPr>
                <a:defRPr b="1"/>
              </a:pPr>
              <a:endParaRPr lang="en-US"/>
            </a:p>
          </c:txPr>
        </c:title>
        <c:numFmt formatCode="#,##0" sourceLinked="0"/>
        <c:majorTickMark val="none"/>
        <c:minorTickMark val="none"/>
        <c:tickLblPos val="nextTo"/>
        <c:spPr>
          <a:ln>
            <a:noFill/>
          </a:ln>
        </c:spPr>
        <c:txPr>
          <a:bodyPr/>
          <a:lstStyle/>
          <a:p>
            <a:pPr>
              <a:defRPr sz="800"/>
            </a:pPr>
            <a:endParaRPr lang="en-US"/>
          </a:p>
        </c:txPr>
        <c:crossAx val="124793984"/>
        <c:crosses val="autoZero"/>
        <c:crossBetween val="between"/>
        <c:majorUnit val="1"/>
      </c:valAx>
      <c:spPr>
        <a:noFill/>
      </c:spPr>
    </c:plotArea>
    <c:plotVisOnly val="1"/>
    <c:dispBlanksAs val="gap"/>
    <c:showDLblsOverMax val="0"/>
  </c:chart>
  <c:spPr>
    <a:solidFill>
      <a:schemeClr val="accent2">
        <a:lumMod val="20000"/>
        <a:lumOff val="80000"/>
        <a:alpha val="80000"/>
      </a:schemeClr>
    </a:solidFill>
    <a:ln>
      <a:noFill/>
    </a:ln>
  </c:spPr>
  <c:txPr>
    <a:bodyPr/>
    <a:lstStyle/>
    <a:p>
      <a:pPr>
        <a:defRPr sz="7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17682611102184"/>
          <c:y val="4.129129129129129E-2"/>
          <c:w val="0.84782861963683109"/>
          <c:h val="0.87906587690052262"/>
        </c:manualLayout>
      </c:layout>
      <c:lineChart>
        <c:grouping val="standard"/>
        <c:varyColors val="0"/>
        <c:ser>
          <c:idx val="1"/>
          <c:order val="0"/>
          <c:tx>
            <c:strRef>
              <c:f>'Fig 6'!$E$1</c:f>
              <c:strCache>
                <c:ptCount val="1"/>
                <c:pt idx="0">
                  <c:v>High-income economies</c:v>
                </c:pt>
              </c:strCache>
            </c:strRef>
          </c:tx>
          <c:spPr>
            <a:ln w="31750">
              <a:solidFill>
                <a:schemeClr val="accent1"/>
              </a:solidFill>
            </a:ln>
            <a:effectLst/>
          </c:spPr>
          <c:marker>
            <c:symbol val="none"/>
          </c:marker>
          <c:dLbls>
            <c:dLbl>
              <c:idx val="6"/>
              <c:dLblPos val="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A0F9-48FB-85BD-3CF726BB2FD2}"/>
                </c:ext>
              </c:extLst>
            </c:dLbl>
            <c:spPr>
              <a:noFill/>
              <a:ln>
                <a:noFill/>
              </a:ln>
              <a:effectLst/>
            </c:spPr>
            <c:txPr>
              <a:bodyPr/>
              <a:lstStyle/>
              <a:p>
                <a:pPr>
                  <a:defRPr sz="9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'Fig 6'!$B$2:$B$21</c:f>
              <c:numCache>
                <c:formatCode>General</c:formatCode>
                <c:ptCount val="20"/>
                <c:pt idx="0">
                  <c:v>1988</c:v>
                </c:pt>
                <c:pt idx="1">
                  <c:v>1989</c:v>
                </c:pt>
                <c:pt idx="2">
                  <c:v>1990</c:v>
                </c:pt>
                <c:pt idx="3">
                  <c:v>1991</c:v>
                </c:pt>
                <c:pt idx="4">
                  <c:v>1992</c:v>
                </c:pt>
                <c:pt idx="5">
                  <c:v>1993</c:v>
                </c:pt>
                <c:pt idx="6">
                  <c:v>1994</c:v>
                </c:pt>
                <c:pt idx="7">
                  <c:v>1995</c:v>
                </c:pt>
                <c:pt idx="8">
                  <c:v>1996</c:v>
                </c:pt>
                <c:pt idx="9">
                  <c:v>1997</c:v>
                </c:pt>
                <c:pt idx="10">
                  <c:v>1998</c:v>
                </c:pt>
                <c:pt idx="11">
                  <c:v>2000</c:v>
                </c:pt>
                <c:pt idx="12">
                  <c:v>2001</c:v>
                </c:pt>
                <c:pt idx="13">
                  <c:v>2002</c:v>
                </c:pt>
                <c:pt idx="14">
                  <c:v>2003</c:v>
                </c:pt>
                <c:pt idx="15">
                  <c:v>2004</c:v>
                </c:pt>
                <c:pt idx="16">
                  <c:v>2006</c:v>
                </c:pt>
                <c:pt idx="17">
                  <c:v>2007</c:v>
                </c:pt>
                <c:pt idx="18">
                  <c:v>2012</c:v>
                </c:pt>
                <c:pt idx="19">
                  <c:v>2014</c:v>
                </c:pt>
              </c:numCache>
            </c:numRef>
          </c:cat>
          <c:val>
            <c:numRef>
              <c:f>'Fig 6'!$E$2:$E$21</c:f>
              <c:numCache>
                <c:formatCode>0.00</c:formatCode>
                <c:ptCount val="20"/>
                <c:pt idx="0">
                  <c:v>4.1748000000000003</c:v>
                </c:pt>
                <c:pt idx="1">
                  <c:v>4.0209999999999999</c:v>
                </c:pt>
                <c:pt idx="2">
                  <c:v>4.0191999999999997</c:v>
                </c:pt>
                <c:pt idx="3">
                  <c:v>4.1006999999999998</c:v>
                </c:pt>
                <c:pt idx="4">
                  <c:v>3.9436999999999998</c:v>
                </c:pt>
                <c:pt idx="5">
                  <c:v>3.8311999999999999</c:v>
                </c:pt>
                <c:pt idx="6">
                  <c:v>4.0051999999999994</c:v>
                </c:pt>
                <c:pt idx="7">
                  <c:v>3.9790999999999999</c:v>
                </c:pt>
                <c:pt idx="8">
                  <c:v>4.0259999999999998</c:v>
                </c:pt>
                <c:pt idx="9">
                  <c:v>3.9773999999999998</c:v>
                </c:pt>
                <c:pt idx="10">
                  <c:v>3.9106000000000001</c:v>
                </c:pt>
                <c:pt idx="11">
                  <c:v>3.6912000000000003</c:v>
                </c:pt>
                <c:pt idx="12">
                  <c:v>3.8020999999999998</c:v>
                </c:pt>
                <c:pt idx="13">
                  <c:v>3.7742999999999998</c:v>
                </c:pt>
                <c:pt idx="14">
                  <c:v>3.8721999999999999</c:v>
                </c:pt>
                <c:pt idx="15">
                  <c:v>3.9189000000000003</c:v>
                </c:pt>
                <c:pt idx="16">
                  <c:v>3.9363000000000001</c:v>
                </c:pt>
                <c:pt idx="17">
                  <c:v>4.1404999999999994</c:v>
                </c:pt>
                <c:pt idx="18">
                  <c:v>7.9344000000000001</c:v>
                </c:pt>
                <c:pt idx="19">
                  <c:v>8.1213999999999995</c:v>
                </c:pt>
              </c:numCache>
            </c:numRef>
          </c:val>
          <c:smooth val="0"/>
          <c:extLst>
            <c:ext xmlns:c16="http://schemas.microsoft.com/office/drawing/2014/chart" uri="{C3380CC4-5D6E-409C-BE32-E72D297353CC}">
              <c16:uniqueId val="{00000001-CD2D-4A58-9B07-182D1B3DF950}"/>
            </c:ext>
          </c:extLst>
        </c:ser>
        <c:ser>
          <c:idx val="0"/>
          <c:order val="1"/>
          <c:tx>
            <c:strRef>
              <c:f>'Fig 6'!$D$1</c:f>
              <c:strCache>
                <c:ptCount val="1"/>
                <c:pt idx="0">
                  <c:v>Middle- and low-income economies</c:v>
                </c:pt>
              </c:strCache>
            </c:strRef>
          </c:tx>
          <c:spPr>
            <a:ln w="31750">
              <a:solidFill>
                <a:srgbClr val="C00000"/>
              </a:solidFill>
            </a:ln>
            <a:effectLst/>
          </c:spPr>
          <c:marker>
            <c:symbol val="none"/>
          </c:marker>
          <c:dLbls>
            <c:dLbl>
              <c:idx val="9"/>
              <c:dLblPos val="b"/>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A0F9-48FB-85BD-3CF726BB2FD2}"/>
                </c:ext>
              </c:extLst>
            </c:dLbl>
            <c:spPr>
              <a:noFill/>
              <a:ln>
                <a:noFill/>
              </a:ln>
              <a:effectLst/>
            </c:spPr>
            <c:txPr>
              <a:bodyPr/>
              <a:lstStyle/>
              <a:p>
                <a:pPr>
                  <a:defRPr sz="900"/>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0"/>
              </c:ext>
            </c:extLst>
          </c:dLbls>
          <c:cat>
            <c:numRef>
              <c:f>'Fig 6'!$B$2:$B$21</c:f>
              <c:numCache>
                <c:formatCode>General</c:formatCode>
                <c:ptCount val="20"/>
                <c:pt idx="0">
                  <c:v>1988</c:v>
                </c:pt>
                <c:pt idx="1">
                  <c:v>1989</c:v>
                </c:pt>
                <c:pt idx="2">
                  <c:v>1990</c:v>
                </c:pt>
                <c:pt idx="3">
                  <c:v>1991</c:v>
                </c:pt>
                <c:pt idx="4">
                  <c:v>1992</c:v>
                </c:pt>
                <c:pt idx="5">
                  <c:v>1993</c:v>
                </c:pt>
                <c:pt idx="6">
                  <c:v>1994</c:v>
                </c:pt>
                <c:pt idx="7">
                  <c:v>1995</c:v>
                </c:pt>
                <c:pt idx="8">
                  <c:v>1996</c:v>
                </c:pt>
                <c:pt idx="9">
                  <c:v>1997</c:v>
                </c:pt>
                <c:pt idx="10">
                  <c:v>1998</c:v>
                </c:pt>
                <c:pt idx="11">
                  <c:v>2000</c:v>
                </c:pt>
                <c:pt idx="12">
                  <c:v>2001</c:v>
                </c:pt>
                <c:pt idx="13">
                  <c:v>2002</c:v>
                </c:pt>
                <c:pt idx="14">
                  <c:v>2003</c:v>
                </c:pt>
                <c:pt idx="15">
                  <c:v>2004</c:v>
                </c:pt>
                <c:pt idx="16">
                  <c:v>2006</c:v>
                </c:pt>
                <c:pt idx="17">
                  <c:v>2007</c:v>
                </c:pt>
                <c:pt idx="18">
                  <c:v>2012</c:v>
                </c:pt>
                <c:pt idx="19">
                  <c:v>2014</c:v>
                </c:pt>
              </c:numCache>
            </c:numRef>
          </c:cat>
          <c:val>
            <c:numRef>
              <c:f>'Fig 6'!$D$2:$D$21</c:f>
              <c:numCache>
                <c:formatCode>0.00</c:formatCode>
                <c:ptCount val="20"/>
                <c:pt idx="0">
                  <c:v>0.99939999999999996</c:v>
                </c:pt>
                <c:pt idx="1">
                  <c:v>1.3395999999999999</c:v>
                </c:pt>
                <c:pt idx="2">
                  <c:v>1.4390000000000001</c:v>
                </c:pt>
                <c:pt idx="3">
                  <c:v>1.4085999999999999</c:v>
                </c:pt>
                <c:pt idx="4">
                  <c:v>1.6618000000000002</c:v>
                </c:pt>
                <c:pt idx="5">
                  <c:v>1.8075000000000001</c:v>
                </c:pt>
                <c:pt idx="6">
                  <c:v>1.7276</c:v>
                </c:pt>
                <c:pt idx="7">
                  <c:v>1.9451000000000001</c:v>
                </c:pt>
                <c:pt idx="8">
                  <c:v>2.0085999999999999</c:v>
                </c:pt>
                <c:pt idx="9">
                  <c:v>1.9387999999999999</c:v>
                </c:pt>
                <c:pt idx="10">
                  <c:v>2.0674999999999999</c:v>
                </c:pt>
                <c:pt idx="11">
                  <c:v>1.9763999999999999</c:v>
                </c:pt>
                <c:pt idx="12">
                  <c:v>2.2006999999999999</c:v>
                </c:pt>
                <c:pt idx="13">
                  <c:v>2.1720000000000002</c:v>
                </c:pt>
                <c:pt idx="14">
                  <c:v>2.1476999999999999</c:v>
                </c:pt>
                <c:pt idx="15">
                  <c:v>2.2170999999999998</c:v>
                </c:pt>
                <c:pt idx="16">
                  <c:v>2.4167999999999998</c:v>
                </c:pt>
                <c:pt idx="17">
                  <c:v>2.6126</c:v>
                </c:pt>
                <c:pt idx="18">
                  <c:v>5.2026000000000003</c:v>
                </c:pt>
                <c:pt idx="19">
                  <c:v>5.4272</c:v>
                </c:pt>
              </c:numCache>
            </c:numRef>
          </c:val>
          <c:smooth val="0"/>
          <c:extLst>
            <c:ext xmlns:c16="http://schemas.microsoft.com/office/drawing/2014/chart" uri="{C3380CC4-5D6E-409C-BE32-E72D297353CC}">
              <c16:uniqueId val="{00000000-CD2D-4A58-9B07-182D1B3DF950}"/>
            </c:ext>
          </c:extLst>
        </c:ser>
        <c:ser>
          <c:idx val="2"/>
          <c:order val="2"/>
          <c:tx>
            <c:strRef>
              <c:f>'Fig 6'!$C$1</c:f>
              <c:strCache>
                <c:ptCount val="1"/>
                <c:pt idx="0">
                  <c:v>World</c:v>
                </c:pt>
              </c:strCache>
            </c:strRef>
          </c:tx>
          <c:spPr>
            <a:ln w="34925">
              <a:solidFill>
                <a:schemeClr val="tx1"/>
              </a:solidFill>
              <a:prstDash val="sysDot"/>
            </a:ln>
          </c:spPr>
          <c:marker>
            <c:symbol val="none"/>
          </c:marker>
          <c:dLbls>
            <c:dLbl>
              <c:idx val="18"/>
              <c:layout>
                <c:manualLayout>
                  <c:x val="-8.5036245469316332E-3"/>
                  <c:y val="4.5045045045045043E-2"/>
                </c:manualLayout>
              </c:layout>
              <c:spPr/>
              <c:txPr>
                <a:bodyPr/>
                <a:lstStyle/>
                <a:p>
                  <a:pPr>
                    <a:defRPr sz="900" b="1"/>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A0F9-48FB-85BD-3CF726BB2FD2}"/>
                </c:ext>
              </c:extLst>
            </c:dLbl>
            <c:dLbl>
              <c:idx val="19"/>
              <c:numFmt formatCode="#,##0.0" sourceLinked="0"/>
              <c:spPr/>
              <c:txPr>
                <a:bodyPr/>
                <a:lstStyle/>
                <a:p>
                  <a:pPr>
                    <a:defRPr sz="900" b="1"/>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0F9-48FB-85BD-3CF726BB2FD2}"/>
                </c:ext>
              </c:extLst>
            </c:dLbl>
            <c:spPr>
              <a:noFill/>
              <a:ln>
                <a:noFill/>
              </a:ln>
              <a:effectLst/>
            </c:spPr>
            <c:txPr>
              <a:bodyPr/>
              <a:lstStyle/>
              <a:p>
                <a:pPr>
                  <a:defRPr sz="9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'Fig 6'!$C$2:$C$21</c:f>
              <c:numCache>
                <c:formatCode>0.00</c:formatCode>
                <c:ptCount val="20"/>
                <c:pt idx="0">
                  <c:v>4.0525000000000002</c:v>
                </c:pt>
                <c:pt idx="1">
                  <c:v>3.6846999999999999</c:v>
                </c:pt>
                <c:pt idx="2">
                  <c:v>3.6383000000000001</c:v>
                </c:pt>
                <c:pt idx="3">
                  <c:v>3.6896999999999998</c:v>
                </c:pt>
                <c:pt idx="4">
                  <c:v>3.5311000000000003</c:v>
                </c:pt>
                <c:pt idx="5">
                  <c:v>3.4715000000000003</c:v>
                </c:pt>
                <c:pt idx="6">
                  <c:v>3.6262999999999996</c:v>
                </c:pt>
                <c:pt idx="7">
                  <c:v>3.5684</c:v>
                </c:pt>
                <c:pt idx="8">
                  <c:v>3.5918999999999999</c:v>
                </c:pt>
                <c:pt idx="9">
                  <c:v>3.5206</c:v>
                </c:pt>
                <c:pt idx="10">
                  <c:v>3.4834999999999998</c:v>
                </c:pt>
                <c:pt idx="11">
                  <c:v>3.2918000000000003</c:v>
                </c:pt>
                <c:pt idx="12">
                  <c:v>3.4153000000000002</c:v>
                </c:pt>
                <c:pt idx="13">
                  <c:v>3.3737000000000004</c:v>
                </c:pt>
                <c:pt idx="14">
                  <c:v>3.4137</c:v>
                </c:pt>
                <c:pt idx="15">
                  <c:v>3.4533</c:v>
                </c:pt>
                <c:pt idx="16">
                  <c:v>3.4883999999999999</c:v>
                </c:pt>
                <c:pt idx="17">
                  <c:v>3.6968000000000001</c:v>
                </c:pt>
                <c:pt idx="18">
                  <c:v>7.1244000000000005</c:v>
                </c:pt>
                <c:pt idx="19">
                  <c:v>7.3302999999999994</c:v>
                </c:pt>
              </c:numCache>
            </c:numRef>
          </c:val>
          <c:smooth val="0"/>
          <c:extLst>
            <c:ext xmlns:c16="http://schemas.microsoft.com/office/drawing/2014/chart" uri="{C3380CC4-5D6E-409C-BE32-E72D297353CC}">
              <c16:uniqueId val="{00000004-A0F9-48FB-85BD-3CF726BB2FD2}"/>
            </c:ext>
          </c:extLst>
        </c:ser>
        <c:dLbls>
          <c:showLegendKey val="0"/>
          <c:showVal val="0"/>
          <c:showCatName val="0"/>
          <c:showSerName val="0"/>
          <c:showPercent val="0"/>
          <c:showBubbleSize val="0"/>
        </c:dLbls>
        <c:smooth val="0"/>
        <c:axId val="126382080"/>
        <c:axId val="126383616"/>
      </c:lineChart>
      <c:catAx>
        <c:axId val="126382080"/>
        <c:scaling>
          <c:orientation val="minMax"/>
        </c:scaling>
        <c:delete val="0"/>
        <c:axPos val="b"/>
        <c:numFmt formatCode="General" sourceLinked="1"/>
        <c:majorTickMark val="none"/>
        <c:minorTickMark val="none"/>
        <c:tickLblPos val="nextTo"/>
        <c:spPr>
          <a:noFill/>
          <a:ln w="28575" cap="flat" cmpd="sng" algn="ctr">
            <a:solidFill>
              <a:schemeClr val="bg1"/>
            </a:solidFill>
            <a:round/>
          </a:ln>
          <a:effectLst/>
        </c:spPr>
        <c:txPr>
          <a:bodyPr rot="-60000000" vert="horz"/>
          <a:lstStyle/>
          <a:p>
            <a:pPr>
              <a:defRPr sz="800"/>
            </a:pPr>
            <a:endParaRPr lang="en-US"/>
          </a:p>
        </c:txPr>
        <c:crossAx val="126383616"/>
        <c:crosses val="autoZero"/>
        <c:auto val="1"/>
        <c:lblAlgn val="ctr"/>
        <c:lblOffset val="100"/>
        <c:tickLblSkip val="3"/>
        <c:noMultiLvlLbl val="0"/>
      </c:catAx>
      <c:valAx>
        <c:axId val="126383616"/>
        <c:scaling>
          <c:orientation val="minMax"/>
          <c:max val="10"/>
          <c:min val="0"/>
        </c:scaling>
        <c:delete val="0"/>
        <c:axPos val="l"/>
        <c:majorGridlines>
          <c:spPr>
            <a:ln w="28575" cap="flat" cmpd="sng" algn="ctr">
              <a:solidFill>
                <a:schemeClr val="bg1"/>
              </a:solidFill>
              <a:round/>
            </a:ln>
            <a:effectLst/>
          </c:spPr>
        </c:majorGridlines>
        <c:title>
          <c:tx>
            <c:strRef>
              <c:f>'Fig 6'!$C$24</c:f>
              <c:strCache>
                <c:ptCount val="1"/>
                <c:pt idx="0">
                  <c:v>Average share of enviornmental goods in total exports (percent)</c:v>
                </c:pt>
              </c:strCache>
            </c:strRef>
          </c:tx>
          <c:layout>
            <c:manualLayout>
              <c:xMode val="edge"/>
              <c:yMode val="edge"/>
              <c:x val="1.417233560090703E-2"/>
              <c:y val="1.3226809486652006E-2"/>
            </c:manualLayout>
          </c:layout>
          <c:overlay val="0"/>
          <c:txPr>
            <a:bodyPr rot="-5400000" vert="horz"/>
            <a:lstStyle/>
            <a:p>
              <a:pPr>
                <a:defRPr/>
              </a:pPr>
              <a:endParaRPr lang="en-US"/>
            </a:p>
          </c:txPr>
        </c:title>
        <c:numFmt formatCode="0" sourceLinked="0"/>
        <c:majorTickMark val="none"/>
        <c:minorTickMark val="none"/>
        <c:tickLblPos val="nextTo"/>
        <c:spPr>
          <a:noFill/>
          <a:ln>
            <a:noFill/>
          </a:ln>
          <a:effectLst/>
        </c:spPr>
        <c:txPr>
          <a:bodyPr rot="-60000000" vert="horz"/>
          <a:lstStyle/>
          <a:p>
            <a:pPr>
              <a:defRPr sz="800"/>
            </a:pPr>
            <a:endParaRPr lang="en-US"/>
          </a:p>
        </c:txPr>
        <c:crossAx val="126382080"/>
        <c:crosses val="autoZero"/>
        <c:crossBetween val="between"/>
        <c:majorUnit val="2"/>
      </c:valAx>
      <c:spPr>
        <a:noFill/>
        <a:ln>
          <a:noFill/>
        </a:ln>
        <a:effectLst/>
      </c:spPr>
    </c:plotArea>
    <c:plotVisOnly val="1"/>
    <c:dispBlanksAs val="zero"/>
    <c:showDLblsOverMax val="0"/>
  </c:chart>
  <c:spPr>
    <a:solidFill>
      <a:schemeClr val="accent2">
        <a:lumMod val="20000"/>
        <a:lumOff val="80000"/>
      </a:schemeClr>
    </a:solidFill>
    <a:ln w="9525" cap="flat" cmpd="sng" algn="ctr">
      <a:noFill/>
      <a:round/>
    </a:ln>
    <a:effectLst/>
  </c:spPr>
  <c:txPr>
    <a:bodyPr/>
    <a:lstStyle/>
    <a:p>
      <a:pPr>
        <a:defRPr sz="7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a:defRPr sz="1300" smtClean="0"/>
            </a:lvl1pPr>
          </a:lstStyle>
          <a:p>
            <a:pPr>
              <a:defRPr/>
            </a:pPr>
            <a:endParaRPr lang="en-GB" altLang="en-US"/>
          </a:p>
        </p:txBody>
      </p:sp>
      <p:sp>
        <p:nvSpPr>
          <p:cNvPr id="6147"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GB" altLang="en-US"/>
          </a:p>
        </p:txBody>
      </p:sp>
      <p:sp>
        <p:nvSpPr>
          <p:cNvPr id="6148"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a:defRPr sz="1300" smtClean="0"/>
            </a:lvl1pPr>
          </a:lstStyle>
          <a:p>
            <a:pPr>
              <a:defRPr/>
            </a:pPr>
            <a:endParaRPr lang="en-GB" altLang="en-US"/>
          </a:p>
        </p:txBody>
      </p:sp>
      <p:sp>
        <p:nvSpPr>
          <p:cNvPr id="6149"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smtClean="0"/>
            </a:lvl1pPr>
          </a:lstStyle>
          <a:p>
            <a:pPr>
              <a:defRPr/>
            </a:pPr>
            <a:fld id="{D49F575A-A985-438B-9A37-716F72CA97FB}" type="slidenum">
              <a:rPr lang="en-GB" altLang="en-US"/>
              <a:pPr>
                <a:defRPr/>
              </a:pPr>
              <a:t>‹#›</a:t>
            </a:fld>
            <a:endParaRPr lang="en-GB" altLang="en-US"/>
          </a:p>
        </p:txBody>
      </p:sp>
    </p:spTree>
    <p:extLst>
      <p:ext uri="{BB962C8B-B14F-4D97-AF65-F5344CB8AC3E}">
        <p14:creationId xmlns:p14="http://schemas.microsoft.com/office/powerpoint/2010/main" val="476385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a:defRPr sz="1300" smtClean="0"/>
            </a:lvl1pPr>
          </a:lstStyle>
          <a:p>
            <a:pPr>
              <a:defRPr/>
            </a:pPr>
            <a:endParaRPr lang="en-GB" altLang="en-US"/>
          </a:p>
        </p:txBody>
      </p:sp>
      <p:sp>
        <p:nvSpPr>
          <p:cNvPr id="4099"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smtClean="0"/>
            </a:lvl1pPr>
          </a:lstStyle>
          <a:p>
            <a:pPr>
              <a:defRPr/>
            </a:pPr>
            <a:endParaRPr lang="en-GB" altLang="en-US"/>
          </a:p>
        </p:txBody>
      </p:sp>
      <p:sp>
        <p:nvSpPr>
          <p:cNvPr id="81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a:defRPr sz="1300" smtClean="0"/>
            </a:lvl1pPr>
          </a:lstStyle>
          <a:p>
            <a:pPr>
              <a:defRPr/>
            </a:pPr>
            <a:endParaRPr lang="en-GB" alt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smtClean="0"/>
            </a:lvl1pPr>
          </a:lstStyle>
          <a:p>
            <a:pPr>
              <a:defRPr/>
            </a:pPr>
            <a:fld id="{769D8A2F-E3B4-4063-8756-672A03BD01F6}" type="slidenum">
              <a:rPr lang="en-GB" altLang="en-US"/>
              <a:pPr>
                <a:defRPr/>
              </a:pPr>
              <a:t>‹#›</a:t>
            </a:fld>
            <a:endParaRPr lang="en-GB" altLang="en-US"/>
          </a:p>
        </p:txBody>
      </p:sp>
    </p:spTree>
    <p:extLst>
      <p:ext uri="{BB962C8B-B14F-4D97-AF65-F5344CB8AC3E}">
        <p14:creationId xmlns:p14="http://schemas.microsoft.com/office/powerpoint/2010/main" val="1514662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69D8A2F-E3B4-4063-8756-672A03BD01F6}" type="slidenum">
              <a:rPr lang="en-GB" altLang="en-US" smtClean="0"/>
              <a:pPr>
                <a:defRPr/>
              </a:pPr>
              <a:t>2</a:t>
            </a:fld>
            <a:endParaRPr lang="en-GB" altLang="en-US"/>
          </a:p>
        </p:txBody>
      </p:sp>
    </p:spTree>
    <p:extLst>
      <p:ext uri="{BB962C8B-B14F-4D97-AF65-F5344CB8AC3E}">
        <p14:creationId xmlns:p14="http://schemas.microsoft.com/office/powerpoint/2010/main" val="2610148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Relative prices has been calculated dividing the Value Added deflator</a:t>
            </a:r>
            <a:r>
              <a:rPr lang="en-US" baseline="0" dirty="0"/>
              <a:t> of Manufacturing by the GDP deflator, both with base on 1991.</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 main point is to show that prices of manufactures tend to decline when compared to the rest of the economy (which makes them more affordable for an increasing number of people)</a:t>
            </a:r>
            <a:endParaRPr lang="en-US" dirty="0"/>
          </a:p>
        </p:txBody>
      </p:sp>
      <p:sp>
        <p:nvSpPr>
          <p:cNvPr id="4" name="Slide Number Placeholder 3"/>
          <p:cNvSpPr>
            <a:spLocks noGrp="1"/>
          </p:cNvSpPr>
          <p:nvPr>
            <p:ph type="sldNum" sz="quarter" idx="10"/>
          </p:nvPr>
        </p:nvSpPr>
        <p:spPr/>
        <p:txBody>
          <a:bodyPr/>
          <a:lstStyle/>
          <a:p>
            <a:pPr>
              <a:defRPr/>
            </a:pPr>
            <a:fld id="{769D8A2F-E3B4-4063-8756-672A03BD01F6}" type="slidenum">
              <a:rPr lang="en-GB" altLang="en-US" smtClean="0"/>
              <a:pPr>
                <a:defRPr/>
              </a:pPr>
              <a:t>6</a:t>
            </a:fld>
            <a:endParaRPr lang="en-GB" altLang="en-US"/>
          </a:p>
        </p:txBody>
      </p:sp>
    </p:spTree>
    <p:extLst>
      <p:ext uri="{BB962C8B-B14F-4D97-AF65-F5344CB8AC3E}">
        <p14:creationId xmlns:p14="http://schemas.microsoft.com/office/powerpoint/2010/main" val="36132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figures provide the share of households</a:t>
            </a:r>
            <a:r>
              <a:rPr lang="en-US" baseline="0" dirty="0"/>
              <a:t> that have the indicated durable good. Panel a gives the average values for 37 Industrialized economies and panel b the average values for 49 developing and emerging industrial economies.</a:t>
            </a:r>
          </a:p>
          <a:p>
            <a:endParaRPr lang="en-US" baseline="0" dirty="0"/>
          </a:p>
          <a:p>
            <a:r>
              <a:rPr lang="en-US" dirty="0"/>
              <a:t>The main point is to</a:t>
            </a:r>
            <a:r>
              <a:rPr lang="en-US" baseline="0" dirty="0"/>
              <a:t> show the emergence of new manufacturing goods (i.e., Microwaves, Personal computers, Smart phones) and their diffusion within households and across country groups. Every year more and more households around the world are able to purchase these goods.</a:t>
            </a:r>
            <a:endParaRPr lang="en-US" dirty="0"/>
          </a:p>
        </p:txBody>
      </p:sp>
      <p:sp>
        <p:nvSpPr>
          <p:cNvPr id="4" name="Slide Number Placeholder 3"/>
          <p:cNvSpPr>
            <a:spLocks noGrp="1"/>
          </p:cNvSpPr>
          <p:nvPr>
            <p:ph type="sldNum" sz="quarter" idx="10"/>
          </p:nvPr>
        </p:nvSpPr>
        <p:spPr/>
        <p:txBody>
          <a:bodyPr/>
          <a:lstStyle/>
          <a:p>
            <a:pPr>
              <a:defRPr/>
            </a:pPr>
            <a:fld id="{769D8A2F-E3B4-4063-8756-672A03BD01F6}" type="slidenum">
              <a:rPr lang="en-GB" altLang="en-US" smtClean="0"/>
              <a:pPr>
                <a:defRPr/>
              </a:pPr>
              <a:t>7</a:t>
            </a:fld>
            <a:endParaRPr lang="en-GB" altLang="en-US"/>
          </a:p>
        </p:txBody>
      </p:sp>
    </p:spTree>
    <p:extLst>
      <p:ext uri="{BB962C8B-B14F-4D97-AF65-F5344CB8AC3E}">
        <p14:creationId xmlns:p14="http://schemas.microsoft.com/office/powerpoint/2010/main" val="585445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figure shows the share</a:t>
            </a:r>
            <a:r>
              <a:rPr lang="en-US" baseline="0" dirty="0"/>
              <a:t> of domestic absorption (Private consumption + Government consumption + Investment) in the demand for final manufacturing goods. </a:t>
            </a:r>
          </a:p>
          <a:p>
            <a:endParaRPr lang="en-US" baseline="0" dirty="0"/>
          </a:p>
          <a:p>
            <a:r>
              <a:rPr lang="en-US" baseline="0" dirty="0"/>
              <a:t>It shows that domestic absorption is the most important component in all country-groups but decreases with the level of industrialization (in LDCs it represents 93% but in IEs, only 66%). It also shows an increasing trend in all developing country groups after 2000.</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69D8A2F-E3B4-4063-8756-672A03BD01F6}" type="slidenum">
              <a:rPr lang="en-GB" altLang="en-US" smtClean="0"/>
              <a:pPr>
                <a:defRPr/>
              </a:pPr>
              <a:t>12</a:t>
            </a:fld>
            <a:endParaRPr lang="en-GB" altLang="en-US"/>
          </a:p>
        </p:txBody>
      </p:sp>
    </p:spTree>
    <p:extLst>
      <p:ext uri="{BB962C8B-B14F-4D97-AF65-F5344CB8AC3E}">
        <p14:creationId xmlns:p14="http://schemas.microsoft.com/office/powerpoint/2010/main" val="261474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figure, the change in the purchasing power of exports is defined as the change in the </a:t>
            </a:r>
            <a:r>
              <a:rPr lang="en-US" b="1" dirty="0"/>
              <a:t>value of manufacturing</a:t>
            </a:r>
            <a:r>
              <a:rPr lang="en-US" b="1" baseline="0" dirty="0"/>
              <a:t> exports</a:t>
            </a:r>
            <a:r>
              <a:rPr lang="en-US" baseline="0" dirty="0"/>
              <a:t> (i.e., quantity x prices) divided by the change in the </a:t>
            </a:r>
            <a:r>
              <a:rPr lang="en-US" b="1" baseline="0" dirty="0"/>
              <a:t>price of manufacturing imports</a:t>
            </a:r>
            <a:r>
              <a:rPr lang="en-US" baseline="0" dirty="0"/>
              <a:t>. That gives indication on how much more imports can be purchased with the change in exports. </a:t>
            </a:r>
          </a:p>
          <a:p>
            <a:endParaRPr lang="en-US" baseline="0" dirty="0"/>
          </a:p>
          <a:p>
            <a:r>
              <a:rPr lang="en-US" baseline="0" dirty="0"/>
              <a:t>The figure shows a clear positive relationship = increases in the purchasing power of manufacturing exports are associated with higher growth rates in per capita GDP. For countries to grow it is very important to upgrade their export structures towards more expensive goods. The report shows that this can be achieved by exporting to destinations with higher income and more sophisticated demands. However, for this to happen, developing countries need to improve the quality of their exports to satisfy the requirements of sophisticated consumers.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69D8A2F-E3B4-4063-8756-672A03BD01F6}" type="slidenum">
              <a:rPr lang="en-GB" altLang="en-US" smtClean="0"/>
              <a:pPr>
                <a:defRPr/>
              </a:pPr>
              <a:t>13</a:t>
            </a:fld>
            <a:endParaRPr lang="en-GB" altLang="en-US"/>
          </a:p>
        </p:txBody>
      </p:sp>
    </p:spTree>
    <p:extLst>
      <p:ext uri="{BB962C8B-B14F-4D97-AF65-F5344CB8AC3E}">
        <p14:creationId xmlns:p14="http://schemas.microsoft.com/office/powerpoint/2010/main" val="3989548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864931" eaLnBrk="0" fontAlgn="base" hangingPunct="0">
              <a:spcBef>
                <a:spcPct val="30000"/>
              </a:spcBef>
              <a:spcAft>
                <a:spcPct val="0"/>
              </a:spcAft>
              <a:defRPr/>
            </a:pPr>
            <a:r>
              <a:rPr lang="en-US" sz="1500" dirty="0"/>
              <a:t>The index in the figure represents the pressure of the consumption of human beings on environment (fish, crop land, forest products, grazing products, built up lands, CO2 emissions). Different environmental pressures are expressed as global equivalent hectares, representing the land that Earth would require to produce all the items that the world is consuming. In case of CO2, hectares represent the amount of land needed to plant trees useful to absorb carbon.</a:t>
            </a:r>
          </a:p>
          <a:p>
            <a:pPr marL="0" lvl="1" defTabSz="864931" eaLnBrk="0" fontAlgn="base" hangingPunct="0">
              <a:spcBef>
                <a:spcPct val="30000"/>
              </a:spcBef>
              <a:spcAft>
                <a:spcPct val="0"/>
              </a:spcAft>
              <a:defRPr/>
            </a:pPr>
            <a:endParaRPr lang="en-US" sz="1500" dirty="0"/>
          </a:p>
          <a:p>
            <a:pPr marL="0" lvl="1" defTabSz="864931" eaLnBrk="0" fontAlgn="base" hangingPunct="0">
              <a:spcBef>
                <a:spcPct val="30000"/>
              </a:spcBef>
              <a:spcAft>
                <a:spcPct val="0"/>
              </a:spcAft>
              <a:defRPr/>
            </a:pPr>
            <a:r>
              <a:rPr lang="en-US" sz="1500" dirty="0"/>
              <a:t>The figure shows that after 1971 the ecological footprints are increasingly larger than the </a:t>
            </a:r>
            <a:r>
              <a:rPr lang="en-US" sz="1500" dirty="0" err="1"/>
              <a:t>biocapcity</a:t>
            </a:r>
            <a:r>
              <a:rPr lang="en-US" sz="1500" dirty="0"/>
              <a:t> of the world,</a:t>
            </a:r>
            <a:r>
              <a:rPr lang="en-US" sz="1500" baseline="0" dirty="0"/>
              <a:t> which would indicate a non-sustainable path. Hence, shifting consumption patterns towards more sustainable goods is very important.</a:t>
            </a:r>
            <a:endParaRPr lang="en-US" sz="1500" dirty="0"/>
          </a:p>
          <a:p>
            <a:endParaRPr lang="en-US" dirty="0"/>
          </a:p>
        </p:txBody>
      </p:sp>
      <p:sp>
        <p:nvSpPr>
          <p:cNvPr id="4" name="Slide Number Placeholder 3"/>
          <p:cNvSpPr>
            <a:spLocks noGrp="1"/>
          </p:cNvSpPr>
          <p:nvPr>
            <p:ph type="sldNum" sz="quarter" idx="10"/>
          </p:nvPr>
        </p:nvSpPr>
        <p:spPr/>
        <p:txBody>
          <a:bodyPr/>
          <a:lstStyle/>
          <a:p>
            <a:pPr>
              <a:defRPr/>
            </a:pPr>
            <a:fld id="{769D8A2F-E3B4-4063-8756-672A03BD01F6}" type="slidenum">
              <a:rPr lang="en-GB" altLang="en-US" smtClean="0"/>
              <a:pPr>
                <a:defRPr/>
              </a:pPr>
              <a:t>16</a:t>
            </a:fld>
            <a:endParaRPr lang="en-GB" altLang="en-US"/>
          </a:p>
        </p:txBody>
      </p:sp>
    </p:spTree>
    <p:extLst>
      <p:ext uri="{BB962C8B-B14F-4D97-AF65-F5344CB8AC3E}">
        <p14:creationId xmlns:p14="http://schemas.microsoft.com/office/powerpoint/2010/main" val="3799169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definition of environmental</a:t>
            </a:r>
            <a:r>
              <a:rPr lang="en-US" baseline="0" dirty="0"/>
              <a:t> goods used for this graph is borrowed from OECD (2003). This classification mostly captures intermediate environmental goods (e.g. filters in a steel industry) rather than final goods. A recent paper from </a:t>
            </a:r>
            <a:r>
              <a:rPr lang="en-US" baseline="0" dirty="0" err="1"/>
              <a:t>Todorov</a:t>
            </a:r>
            <a:r>
              <a:rPr lang="en-US" baseline="0" dirty="0"/>
              <a:t> and Moll de Alba (2017) confirms that by adopting  a new methodology for environmental goods capturing final goods (borrowed from US department of Commerce and adapted to INDSTAT) percentages remain very low (between 1% and 2% in many developed and developing countries).</a:t>
            </a:r>
          </a:p>
          <a:p>
            <a:endParaRPr lang="en-US" baseline="0" dirty="0"/>
          </a:p>
          <a:p>
            <a:r>
              <a:rPr lang="en-US" baseline="0" dirty="0"/>
              <a:t>The figure shows that trade for environmental goods is increasing but remains at very low levels when compared to total trade.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769D8A2F-E3B4-4063-8756-672A03BD01F6}" type="slidenum">
              <a:rPr lang="en-GB" altLang="en-US" smtClean="0"/>
              <a:pPr>
                <a:defRPr/>
              </a:pPr>
              <a:t>17</a:t>
            </a:fld>
            <a:endParaRPr lang="en-GB" altLang="en-US"/>
          </a:p>
        </p:txBody>
      </p:sp>
    </p:spTree>
    <p:extLst>
      <p:ext uri="{BB962C8B-B14F-4D97-AF65-F5344CB8AC3E}">
        <p14:creationId xmlns:p14="http://schemas.microsoft.com/office/powerpoint/2010/main" val="1189762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Policy instruments:</a:t>
            </a:r>
          </a:p>
          <a:p>
            <a:pPr marL="162175" indent="-162175">
              <a:buFontTx/>
              <a:buChar char="-"/>
            </a:pPr>
            <a:r>
              <a:rPr lang="en-US" baseline="0" dirty="0"/>
              <a:t>Government as a facilitator: </a:t>
            </a:r>
            <a:r>
              <a:rPr lang="en-GB" sz="1200" dirty="0">
                <a:latin typeface="Arial" charset="0"/>
                <a:cs typeface="Arial" charset="0"/>
              </a:rPr>
              <a:t>Fiscal, monetary, exchange rate, employment policy; provision of credits or loan guarantees; incentives for FDI, export promotion, competition policies</a:t>
            </a:r>
          </a:p>
          <a:p>
            <a:pPr marL="162175" indent="-162175">
              <a:buFontTx/>
              <a:buChar char="-"/>
            </a:pPr>
            <a:r>
              <a:rPr lang="en-GB" sz="1200" dirty="0">
                <a:latin typeface="Arial" charset="0"/>
                <a:cs typeface="Arial" charset="0"/>
              </a:rPr>
              <a:t>Government as technological capacity building partner: Selective industry protection, creation of public research centres, promotion of corporate R&amp;D, technology transfer mechanisms, joint-venture agreements; export promotion, import substitution, selective FDI; skills training</a:t>
            </a:r>
          </a:p>
          <a:p>
            <a:pPr marL="162175" indent="-162175">
              <a:buFontTx/>
              <a:buChar char="-"/>
            </a:pPr>
            <a:r>
              <a:rPr lang="en-GB" sz="1200" dirty="0">
                <a:latin typeface="Arial" charset="0"/>
                <a:cs typeface="Arial" charset="0"/>
              </a:rPr>
              <a:t>Government as market antenna: Foresight services, market intelligence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69D8A2F-E3B4-4063-8756-672A03BD01F6}" type="slidenum">
              <a:rPr lang="en-GB" altLang="en-US" smtClean="0"/>
              <a:pPr>
                <a:defRPr/>
              </a:pPr>
              <a:t>21</a:t>
            </a:fld>
            <a:endParaRPr lang="en-GB" altLang="en-US"/>
          </a:p>
        </p:txBody>
      </p:sp>
    </p:spTree>
    <p:extLst>
      <p:ext uri="{BB962C8B-B14F-4D97-AF65-F5344CB8AC3E}">
        <p14:creationId xmlns:p14="http://schemas.microsoft.com/office/powerpoint/2010/main" val="2354672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Policy</a:t>
            </a:r>
            <a:r>
              <a:rPr lang="en-US" baseline="0" dirty="0"/>
              <a:t> instruments:</a:t>
            </a:r>
          </a:p>
          <a:p>
            <a:pPr marL="162175" indent="-162175">
              <a:buFontTx/>
              <a:buChar char="-"/>
            </a:pPr>
            <a:r>
              <a:rPr lang="en-US" baseline="0" dirty="0"/>
              <a:t>Government as a consumer: Public procurement</a:t>
            </a:r>
          </a:p>
          <a:p>
            <a:pPr marL="162175" indent="-162175">
              <a:buFontTx/>
              <a:buChar char="-"/>
            </a:pPr>
            <a:r>
              <a:rPr lang="en-US" baseline="0" dirty="0"/>
              <a:t>Government as a regulator: (price-based measures): </a:t>
            </a:r>
            <a:r>
              <a:rPr lang="en-GB" sz="1200" dirty="0">
                <a:latin typeface="Arial" charset="0"/>
                <a:cs typeface="Arial" charset="0"/>
              </a:rPr>
              <a:t>Fiscal (taxes, tariffs, quotas, subsidies, tax credits or exemptions), monetary, exchange rate policies; (non-financial measures): Mandatory standards and labels</a:t>
            </a:r>
          </a:p>
          <a:p>
            <a:pPr marL="162175" indent="-162175">
              <a:buFontTx/>
              <a:buChar char="-"/>
            </a:pPr>
            <a:r>
              <a:rPr lang="en-GB" sz="1200" dirty="0">
                <a:latin typeface="Arial" charset="0"/>
                <a:cs typeface="Arial" charset="0"/>
              </a:rPr>
              <a:t>Government as an enabler: Grants, subsidies for the consumption of innovation</a:t>
            </a:r>
          </a:p>
          <a:p>
            <a:pPr marL="162175" indent="-162175">
              <a:buFontTx/>
              <a:buChar char="-"/>
            </a:pPr>
            <a:r>
              <a:rPr lang="en-GB" sz="1200" dirty="0">
                <a:latin typeface="Arial" charset="0"/>
                <a:cs typeface="Arial" charset="0"/>
              </a:rPr>
              <a:t>Government as information provider: Communication, education and awareness raising campaigns, national brands, voluntary labelling</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69D8A2F-E3B4-4063-8756-672A03BD01F6}" type="slidenum">
              <a:rPr lang="en-GB" altLang="en-US" smtClean="0"/>
              <a:pPr>
                <a:defRPr/>
              </a:pPr>
              <a:t>22</a:t>
            </a:fld>
            <a:endParaRPr lang="en-GB" altLang="en-US"/>
          </a:p>
        </p:txBody>
      </p:sp>
    </p:spTree>
    <p:extLst>
      <p:ext uri="{BB962C8B-B14F-4D97-AF65-F5344CB8AC3E}">
        <p14:creationId xmlns:p14="http://schemas.microsoft.com/office/powerpoint/2010/main" val="3631341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6864" cy="216024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683568" y="3501008"/>
            <a:ext cx="7776864" cy="864096"/>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9762" y="3356992"/>
            <a:ext cx="4284476" cy="72008"/>
          </a:xfrm>
          <a:prstGeom prst="rect">
            <a:avLst/>
          </a:prstGeom>
          <a:effectLst>
            <a:reflection endPos="0" dist="50800" dir="5400000" sy="-100000" algn="bl" rotWithShape="0"/>
          </a:effectLst>
        </p:spPr>
      </p:pic>
      <p:sp>
        <p:nvSpPr>
          <p:cNvPr id="14" name="Text Placeholder 13"/>
          <p:cNvSpPr>
            <a:spLocks noGrp="1"/>
          </p:cNvSpPr>
          <p:nvPr>
            <p:ph type="body" sz="quarter" idx="10" hasCustomPrompt="1"/>
          </p:nvPr>
        </p:nvSpPr>
        <p:spPr>
          <a:xfrm>
            <a:off x="683568" y="4561284"/>
            <a:ext cx="7775575" cy="1512168"/>
          </a:xfrm>
        </p:spPr>
        <p:txBody>
          <a:bodyPr>
            <a:norm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800"/>
            </a:lvl1pPr>
          </a:lstStyle>
          <a:p>
            <a:pPr lvl="0"/>
            <a:r>
              <a:rPr lang="de-AT" dirty="0"/>
              <a:t>Click to edit Master author style</a:t>
            </a:r>
            <a:endParaRPr lang="en-US" dirty="0"/>
          </a:p>
        </p:txBody>
      </p:sp>
    </p:spTree>
    <p:extLst>
      <p:ext uri="{BB962C8B-B14F-4D97-AF65-F5344CB8AC3E}">
        <p14:creationId xmlns:p14="http://schemas.microsoft.com/office/powerpoint/2010/main" val="401501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2276872"/>
            <a:ext cx="7903790" cy="3821939"/>
          </a:xfrm>
        </p:spPr>
        <p:txBody>
          <a:bodyPr/>
          <a:lstStyle>
            <a:lvl1pPr>
              <a:defRPr>
                <a:solidFill>
                  <a:srgbClr val="078AC5"/>
                </a:solidFill>
              </a:defRPr>
            </a:lvl1pPr>
            <a:lvl2pPr marL="514350" indent="-182880">
              <a:lnSpc>
                <a:spcPct val="100000"/>
              </a:lnSpc>
              <a:spcBef>
                <a:spcPts val="600"/>
              </a:spcBef>
              <a:buClr>
                <a:schemeClr val="accent1"/>
              </a:buClr>
              <a:buFont typeface="Arial" panose="020B0604020202020204" pitchFamily="34" charset="0"/>
              <a:buChar char="•"/>
              <a:defRPr/>
            </a:lvl2pPr>
            <a:lvl3pPr marL="857250" indent="-182880">
              <a:lnSpc>
                <a:spcPct val="100000"/>
              </a:lnSpc>
              <a:spcBef>
                <a:spcPts val="1200"/>
              </a:spcBef>
              <a:buClr>
                <a:schemeClr val="accent1"/>
              </a:buClr>
              <a:buFont typeface="Arial" panose="020B0604020202020204" pitchFamily="34" charset="0"/>
              <a:buChar char="•"/>
              <a:defRPr/>
            </a:lvl3pPr>
            <a:lvl4pPr marL="1200150" indent="-182880">
              <a:lnSpc>
                <a:spcPct val="100000"/>
              </a:lnSpc>
              <a:spcBef>
                <a:spcPts val="1200"/>
              </a:spcBef>
              <a:buClr>
                <a:schemeClr val="accent1"/>
              </a:buClr>
              <a:buFont typeface="Arial" panose="020B0604020202020204" pitchFamily="34" charset="0"/>
              <a:buChar char="•"/>
              <a:defRPr/>
            </a:lvl4pPr>
            <a:lvl5pPr marL="1543050" indent="-182880">
              <a:lnSpc>
                <a:spcPct val="100000"/>
              </a:lnSpc>
              <a:spcBef>
                <a:spcPts val="1200"/>
              </a:spcBef>
              <a:buClr>
                <a:schemeClr val="accent1"/>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ounded Rectangle 9"/>
          <p:cNvSpPr/>
          <p:nvPr userDrawn="1"/>
        </p:nvSpPr>
        <p:spPr>
          <a:xfrm>
            <a:off x="8460432" y="6525344"/>
            <a:ext cx="216024" cy="216024"/>
          </a:xfrm>
          <a:prstGeom prst="roundRect">
            <a:avLst/>
          </a:prstGeom>
          <a:solidFill>
            <a:srgbClr val="0698D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indent="0" algn="ctr" defTabSz="914400" rtl="0" eaLnBrk="1" fontAlgn="base" latinLnBrk="0" hangingPunct="1">
              <a:lnSpc>
                <a:spcPct val="100000"/>
              </a:lnSpc>
              <a:spcBef>
                <a:spcPct val="0"/>
              </a:spcBef>
              <a:spcAft>
                <a:spcPct val="0"/>
              </a:spcAft>
              <a:buClrTx/>
              <a:buSzTx/>
              <a:buFontTx/>
              <a:buNone/>
              <a:tabLst/>
              <a:defRPr/>
            </a:pPr>
            <a:fld id="{BD312A47-7E72-4E7E-93A5-46C5674DBF6C}" type="slidenum">
              <a:rPr lang="en-US" sz="1200" smtClean="0"/>
              <a:pPr marL="0" marR="0" indent="0" algn="ctr" defTabSz="914400" rtl="0" eaLnBrk="1" fontAlgn="base" latinLnBrk="0" hangingPunct="1">
                <a:lnSpc>
                  <a:spcPct val="100000"/>
                </a:lnSpc>
                <a:spcBef>
                  <a:spcPct val="0"/>
                </a:spcBef>
                <a:spcAft>
                  <a:spcPct val="0"/>
                </a:spcAft>
                <a:buClrTx/>
                <a:buSzTx/>
                <a:buFontTx/>
                <a:buNone/>
                <a:tabLst/>
                <a:defRPr/>
              </a:pPr>
              <a:t>‹#›</a:t>
            </a:fld>
            <a:endParaRPr lang="en-US" sz="1200" dirty="0"/>
          </a:p>
        </p:txBody>
      </p:sp>
      <p:sp>
        <p:nvSpPr>
          <p:cNvPr id="5" name="TextBox 4"/>
          <p:cNvSpPr txBox="1"/>
          <p:nvPr userDrawn="1"/>
        </p:nvSpPr>
        <p:spPr>
          <a:xfrm>
            <a:off x="2314739" y="78198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4817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s://www.instagram.com/unido_newsroom/" TargetMode="External"/><Relationship Id="rId3" Type="http://schemas.openxmlformats.org/officeDocument/2006/relationships/theme" Target="../theme/theme1.xml"/><Relationship Id="rId7" Type="http://schemas.openxmlformats.org/officeDocument/2006/relationships/hyperlink" Target="https://www.youtube.com/user/UNIDObeta" TargetMode="Externa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twitter.com/UNIDO" TargetMode="External"/><Relationship Id="rId11" Type="http://schemas.openxmlformats.org/officeDocument/2006/relationships/hyperlink" Target="https://www.linkedin.com" TargetMode="External"/><Relationship Id="rId5" Type="http://schemas.openxmlformats.org/officeDocument/2006/relationships/hyperlink" Target="https://www.facebook.com/UNIDO.HQ" TargetMode="External"/><Relationship Id="rId10" Type="http://schemas.openxmlformats.org/officeDocument/2006/relationships/hyperlink" Target="http://www.unido.org" TargetMode="External"/><Relationship Id="rId4" Type="http://schemas.openxmlformats.org/officeDocument/2006/relationships/image" Target="../media/image1.png"/><Relationship Id="rId9" Type="http://schemas.openxmlformats.org/officeDocument/2006/relationships/hyperlink" Target="https://www.flickr.com/photos/unido"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footer.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391144"/>
            <a:ext cx="9144000" cy="445305"/>
          </a:xfrm>
          <a:prstGeom prst="rect">
            <a:avLst/>
          </a:prstGeom>
        </p:spPr>
      </p:pic>
      <p:sp>
        <p:nvSpPr>
          <p:cNvPr id="2" name="Title Placeholder 1"/>
          <p:cNvSpPr>
            <a:spLocks noGrp="1"/>
          </p:cNvSpPr>
          <p:nvPr>
            <p:ph type="title"/>
          </p:nvPr>
        </p:nvSpPr>
        <p:spPr>
          <a:xfrm>
            <a:off x="628650" y="1124744"/>
            <a:ext cx="7903790" cy="10984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262831"/>
            <a:ext cx="7903790" cy="39024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5292080" y="6525344"/>
            <a:ext cx="288032" cy="2880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hlinkClick r:id="rId5"/>
          </p:cNvPr>
          <p:cNvSpPr/>
          <p:nvPr userDrawn="1"/>
        </p:nvSpPr>
        <p:spPr>
          <a:xfrm>
            <a:off x="5364088" y="6525344"/>
            <a:ext cx="216024"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hlinkClick r:id="rId6"/>
          </p:cNvPr>
          <p:cNvSpPr/>
          <p:nvPr userDrawn="1"/>
        </p:nvSpPr>
        <p:spPr>
          <a:xfrm>
            <a:off x="601216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hlinkClick r:id="rId7"/>
          </p:cNvPr>
          <p:cNvSpPr/>
          <p:nvPr userDrawn="1"/>
        </p:nvSpPr>
        <p:spPr>
          <a:xfrm>
            <a:off x="637220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hlinkClick r:id="rId8"/>
          </p:cNvPr>
          <p:cNvSpPr/>
          <p:nvPr userDrawn="1"/>
        </p:nvSpPr>
        <p:spPr>
          <a:xfrm>
            <a:off x="709228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hlinkClick r:id="rId9"/>
          </p:cNvPr>
          <p:cNvSpPr/>
          <p:nvPr userDrawn="1"/>
        </p:nvSpPr>
        <p:spPr>
          <a:xfrm>
            <a:off x="6732240" y="6525344"/>
            <a:ext cx="288032"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7596336" y="6525344"/>
            <a:ext cx="792088" cy="28803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hlinkClick r:id="rId10"/>
          </p:cNvPr>
          <p:cNvSpPr/>
          <p:nvPr userDrawn="1"/>
        </p:nvSpPr>
        <p:spPr>
          <a:xfrm>
            <a:off x="7452320" y="6525344"/>
            <a:ext cx="864096"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hlinkClick r:id="rId11"/>
          </p:cNvPr>
          <p:cNvSpPr/>
          <p:nvPr userDrawn="1"/>
        </p:nvSpPr>
        <p:spPr>
          <a:xfrm>
            <a:off x="5724128" y="6525344"/>
            <a:ext cx="216024" cy="21602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EN_header_new.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5930"/>
            <a:ext cx="9144000" cy="957710"/>
          </a:xfrm>
          <a:prstGeom prst="rect">
            <a:avLst/>
          </a:prstGeom>
        </p:spPr>
      </p:pic>
    </p:spTree>
    <p:extLst>
      <p:ext uri="{BB962C8B-B14F-4D97-AF65-F5344CB8AC3E}">
        <p14:creationId xmlns:p14="http://schemas.microsoft.com/office/powerpoint/2010/main" val="175442507"/>
      </p:ext>
    </p:extLst>
  </p:cSld>
  <p:clrMap bg1="lt1" tx1="dk1" bg2="lt2" tx2="dk2" accent1="accent1" accent2="accent2" accent3="accent3" accent4="accent4" accent5="accent5" accent6="accent6" hlink="hlink" folHlink="folHlink"/>
  <p:sldLayoutIdLst>
    <p:sldLayoutId id="2147483668" r:id="rId1"/>
    <p:sldLayoutId id="2147483669" r:id="rId2"/>
  </p:sldLayoutIdLst>
  <p:hf hdr="0" ftr="0" dt="0"/>
  <p:txStyles>
    <p:titleStyle>
      <a:lvl1pPr algn="l" defTabSz="685800" rtl="0" eaLnBrk="1" latinLnBrk="0" hangingPunct="1">
        <a:lnSpc>
          <a:spcPct val="90000"/>
        </a:lnSpc>
        <a:spcBef>
          <a:spcPct val="0"/>
        </a:spcBef>
        <a:buNone/>
        <a:defRPr sz="3300" kern="1200">
          <a:solidFill>
            <a:srgbClr val="0698DF"/>
          </a:solidFill>
          <a:latin typeface="+mn-lt"/>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698DF"/>
          </a:solidFill>
          <a:latin typeface="+mn-lt"/>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idr2018@unido.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6864" cy="2304256"/>
          </a:xfrm>
        </p:spPr>
        <p:txBody>
          <a:bodyPr wrap="square" anchor="ctr" anchorCtr="0">
            <a:noAutofit/>
          </a:bodyPr>
          <a:lstStyle/>
          <a:p>
            <a:pPr>
              <a:spcAft>
                <a:spcPts val="600"/>
              </a:spcAft>
            </a:pPr>
            <a:r>
              <a:rPr lang="de-AT" sz="2000" b="1" dirty="0">
                <a:solidFill>
                  <a:srgbClr val="0698DF"/>
                </a:solidFill>
              </a:rPr>
              <a:t>GDN 18th GLOBAL DEVELOPMENT CONFERENCE</a:t>
            </a:r>
            <a:br>
              <a:rPr lang="de-AT" sz="2000" b="1" dirty="0">
                <a:solidFill>
                  <a:srgbClr val="0698DF"/>
                </a:solidFill>
              </a:rPr>
            </a:br>
            <a:br>
              <a:rPr lang="de-AT" sz="2000" b="1" dirty="0">
                <a:solidFill>
                  <a:srgbClr val="0698DF"/>
                </a:solidFill>
              </a:rPr>
            </a:br>
            <a:r>
              <a:rPr lang="de-AT" sz="2000" b="1" dirty="0">
                <a:solidFill>
                  <a:srgbClr val="0698DF"/>
                </a:solidFill>
              </a:rPr>
              <a:t>Parallel A.1. Industrial Development Report 2018</a:t>
            </a:r>
            <a:br>
              <a:rPr lang="de-AT" sz="2000" b="1" dirty="0">
                <a:solidFill>
                  <a:srgbClr val="0698DF"/>
                </a:solidFill>
              </a:rPr>
            </a:br>
            <a:br>
              <a:rPr lang="de-AT" sz="2000" dirty="0">
                <a:solidFill>
                  <a:srgbClr val="0698DF"/>
                </a:solidFill>
              </a:rPr>
            </a:br>
            <a:r>
              <a:rPr lang="en-US" sz="3200" i="1" dirty="0"/>
              <a:t>Demand for Manufacturing: Driving Inclusive and Sustainable Industrial Development</a:t>
            </a:r>
            <a:endParaRPr lang="en-US" sz="3200" i="1" dirty="0">
              <a:solidFill>
                <a:srgbClr val="0698DF"/>
              </a:solidFill>
            </a:endParaRPr>
          </a:p>
        </p:txBody>
      </p:sp>
      <p:sp>
        <p:nvSpPr>
          <p:cNvPr id="3" name="Content Placeholder 2"/>
          <p:cNvSpPr>
            <a:spLocks noGrp="1"/>
          </p:cNvSpPr>
          <p:nvPr>
            <p:ph type="subTitle" idx="1"/>
          </p:nvPr>
        </p:nvSpPr>
        <p:spPr>
          <a:xfrm>
            <a:off x="683568" y="3429000"/>
            <a:ext cx="7776864" cy="3024336"/>
          </a:xfrm>
        </p:spPr>
        <p:txBody>
          <a:bodyPr>
            <a:noAutofit/>
          </a:bodyPr>
          <a:lstStyle/>
          <a:p>
            <a:endParaRPr lang="de-AT" dirty="0">
              <a:solidFill>
                <a:srgbClr val="0698DF"/>
              </a:solidFill>
              <a:latin typeface="+mn-lt"/>
            </a:endParaRPr>
          </a:p>
          <a:p>
            <a:r>
              <a:rPr lang="de-AT" b="1" dirty="0"/>
              <a:t>Cecilia Ugaz</a:t>
            </a:r>
          </a:p>
          <a:p>
            <a:r>
              <a:rPr lang="en-US" i="1" dirty="0"/>
              <a:t>Department of Policy Research and Statistics</a:t>
            </a:r>
          </a:p>
          <a:p>
            <a:r>
              <a:rPr lang="de-AT" i="1" dirty="0">
                <a:solidFill>
                  <a:srgbClr val="0698DF"/>
                </a:solidFill>
              </a:rPr>
              <a:t>New Delhi, 22 March 2018</a:t>
            </a:r>
          </a:p>
          <a:p>
            <a:pPr lvl="1"/>
            <a:endParaRPr lang="en-US" dirty="0">
              <a:latin typeface="+mn-lt"/>
            </a:endParaRPr>
          </a:p>
        </p:txBody>
      </p:sp>
    </p:spTree>
    <p:extLst>
      <p:ext uri="{BB962C8B-B14F-4D97-AF65-F5344CB8AC3E}">
        <p14:creationId xmlns:p14="http://schemas.microsoft.com/office/powerpoint/2010/main" val="2774481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Industrial development needs demand for domestic manufactures</a:t>
            </a:r>
            <a:endParaRPr lang="en-US" dirty="0">
              <a:latin typeface="+mn-lt"/>
            </a:endParaRPr>
          </a:p>
        </p:txBody>
      </p:sp>
      <p:sp>
        <p:nvSpPr>
          <p:cNvPr id="3" name="Content Placeholder 2"/>
          <p:cNvSpPr>
            <a:spLocks noGrp="1"/>
          </p:cNvSpPr>
          <p:nvPr>
            <p:ph idx="1"/>
          </p:nvPr>
        </p:nvSpPr>
        <p:spPr/>
        <p:txBody>
          <a:bodyPr>
            <a:noAutofit/>
          </a:bodyPr>
          <a:lstStyle/>
          <a:p>
            <a:r>
              <a:rPr lang="en-US" dirty="0">
                <a:solidFill>
                  <a:srgbClr val="0698DF"/>
                </a:solidFill>
              </a:rPr>
              <a:t>New industries can emerge when sufficient demand for their products is in place. Achieving SDG 9 requires demand for domestic manufacturers.</a:t>
            </a:r>
          </a:p>
          <a:p>
            <a:r>
              <a:rPr lang="en-US" dirty="0">
                <a:solidFill>
                  <a:srgbClr val="0698DF"/>
                </a:solidFill>
              </a:rPr>
              <a:t>Under the right set of conditions, consumption can set in motion a virtuous circle of demand, diversification and industrial development</a:t>
            </a:r>
          </a:p>
          <a:p>
            <a:pPr lvl="1">
              <a:buFontTx/>
              <a:buChar char="-"/>
            </a:pPr>
            <a:r>
              <a:rPr lang="en-US" dirty="0">
                <a:solidFill>
                  <a:srgbClr val="0698DF"/>
                </a:solidFill>
              </a:rPr>
              <a:t>As incomes grow, demand diversifies away from necessities towards new varieties and qualities of goods - [</a:t>
            </a:r>
            <a:r>
              <a:rPr lang="en-US" b="1" dirty="0">
                <a:solidFill>
                  <a:srgbClr val="0698DF"/>
                </a:solidFill>
              </a:rPr>
              <a:t>variety effect</a:t>
            </a:r>
            <a:r>
              <a:rPr lang="en-US" dirty="0">
                <a:solidFill>
                  <a:srgbClr val="0698DF"/>
                </a:solidFill>
              </a:rPr>
              <a:t>]</a:t>
            </a:r>
          </a:p>
          <a:p>
            <a:pPr lvl="1">
              <a:buFontTx/>
              <a:buChar char="-"/>
            </a:pPr>
            <a:r>
              <a:rPr lang="en-US" dirty="0">
                <a:solidFill>
                  <a:srgbClr val="0698DF"/>
                </a:solidFill>
              </a:rPr>
              <a:t>New industries gain scale and increase production efficiency. It leads to the decline of price and </a:t>
            </a:r>
            <a:r>
              <a:rPr lang="en-US" dirty="0" err="1">
                <a:solidFill>
                  <a:srgbClr val="0698DF"/>
                </a:solidFill>
              </a:rPr>
              <a:t>massification</a:t>
            </a:r>
            <a:r>
              <a:rPr lang="en-US" dirty="0">
                <a:solidFill>
                  <a:srgbClr val="0698DF"/>
                </a:solidFill>
              </a:rPr>
              <a:t> of consumption - [</a:t>
            </a:r>
            <a:r>
              <a:rPr lang="en-US" b="1" dirty="0">
                <a:solidFill>
                  <a:srgbClr val="0698DF"/>
                </a:solidFill>
              </a:rPr>
              <a:t>volume effect</a:t>
            </a:r>
            <a:r>
              <a:rPr lang="en-US" dirty="0">
                <a:solidFill>
                  <a:srgbClr val="0698DF"/>
                </a:solidFill>
              </a:rPr>
              <a:t>]</a:t>
            </a:r>
          </a:p>
          <a:p>
            <a:pPr lvl="1">
              <a:buFontTx/>
              <a:buChar char="-"/>
            </a:pPr>
            <a:r>
              <a:rPr lang="en-US" dirty="0">
                <a:solidFill>
                  <a:srgbClr val="0698DF"/>
                </a:solidFill>
              </a:rPr>
              <a:t>Further price declines due to competition and innovation increase the purchasing power of consumers and allow them to diversify their expenditures - [</a:t>
            </a:r>
            <a:r>
              <a:rPr lang="en-US" b="1" dirty="0">
                <a:solidFill>
                  <a:srgbClr val="0698DF"/>
                </a:solidFill>
              </a:rPr>
              <a:t>price effect</a:t>
            </a:r>
            <a:r>
              <a:rPr lang="en-US" dirty="0">
                <a:solidFill>
                  <a:srgbClr val="0698DF"/>
                </a:solidFill>
              </a:rPr>
              <a:t>]</a:t>
            </a:r>
          </a:p>
          <a:p>
            <a:endParaRPr lang="en-US" dirty="0">
              <a:solidFill>
                <a:srgbClr val="0698DF"/>
              </a:solidFill>
            </a:endParaRPr>
          </a:p>
        </p:txBody>
      </p:sp>
    </p:spTree>
    <p:extLst>
      <p:ext uri="{BB962C8B-B14F-4D97-AF65-F5344CB8AC3E}">
        <p14:creationId xmlns:p14="http://schemas.microsoft.com/office/powerpoint/2010/main" val="3400508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7848" y="2125136"/>
            <a:ext cx="6126480" cy="4297680"/>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 name="Title 1"/>
          <p:cNvSpPr>
            <a:spLocks noGrp="1"/>
          </p:cNvSpPr>
          <p:nvPr>
            <p:ph type="title"/>
          </p:nvPr>
        </p:nvSpPr>
        <p:spPr/>
        <p:txBody>
          <a:bodyPr>
            <a:noAutofit/>
          </a:bodyPr>
          <a:lstStyle/>
          <a:p>
            <a:r>
              <a:rPr lang="en-US" dirty="0"/>
              <a:t>A virtuous circle of manufacturing consumption and industrial development</a:t>
            </a:r>
            <a:endParaRPr lang="en-US" dirty="0">
              <a:latin typeface="+mn-lt"/>
            </a:endParaRPr>
          </a:p>
        </p:txBody>
      </p:sp>
      <p:cxnSp>
        <p:nvCxnSpPr>
          <p:cNvPr id="5" name="Straight Arrow Connector 4"/>
          <p:cNvCxnSpPr>
            <a:stCxn id="14" idx="1"/>
            <a:endCxn id="9" idx="6"/>
          </p:cNvCxnSpPr>
          <p:nvPr/>
        </p:nvCxnSpPr>
        <p:spPr>
          <a:xfrm flipH="1" flipV="1">
            <a:off x="5214272" y="4219952"/>
            <a:ext cx="677768" cy="2272"/>
          </a:xfrm>
          <a:prstGeom prst="straightConnector1">
            <a:avLst/>
          </a:prstGeom>
          <a:ln w="38100">
            <a:solidFill>
              <a:schemeClr val="accent6"/>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5" idx="0"/>
            <a:endCxn id="9" idx="4"/>
          </p:cNvCxnSpPr>
          <p:nvPr/>
        </p:nvCxnSpPr>
        <p:spPr>
          <a:xfrm flipV="1">
            <a:off x="4437032" y="4722872"/>
            <a:ext cx="0" cy="794360"/>
          </a:xfrm>
          <a:prstGeom prst="straightConnector1">
            <a:avLst/>
          </a:prstGeom>
          <a:ln w="38100">
            <a:solidFill>
              <a:schemeClr val="accent6"/>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0"/>
            <a:endCxn id="17" idx="2"/>
          </p:cNvCxnSpPr>
          <p:nvPr/>
        </p:nvCxnSpPr>
        <p:spPr>
          <a:xfrm flipV="1">
            <a:off x="4437032" y="3027824"/>
            <a:ext cx="0" cy="689208"/>
          </a:xfrm>
          <a:prstGeom prst="straightConnector1">
            <a:avLst/>
          </a:prstGeom>
          <a:ln w="38100">
            <a:solidFill>
              <a:schemeClr val="accent6"/>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6" idx="3"/>
            <a:endCxn id="9" idx="2"/>
          </p:cNvCxnSpPr>
          <p:nvPr/>
        </p:nvCxnSpPr>
        <p:spPr>
          <a:xfrm flipV="1">
            <a:off x="3024336" y="4219952"/>
            <a:ext cx="635456" cy="2272"/>
          </a:xfrm>
          <a:prstGeom prst="straightConnector1">
            <a:avLst/>
          </a:prstGeom>
          <a:ln w="38100">
            <a:solidFill>
              <a:schemeClr val="accent2"/>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9" name="Rectangle: Rounded Corners 16"/>
          <p:cNvSpPr/>
          <p:nvPr/>
        </p:nvSpPr>
        <p:spPr>
          <a:xfrm>
            <a:off x="3659792" y="3717032"/>
            <a:ext cx="1554480" cy="1005840"/>
          </a:xfrm>
          <a:prstGeom prst="ellipse">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b="1" dirty="0">
                <a:solidFill>
                  <a:schemeClr val="tx1"/>
                </a:solidFill>
              </a:rPr>
              <a:t>Global wages</a:t>
            </a:r>
            <a:br>
              <a:rPr lang="en-GB" sz="1100" b="1" dirty="0">
                <a:solidFill>
                  <a:schemeClr val="tx1"/>
                </a:solidFill>
              </a:rPr>
            </a:br>
            <a:r>
              <a:rPr lang="en-GB" sz="1100" b="1" dirty="0">
                <a:solidFill>
                  <a:schemeClr val="tx1"/>
                </a:solidFill>
              </a:rPr>
              <a:t>and profits</a:t>
            </a:r>
          </a:p>
        </p:txBody>
      </p:sp>
      <p:cxnSp>
        <p:nvCxnSpPr>
          <p:cNvPr id="10" name="Connector: Curved 21"/>
          <p:cNvCxnSpPr>
            <a:cxnSpLocks/>
            <a:stCxn id="17" idx="3"/>
            <a:endCxn id="14" idx="0"/>
          </p:cNvCxnSpPr>
          <p:nvPr/>
        </p:nvCxnSpPr>
        <p:spPr>
          <a:xfrm>
            <a:off x="5214272" y="2616344"/>
            <a:ext cx="1455008" cy="1194400"/>
          </a:xfrm>
          <a:prstGeom prst="curvedConnector2">
            <a:avLst/>
          </a:prstGeom>
          <a:ln w="57150">
            <a:solidFill>
              <a:schemeClr val="accent1">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Connector: Curved 24"/>
          <p:cNvCxnSpPr>
            <a:cxnSpLocks/>
            <a:stCxn id="14" idx="2"/>
            <a:endCxn id="15" idx="3"/>
          </p:cNvCxnSpPr>
          <p:nvPr/>
        </p:nvCxnSpPr>
        <p:spPr>
          <a:xfrm rot="5400000">
            <a:off x="5294272" y="4553704"/>
            <a:ext cx="1295008" cy="1455008"/>
          </a:xfrm>
          <a:prstGeom prst="curvedConnector2">
            <a:avLst/>
          </a:prstGeom>
          <a:ln w="57150">
            <a:solidFill>
              <a:schemeClr val="accent1">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Connector: Curved 4"/>
          <p:cNvCxnSpPr>
            <a:cxnSpLocks/>
            <a:stCxn id="15" idx="1"/>
            <a:endCxn id="16" idx="2"/>
          </p:cNvCxnSpPr>
          <p:nvPr/>
        </p:nvCxnSpPr>
        <p:spPr>
          <a:xfrm rot="10800000">
            <a:off x="2247096" y="4633704"/>
            <a:ext cx="1412696" cy="1295008"/>
          </a:xfrm>
          <a:prstGeom prst="curvedConnector2">
            <a:avLst/>
          </a:prstGeom>
          <a:ln w="57150">
            <a:solidFill>
              <a:schemeClr val="accent1">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Connector: Curved 18"/>
          <p:cNvCxnSpPr>
            <a:cxnSpLocks/>
            <a:stCxn id="16" idx="0"/>
            <a:endCxn id="17" idx="1"/>
          </p:cNvCxnSpPr>
          <p:nvPr/>
        </p:nvCxnSpPr>
        <p:spPr>
          <a:xfrm rot="5400000" flipH="1" flipV="1">
            <a:off x="2356244" y="2507196"/>
            <a:ext cx="1194400" cy="1412696"/>
          </a:xfrm>
          <a:prstGeom prst="curvedConnector2">
            <a:avLst/>
          </a:prstGeom>
          <a:ln w="571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Rectangle: Rounded Corners 16"/>
          <p:cNvSpPr/>
          <p:nvPr/>
        </p:nvSpPr>
        <p:spPr>
          <a:xfrm>
            <a:off x="5892040" y="3810744"/>
            <a:ext cx="1554480" cy="82296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b="1" dirty="0">
                <a:solidFill>
                  <a:schemeClr val="tx1"/>
                </a:solidFill>
              </a:rPr>
              <a:t>Diversification of manufacturing demand</a:t>
            </a:r>
          </a:p>
        </p:txBody>
      </p:sp>
      <p:sp>
        <p:nvSpPr>
          <p:cNvPr id="15" name="Rectangle: Rounded Corners 2"/>
          <p:cNvSpPr/>
          <p:nvPr/>
        </p:nvSpPr>
        <p:spPr>
          <a:xfrm>
            <a:off x="3659792" y="5517232"/>
            <a:ext cx="1554480" cy="82296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b="1" dirty="0" err="1">
                <a:solidFill>
                  <a:schemeClr val="tx1"/>
                </a:solidFill>
              </a:rPr>
              <a:t>Massification</a:t>
            </a:r>
            <a:r>
              <a:rPr lang="en-GB" sz="1100" b="1" dirty="0">
                <a:solidFill>
                  <a:schemeClr val="tx1"/>
                </a:solidFill>
              </a:rPr>
              <a:t> of manufacturing demand</a:t>
            </a:r>
          </a:p>
        </p:txBody>
      </p:sp>
      <p:sp>
        <p:nvSpPr>
          <p:cNvPr id="16" name="Rectangle: Rounded Corners 14"/>
          <p:cNvSpPr/>
          <p:nvPr/>
        </p:nvSpPr>
        <p:spPr>
          <a:xfrm>
            <a:off x="1469856" y="3810744"/>
            <a:ext cx="1554480" cy="82296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b="1" dirty="0">
                <a:solidFill>
                  <a:schemeClr val="tx1"/>
                </a:solidFill>
              </a:rPr>
              <a:t>Decline in prices of </a:t>
            </a:r>
            <a:r>
              <a:rPr lang="en-GB" sz="1100" b="1" dirty="0" err="1">
                <a:solidFill>
                  <a:schemeClr val="tx1"/>
                </a:solidFill>
              </a:rPr>
              <a:t>massified</a:t>
            </a:r>
            <a:r>
              <a:rPr lang="en-GB" sz="1100" b="1" dirty="0">
                <a:solidFill>
                  <a:schemeClr val="tx1"/>
                </a:solidFill>
              </a:rPr>
              <a:t> goods</a:t>
            </a:r>
          </a:p>
        </p:txBody>
      </p:sp>
      <p:sp>
        <p:nvSpPr>
          <p:cNvPr id="17" name="Rectangle: Rounded Corners 15"/>
          <p:cNvSpPr/>
          <p:nvPr/>
        </p:nvSpPr>
        <p:spPr>
          <a:xfrm>
            <a:off x="3659792" y="2204864"/>
            <a:ext cx="1554480" cy="822960"/>
          </a:xfrm>
          <a:prstGeom prst="roundRect">
            <a:avLst/>
          </a:prstGeom>
          <a:solidFill>
            <a:schemeClr val="accent6">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b="1" dirty="0">
                <a:solidFill>
                  <a:schemeClr val="tx1"/>
                </a:solidFill>
              </a:rPr>
              <a:t>Increase in</a:t>
            </a:r>
            <a:br>
              <a:rPr lang="en-GB" sz="1100" b="1" dirty="0">
                <a:solidFill>
                  <a:schemeClr val="tx1"/>
                </a:solidFill>
              </a:rPr>
            </a:br>
            <a:r>
              <a:rPr lang="en-GB" sz="1100" b="1" dirty="0">
                <a:solidFill>
                  <a:schemeClr val="tx1"/>
                </a:solidFill>
              </a:rPr>
              <a:t>discretionary income</a:t>
            </a:r>
          </a:p>
        </p:txBody>
      </p:sp>
      <p:sp>
        <p:nvSpPr>
          <p:cNvPr id="18" name="TextBox 17"/>
          <p:cNvSpPr txBox="1"/>
          <p:nvPr/>
        </p:nvSpPr>
        <p:spPr>
          <a:xfrm>
            <a:off x="5959969" y="2564904"/>
            <a:ext cx="1306654" cy="716252"/>
          </a:xfrm>
          <a:prstGeom prst="rect">
            <a:avLst/>
          </a:prstGeom>
          <a:noFill/>
        </p:spPr>
        <p:txBody>
          <a:bodyPr wrap="square" lIns="0" tIns="0" rIns="0" bIns="0" rtlCol="0" anchor="ctr" anchorCtr="0">
            <a:noAutofit/>
          </a:bodyPr>
          <a:lstStyle/>
          <a:p>
            <a:r>
              <a:rPr lang="en-US" sz="1100" i="1" dirty="0">
                <a:latin typeface="+mn-lt"/>
              </a:rPr>
              <a:t>New income</a:t>
            </a:r>
            <a:br>
              <a:rPr lang="en-US" sz="1100" i="1" dirty="0">
                <a:latin typeface="+mn-lt"/>
              </a:rPr>
            </a:br>
            <a:r>
              <a:rPr lang="en-US" sz="1100" i="1" dirty="0">
                <a:latin typeface="+mn-lt"/>
              </a:rPr>
              <a:t> shifts demand from necessities to</a:t>
            </a:r>
            <a:br>
              <a:rPr lang="en-US" sz="1100" i="1" dirty="0">
                <a:latin typeface="+mn-lt"/>
              </a:rPr>
            </a:br>
            <a:r>
              <a:rPr lang="en-US" sz="1100" i="1" dirty="0">
                <a:latin typeface="+mn-lt"/>
              </a:rPr>
              <a:t>other goods</a:t>
            </a:r>
          </a:p>
        </p:txBody>
      </p:sp>
      <p:sp>
        <p:nvSpPr>
          <p:cNvPr id="19" name="TextBox 18"/>
          <p:cNvSpPr txBox="1"/>
          <p:nvPr/>
        </p:nvSpPr>
        <p:spPr>
          <a:xfrm>
            <a:off x="5803583" y="5387559"/>
            <a:ext cx="1463040" cy="692834"/>
          </a:xfrm>
          <a:prstGeom prst="rect">
            <a:avLst/>
          </a:prstGeom>
          <a:noFill/>
        </p:spPr>
        <p:txBody>
          <a:bodyPr wrap="square" lIns="0" tIns="0" rIns="0" bIns="0" rtlCol="0" anchor="ctr" anchorCtr="0">
            <a:noAutofit/>
          </a:bodyPr>
          <a:lstStyle/>
          <a:p>
            <a:r>
              <a:rPr lang="en-US" sz="1100" i="1" dirty="0">
                <a:latin typeface="+mn-lt"/>
              </a:rPr>
              <a:t>Consolidation of </a:t>
            </a:r>
            <a:br>
              <a:rPr lang="en-US" sz="1100" i="1" dirty="0">
                <a:latin typeface="+mn-lt"/>
              </a:rPr>
            </a:br>
            <a:r>
              <a:rPr lang="en-US" sz="1100" i="1" dirty="0">
                <a:latin typeface="+mn-lt"/>
              </a:rPr>
              <a:t>industry increases production efficiency</a:t>
            </a:r>
          </a:p>
        </p:txBody>
      </p:sp>
      <p:sp>
        <p:nvSpPr>
          <p:cNvPr id="20" name="TextBox 19"/>
          <p:cNvSpPr txBox="1"/>
          <p:nvPr/>
        </p:nvSpPr>
        <p:spPr>
          <a:xfrm>
            <a:off x="1650631" y="5373216"/>
            <a:ext cx="1463040" cy="693658"/>
          </a:xfrm>
          <a:prstGeom prst="rect">
            <a:avLst/>
          </a:prstGeom>
          <a:noFill/>
        </p:spPr>
        <p:txBody>
          <a:bodyPr wrap="square" lIns="0" tIns="0" rIns="0" bIns="0" rtlCol="0" anchor="ctr" anchorCtr="0">
            <a:noAutofit/>
          </a:bodyPr>
          <a:lstStyle/>
          <a:p>
            <a:pPr algn="l"/>
            <a:r>
              <a:rPr lang="en-US" sz="1100" i="1" dirty="0">
                <a:latin typeface="+mn-lt"/>
              </a:rPr>
              <a:t>Competition</a:t>
            </a:r>
            <a:br>
              <a:rPr lang="en-US" sz="1100" i="1" dirty="0">
                <a:latin typeface="+mn-lt"/>
              </a:rPr>
            </a:br>
            <a:r>
              <a:rPr lang="en-US" sz="1100" i="1" dirty="0">
                <a:latin typeface="+mn-lt"/>
              </a:rPr>
              <a:t>and innovation </a:t>
            </a:r>
            <a:br>
              <a:rPr lang="en-US" sz="1100" i="1" dirty="0">
                <a:latin typeface="+mn-lt"/>
              </a:rPr>
            </a:br>
            <a:r>
              <a:rPr lang="en-US" sz="1100" i="1" dirty="0">
                <a:latin typeface="+mn-lt"/>
              </a:rPr>
              <a:t>increase efficiency</a:t>
            </a:r>
            <a:br>
              <a:rPr lang="en-US" sz="1100" i="1" dirty="0">
                <a:latin typeface="+mn-lt"/>
              </a:rPr>
            </a:br>
            <a:r>
              <a:rPr lang="en-US" sz="1100" i="1" dirty="0">
                <a:latin typeface="+mn-lt"/>
              </a:rPr>
              <a:t>further</a:t>
            </a:r>
          </a:p>
        </p:txBody>
      </p:sp>
      <p:sp>
        <p:nvSpPr>
          <p:cNvPr id="21" name="TextBox 20"/>
          <p:cNvSpPr txBox="1"/>
          <p:nvPr/>
        </p:nvSpPr>
        <p:spPr>
          <a:xfrm>
            <a:off x="1613872" y="2492896"/>
            <a:ext cx="1257310" cy="716252"/>
          </a:xfrm>
          <a:prstGeom prst="rect">
            <a:avLst/>
          </a:prstGeom>
          <a:noFill/>
        </p:spPr>
        <p:txBody>
          <a:bodyPr wrap="square" lIns="0" tIns="0" rIns="0" bIns="0" rtlCol="0" anchor="ctr" anchorCtr="0">
            <a:noAutofit/>
          </a:bodyPr>
          <a:lstStyle/>
          <a:p>
            <a:pPr algn="l"/>
            <a:r>
              <a:rPr lang="en-US" sz="1100" i="1" dirty="0">
                <a:latin typeface="+mn-lt"/>
              </a:rPr>
              <a:t>Augmented purchasing power</a:t>
            </a:r>
            <a:br>
              <a:rPr lang="en-US" sz="1100" i="1" dirty="0">
                <a:latin typeface="+mn-lt"/>
              </a:rPr>
            </a:br>
            <a:r>
              <a:rPr lang="en-US" sz="1100" i="1" dirty="0">
                <a:latin typeface="+mn-lt"/>
              </a:rPr>
              <a:t>of all consumers</a:t>
            </a:r>
          </a:p>
        </p:txBody>
      </p:sp>
      <p:sp>
        <p:nvSpPr>
          <p:cNvPr id="22" name="TextBox 21"/>
          <p:cNvSpPr txBox="1"/>
          <p:nvPr/>
        </p:nvSpPr>
        <p:spPr>
          <a:xfrm>
            <a:off x="5209018" y="3670160"/>
            <a:ext cx="725334" cy="550928"/>
          </a:xfrm>
          <a:prstGeom prst="rect">
            <a:avLst/>
          </a:prstGeom>
          <a:noFill/>
        </p:spPr>
        <p:txBody>
          <a:bodyPr wrap="square" lIns="0" tIns="0" rIns="0" bIns="0" rtlCol="0" anchor="ctr" anchorCtr="0">
            <a:noAutofit/>
          </a:bodyPr>
          <a:lstStyle/>
          <a:p>
            <a:pPr algn="ctr"/>
            <a:r>
              <a:rPr lang="en-US" sz="1100" b="1" dirty="0">
                <a:solidFill>
                  <a:schemeClr val="accent6">
                    <a:lumMod val="75000"/>
                  </a:schemeClr>
                </a:solidFill>
                <a:latin typeface="+mn-lt"/>
                <a:cs typeface="Arial" panose="020B0604020202020204" pitchFamily="34" charset="0"/>
              </a:rPr>
              <a:t>Variety effect</a:t>
            </a:r>
          </a:p>
        </p:txBody>
      </p:sp>
      <p:sp>
        <p:nvSpPr>
          <p:cNvPr id="23" name="TextBox 22"/>
          <p:cNvSpPr txBox="1"/>
          <p:nvPr/>
        </p:nvSpPr>
        <p:spPr>
          <a:xfrm>
            <a:off x="4480520" y="4941168"/>
            <a:ext cx="661744" cy="520651"/>
          </a:xfrm>
          <a:prstGeom prst="rect">
            <a:avLst/>
          </a:prstGeom>
          <a:noFill/>
        </p:spPr>
        <p:txBody>
          <a:bodyPr wrap="square" lIns="0" tIns="0" rIns="0" bIns="0" rtlCol="0" anchor="ctr" anchorCtr="0">
            <a:noAutofit/>
          </a:bodyPr>
          <a:lstStyle/>
          <a:p>
            <a:pPr algn="ctr"/>
            <a:r>
              <a:rPr lang="en-US" sz="1100" b="1" dirty="0">
                <a:solidFill>
                  <a:schemeClr val="accent6">
                    <a:lumMod val="75000"/>
                  </a:schemeClr>
                </a:solidFill>
                <a:latin typeface="+mn-lt"/>
                <a:cs typeface="Arial" panose="020B0604020202020204" pitchFamily="34" charset="0"/>
              </a:rPr>
              <a:t>Volume </a:t>
            </a:r>
            <a:br>
              <a:rPr lang="en-US" sz="1100" b="1" dirty="0">
                <a:solidFill>
                  <a:schemeClr val="accent6">
                    <a:lumMod val="75000"/>
                  </a:schemeClr>
                </a:solidFill>
                <a:latin typeface="+mn-lt"/>
                <a:cs typeface="Arial" panose="020B0604020202020204" pitchFamily="34" charset="0"/>
              </a:rPr>
            </a:br>
            <a:r>
              <a:rPr lang="en-US" sz="1100" b="1" dirty="0">
                <a:solidFill>
                  <a:schemeClr val="accent6">
                    <a:lumMod val="75000"/>
                  </a:schemeClr>
                </a:solidFill>
                <a:latin typeface="+mn-lt"/>
                <a:cs typeface="Arial" panose="020B0604020202020204" pitchFamily="34" charset="0"/>
              </a:rPr>
              <a:t>effect</a:t>
            </a:r>
          </a:p>
        </p:txBody>
      </p:sp>
      <p:sp>
        <p:nvSpPr>
          <p:cNvPr id="24" name="TextBox 23"/>
          <p:cNvSpPr txBox="1"/>
          <p:nvPr/>
        </p:nvSpPr>
        <p:spPr>
          <a:xfrm>
            <a:off x="2641401" y="3068522"/>
            <a:ext cx="594389" cy="347472"/>
          </a:xfrm>
          <a:prstGeom prst="rect">
            <a:avLst/>
          </a:prstGeom>
          <a:noFill/>
        </p:spPr>
        <p:txBody>
          <a:bodyPr wrap="square" lIns="0" tIns="0" rIns="0" bIns="0" rtlCol="0" anchor="ctr" anchorCtr="0">
            <a:noAutofit/>
          </a:bodyPr>
          <a:lstStyle/>
          <a:p>
            <a:pPr algn="ctr"/>
            <a:r>
              <a:rPr lang="en-US" sz="1100" b="1" dirty="0">
                <a:solidFill>
                  <a:schemeClr val="accent6">
                    <a:lumMod val="75000"/>
                  </a:schemeClr>
                </a:solidFill>
                <a:latin typeface="+mn-lt"/>
                <a:cs typeface="Arial" panose="020B0604020202020204" pitchFamily="34" charset="0"/>
              </a:rPr>
              <a:t>Price effect</a:t>
            </a:r>
          </a:p>
        </p:txBody>
      </p:sp>
    </p:spTree>
    <p:extLst>
      <p:ext uri="{BB962C8B-B14F-4D97-AF65-F5344CB8AC3E}">
        <p14:creationId xmlns:p14="http://schemas.microsoft.com/office/powerpoint/2010/main" val="95415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4" grpId="0" animBg="1"/>
      <p:bldP spid="15" grpId="0" animBg="1"/>
      <p:bldP spid="16" grpId="0" animBg="1"/>
      <p:bldP spid="17" grpId="0" animBg="1"/>
      <p:bldP spid="18" grpId="0"/>
      <p:bldP spid="19" grpId="0"/>
      <p:bldP spid="20" grpId="0"/>
      <p:bldP spid="21"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Importance of domestic demand for industrial development </a:t>
            </a:r>
            <a:endParaRPr lang="en-US" dirty="0">
              <a:latin typeface="+mn-lt"/>
            </a:endParaRPr>
          </a:p>
        </p:txBody>
      </p:sp>
      <p:sp>
        <p:nvSpPr>
          <p:cNvPr id="3" name="Content Placeholder 2"/>
          <p:cNvSpPr>
            <a:spLocks noGrp="1"/>
          </p:cNvSpPr>
          <p:nvPr>
            <p:ph idx="1"/>
          </p:nvPr>
        </p:nvSpPr>
        <p:spPr>
          <a:xfrm>
            <a:off x="628651" y="2276872"/>
            <a:ext cx="3871342" cy="4104456"/>
          </a:xfrm>
        </p:spPr>
        <p:txBody>
          <a:bodyPr>
            <a:noAutofit/>
          </a:bodyPr>
          <a:lstStyle/>
          <a:p>
            <a:r>
              <a:rPr lang="en-US" sz="1800" dirty="0">
                <a:solidFill>
                  <a:srgbClr val="0698DF"/>
                </a:solidFill>
              </a:rPr>
              <a:t>Demand can originate from internal sources (domestic absorption) or external sources (exports)</a:t>
            </a:r>
          </a:p>
          <a:p>
            <a:r>
              <a:rPr lang="en-US" sz="1800" dirty="0">
                <a:solidFill>
                  <a:srgbClr val="0698DF"/>
                </a:solidFill>
              </a:rPr>
              <a:t>Domestic absorption is a key driver of income generation along the virtuous circle:</a:t>
            </a:r>
          </a:p>
          <a:p>
            <a:pPr marL="342900" lvl="1" indent="-168275">
              <a:buFontTx/>
              <a:buChar char="-"/>
            </a:pPr>
            <a:r>
              <a:rPr lang="en-US" sz="1400" dirty="0">
                <a:solidFill>
                  <a:srgbClr val="0698DF"/>
                </a:solidFill>
              </a:rPr>
              <a:t>Domestic absorption accounts for the largest share of final demand across the world.</a:t>
            </a:r>
          </a:p>
          <a:p>
            <a:pPr marL="342900" lvl="1" indent="-168275">
              <a:buFontTx/>
              <a:buChar char="-"/>
            </a:pPr>
            <a:r>
              <a:rPr lang="en-US" sz="1400" dirty="0">
                <a:solidFill>
                  <a:srgbClr val="0698DF"/>
                </a:solidFill>
              </a:rPr>
              <a:t>As countries industrialize, the importance of domestic absorption declines</a:t>
            </a:r>
          </a:p>
          <a:p>
            <a:r>
              <a:rPr lang="en-US" sz="1800" dirty="0">
                <a:solidFill>
                  <a:srgbClr val="0698DF"/>
                </a:solidFill>
              </a:rPr>
              <a:t>To benefit from domestic demand, countries need to:</a:t>
            </a:r>
          </a:p>
          <a:p>
            <a:pPr marL="342900" lvl="1" indent="-168275">
              <a:buFontTx/>
              <a:buChar char="-"/>
            </a:pPr>
            <a:r>
              <a:rPr lang="en-US" sz="1400" dirty="0">
                <a:solidFill>
                  <a:srgbClr val="0698DF"/>
                </a:solidFill>
              </a:rPr>
              <a:t>Improve their income distribution;</a:t>
            </a:r>
          </a:p>
          <a:p>
            <a:pPr marL="342900" lvl="1" indent="-168275">
              <a:buFontTx/>
              <a:buChar char="-"/>
            </a:pPr>
            <a:r>
              <a:rPr lang="en-US" sz="1400" dirty="0">
                <a:solidFill>
                  <a:srgbClr val="0698DF"/>
                </a:solidFill>
              </a:rPr>
              <a:t>Strengthen real wages; and </a:t>
            </a:r>
          </a:p>
          <a:p>
            <a:pPr marL="342900" lvl="1" indent="-168275">
              <a:buFontTx/>
              <a:buChar char="-"/>
            </a:pPr>
            <a:r>
              <a:rPr lang="en-US" sz="1400" dirty="0">
                <a:solidFill>
                  <a:srgbClr val="0698DF"/>
                </a:solidFill>
              </a:rPr>
              <a:t>Build industrial capabilities </a:t>
            </a:r>
          </a:p>
          <a:p>
            <a:endParaRPr lang="en-US" sz="1800" dirty="0">
              <a:solidFill>
                <a:srgbClr val="0698DF"/>
              </a:solidFill>
            </a:endParaRPr>
          </a:p>
        </p:txBody>
      </p:sp>
      <p:sp>
        <p:nvSpPr>
          <p:cNvPr id="5" name="Rectangle 4"/>
          <p:cNvSpPr/>
          <p:nvPr/>
        </p:nvSpPr>
        <p:spPr>
          <a:xfrm>
            <a:off x="4526928" y="2132856"/>
            <a:ext cx="4593408" cy="523220"/>
          </a:xfrm>
          <a:prstGeom prst="rect">
            <a:avLst/>
          </a:prstGeom>
        </p:spPr>
        <p:txBody>
          <a:bodyPr wrap="square">
            <a:spAutoFit/>
          </a:bodyPr>
          <a:lstStyle/>
          <a:p>
            <a:pPr marL="0" indent="0" algn="ctr">
              <a:spcBef>
                <a:spcPts val="0"/>
              </a:spcBef>
              <a:spcAft>
                <a:spcPts val="600"/>
              </a:spcAft>
              <a:buNone/>
            </a:pPr>
            <a:r>
              <a:rPr lang="en-US" sz="1400" b="1" dirty="0">
                <a:solidFill>
                  <a:srgbClr val="0698DF"/>
                </a:solidFill>
                <a:latin typeface="+mn-lt"/>
              </a:rPr>
              <a:t>Changing trends in the relative importance of domestic absorption of manufacturing goods</a:t>
            </a:r>
          </a:p>
        </p:txBody>
      </p:sp>
      <p:sp>
        <p:nvSpPr>
          <p:cNvPr id="6" name="Content Placeholder 2"/>
          <p:cNvSpPr txBox="1">
            <a:spLocks/>
          </p:cNvSpPr>
          <p:nvPr/>
        </p:nvSpPr>
        <p:spPr>
          <a:xfrm>
            <a:off x="4499993" y="6021288"/>
            <a:ext cx="4566603" cy="41283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78AC5"/>
                </a:solidFill>
                <a:latin typeface="+mn-lt"/>
                <a:ea typeface="+mn-ea"/>
                <a:cs typeface="Arial" panose="020B0604020202020204" pitchFamily="34" charset="0"/>
              </a:defRPr>
            </a:lvl1pPr>
            <a:lvl2pPr marL="514350" indent="-182880" algn="l" defTabSz="6858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82880" algn="l" defTabSz="685800" rtl="0" eaLnBrk="1" latinLnBrk="0" hangingPunct="1">
              <a:lnSpc>
                <a:spcPct val="100000"/>
              </a:lnSpc>
              <a:spcBef>
                <a:spcPts val="1200"/>
              </a:spcBef>
              <a:buClr>
                <a:schemeClr val="accent1"/>
              </a:buClr>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spcAft>
                <a:spcPts val="600"/>
              </a:spcAft>
              <a:buNone/>
            </a:pPr>
            <a:r>
              <a:rPr lang="en-US" sz="1200" i="1" dirty="0">
                <a:solidFill>
                  <a:srgbClr val="0698DF"/>
                </a:solidFill>
              </a:rPr>
              <a:t>Source: </a:t>
            </a:r>
            <a:r>
              <a:rPr lang="en-US" sz="1200" dirty="0">
                <a:solidFill>
                  <a:srgbClr val="0698DF"/>
                </a:solidFill>
              </a:rPr>
              <a:t>de Macedo and Lavopa (2017) based on the Eora Multi-Region Input-Output database.</a:t>
            </a:r>
            <a:endParaRPr lang="en-US" sz="1600" i="1" dirty="0">
              <a:solidFill>
                <a:srgbClr val="0698DF"/>
              </a:solidFill>
            </a:endParaRPr>
          </a:p>
        </p:txBody>
      </p:sp>
      <p:graphicFrame>
        <p:nvGraphicFramePr>
          <p:cNvPr id="7" name="Chart 6"/>
          <p:cNvGraphicFramePr>
            <a:graphicFrameLocks/>
          </p:cNvGraphicFramePr>
          <p:nvPr>
            <p:extLst>
              <p:ext uri="{D42A27DB-BD31-4B8C-83A1-F6EECF244321}">
                <p14:modId xmlns:p14="http://schemas.microsoft.com/office/powerpoint/2010/main" val="4134156305"/>
              </p:ext>
            </p:extLst>
          </p:nvPr>
        </p:nvGraphicFramePr>
        <p:xfrm>
          <a:off x="4499993" y="2638008"/>
          <a:ext cx="4480560" cy="3383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297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chart seriesIdx="2" categoryIdx="-4" bldStep="series"/>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graphicEl>
                                              <a:chart seriesIdx="3" categoryIdx="-4" bldStep="series"/>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chart seriesIdx="4" categoryIdx="-4" bldStep="series"/>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Graphic spid="7" grpId="0" uiExpand="1">
        <p:bldSub>
          <a:bldChart bld="series"/>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Importance of external demand for industrial development </a:t>
            </a:r>
            <a:endParaRPr lang="en-US" dirty="0">
              <a:latin typeface="+mn-lt"/>
            </a:endParaRPr>
          </a:p>
        </p:txBody>
      </p:sp>
      <p:sp>
        <p:nvSpPr>
          <p:cNvPr id="3" name="Content Placeholder 2"/>
          <p:cNvSpPr>
            <a:spLocks noGrp="1"/>
          </p:cNvSpPr>
          <p:nvPr>
            <p:ph idx="1"/>
          </p:nvPr>
        </p:nvSpPr>
        <p:spPr>
          <a:xfrm>
            <a:off x="628650" y="2276872"/>
            <a:ext cx="3871342" cy="4104456"/>
          </a:xfrm>
        </p:spPr>
        <p:txBody>
          <a:bodyPr>
            <a:noAutofit/>
          </a:bodyPr>
          <a:lstStyle/>
          <a:p>
            <a:r>
              <a:rPr lang="en-US" sz="1800" dirty="0">
                <a:solidFill>
                  <a:srgbClr val="0698DF"/>
                </a:solidFill>
              </a:rPr>
              <a:t>Serving external demand creates incomes for local producers and fuels the virtuous circle</a:t>
            </a:r>
          </a:p>
          <a:p>
            <a:r>
              <a:rPr lang="en-US" sz="1800" dirty="0">
                <a:solidFill>
                  <a:srgbClr val="0698DF"/>
                </a:solidFill>
              </a:rPr>
              <a:t>It also provides foreign exchange to import goods and avoid balance of payment tensions</a:t>
            </a:r>
          </a:p>
          <a:p>
            <a:r>
              <a:rPr lang="en-US" sz="1800" dirty="0">
                <a:solidFill>
                  <a:srgbClr val="0698DF"/>
                </a:solidFill>
              </a:rPr>
              <a:t>The extent to which these opportunities materialize depend on the purchasing power of exports.</a:t>
            </a:r>
          </a:p>
          <a:p>
            <a:r>
              <a:rPr lang="en-US" sz="1800" dirty="0">
                <a:solidFill>
                  <a:srgbClr val="0698DF"/>
                </a:solidFill>
              </a:rPr>
              <a:t>To benefit from external demand, countries need to:</a:t>
            </a:r>
          </a:p>
          <a:p>
            <a:pPr marL="342900" lvl="1" indent="-168275">
              <a:buFontTx/>
              <a:buChar char="-"/>
            </a:pPr>
            <a:r>
              <a:rPr lang="en-US" sz="1400" dirty="0">
                <a:solidFill>
                  <a:srgbClr val="0698DF"/>
                </a:solidFill>
              </a:rPr>
              <a:t>Upgrade the technology content and quality of exports;</a:t>
            </a:r>
          </a:p>
          <a:p>
            <a:pPr marL="342900" lvl="1" indent="-168275">
              <a:buFontTx/>
              <a:buChar char="-"/>
            </a:pPr>
            <a:r>
              <a:rPr lang="en-US" sz="1400" dirty="0">
                <a:solidFill>
                  <a:srgbClr val="0698DF"/>
                </a:solidFill>
              </a:rPr>
              <a:t>Diversify export destinations and enter into markets with higher incomes.</a:t>
            </a:r>
          </a:p>
        </p:txBody>
      </p:sp>
      <p:sp>
        <p:nvSpPr>
          <p:cNvPr id="5" name="Rectangle 4"/>
          <p:cNvSpPr/>
          <p:nvPr/>
        </p:nvSpPr>
        <p:spPr>
          <a:xfrm>
            <a:off x="4526928" y="1844824"/>
            <a:ext cx="4593408" cy="523220"/>
          </a:xfrm>
          <a:prstGeom prst="rect">
            <a:avLst/>
          </a:prstGeom>
        </p:spPr>
        <p:txBody>
          <a:bodyPr wrap="square">
            <a:spAutoFit/>
          </a:bodyPr>
          <a:lstStyle/>
          <a:p>
            <a:pPr marL="0" indent="0" algn="ctr">
              <a:spcBef>
                <a:spcPts val="0"/>
              </a:spcBef>
              <a:spcAft>
                <a:spcPts val="600"/>
              </a:spcAft>
              <a:buNone/>
            </a:pPr>
            <a:r>
              <a:rPr lang="en-US" sz="1400" b="1" dirty="0">
                <a:solidFill>
                  <a:srgbClr val="0698DF"/>
                </a:solidFill>
                <a:latin typeface="+mn-lt"/>
              </a:rPr>
              <a:t>Increasing the purchasing power of exports is associated with higher growth rates in per capita GDP</a:t>
            </a:r>
          </a:p>
        </p:txBody>
      </p:sp>
      <p:sp>
        <p:nvSpPr>
          <p:cNvPr id="6" name="Content Placeholder 2"/>
          <p:cNvSpPr txBox="1">
            <a:spLocks/>
          </p:cNvSpPr>
          <p:nvPr/>
        </p:nvSpPr>
        <p:spPr>
          <a:xfrm>
            <a:off x="4550986" y="5951234"/>
            <a:ext cx="4566603" cy="41283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78AC5"/>
                </a:solidFill>
                <a:latin typeface="+mn-lt"/>
                <a:ea typeface="+mn-ea"/>
                <a:cs typeface="Arial" panose="020B0604020202020204" pitchFamily="34" charset="0"/>
              </a:defRPr>
            </a:lvl1pPr>
            <a:lvl2pPr marL="514350" indent="-182880" algn="l" defTabSz="6858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82880" algn="l" defTabSz="685800" rtl="0" eaLnBrk="1" latinLnBrk="0" hangingPunct="1">
              <a:lnSpc>
                <a:spcPct val="100000"/>
              </a:lnSpc>
              <a:spcBef>
                <a:spcPts val="1200"/>
              </a:spcBef>
              <a:buClr>
                <a:schemeClr val="accent1"/>
              </a:buClr>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spcAft>
                <a:spcPts val="600"/>
              </a:spcAft>
              <a:buNone/>
            </a:pPr>
            <a:r>
              <a:rPr lang="en-US" sz="1200" i="1" dirty="0">
                <a:solidFill>
                  <a:srgbClr val="0698DF"/>
                </a:solidFill>
              </a:rPr>
              <a:t>Source: </a:t>
            </a:r>
            <a:r>
              <a:rPr lang="en-US" sz="1200" dirty="0">
                <a:solidFill>
                  <a:srgbClr val="0698DF"/>
                </a:solidFill>
              </a:rPr>
              <a:t>UNIDO elaboration based on BACI International Trade Database.</a:t>
            </a:r>
          </a:p>
        </p:txBody>
      </p:sp>
      <p:graphicFrame>
        <p:nvGraphicFramePr>
          <p:cNvPr id="10" name="Chart 9"/>
          <p:cNvGraphicFramePr>
            <a:graphicFrameLocks/>
          </p:cNvGraphicFramePr>
          <p:nvPr>
            <p:extLst>
              <p:ext uri="{D42A27DB-BD31-4B8C-83A1-F6EECF244321}">
                <p14:modId xmlns:p14="http://schemas.microsoft.com/office/powerpoint/2010/main" val="311847908"/>
              </p:ext>
            </p:extLst>
          </p:nvPr>
        </p:nvGraphicFramePr>
        <p:xfrm>
          <a:off x="4554848" y="2492896"/>
          <a:ext cx="4482388" cy="3383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594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graphicEl>
                                              <a:chart seriesIdx="0"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graphicEl>
                                              <a:chart seriesIdx="1" categoryIdx="-4" bldStep="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graphicEl>
                                              <a:chart seriesIdx="2" categoryIdx="-4" bldStep="series"/>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Graphic spid="10" grpId="0" uiExpand="1">
        <p:bldSub>
          <a:bldChart bld="series"/>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Summarizing…</a:t>
            </a:r>
            <a:endParaRPr lang="en-US" dirty="0">
              <a:latin typeface="+mn-lt"/>
            </a:endParaRPr>
          </a:p>
        </p:txBody>
      </p:sp>
      <p:sp>
        <p:nvSpPr>
          <p:cNvPr id="3" name="Content Placeholder 2"/>
          <p:cNvSpPr>
            <a:spLocks noGrp="1"/>
          </p:cNvSpPr>
          <p:nvPr>
            <p:ph idx="1"/>
          </p:nvPr>
        </p:nvSpPr>
        <p:spPr/>
        <p:txBody>
          <a:bodyPr>
            <a:noAutofit/>
          </a:bodyPr>
          <a:lstStyle/>
          <a:p>
            <a:pPr marL="0" indent="0">
              <a:buNone/>
            </a:pPr>
            <a:endParaRPr lang="en-US" b="1" dirty="0">
              <a:solidFill>
                <a:srgbClr val="0698DF"/>
              </a:solidFill>
            </a:endParaRPr>
          </a:p>
          <a:p>
            <a:pPr marL="0" indent="0">
              <a:buNone/>
            </a:pPr>
            <a:r>
              <a:rPr lang="en-US" b="1" dirty="0">
                <a:solidFill>
                  <a:srgbClr val="0698DF"/>
                </a:solidFill>
              </a:rPr>
              <a:t>Key Message 2</a:t>
            </a:r>
            <a:r>
              <a:rPr lang="en-US" dirty="0">
                <a:solidFill>
                  <a:srgbClr val="0698DF"/>
                </a:solidFill>
              </a:rPr>
              <a:t>: </a:t>
            </a:r>
            <a:r>
              <a:rPr lang="en-US" i="1" dirty="0">
                <a:solidFill>
                  <a:srgbClr val="0698DF"/>
                </a:solidFill>
              </a:rPr>
              <a:t>Consumption is a key driver of industrial development. Under the right set of conditions it set in motion a virtuous circle of demand diversification, income creation and inclusive industrialization (SDG 9).</a:t>
            </a:r>
          </a:p>
          <a:p>
            <a:endParaRPr lang="en-US" dirty="0">
              <a:solidFill>
                <a:srgbClr val="0698DF"/>
              </a:solidFill>
            </a:endParaRPr>
          </a:p>
        </p:txBody>
      </p:sp>
    </p:spTree>
    <p:extLst>
      <p:ext uri="{BB962C8B-B14F-4D97-AF65-F5344CB8AC3E}">
        <p14:creationId xmlns:p14="http://schemas.microsoft.com/office/powerpoint/2010/main" val="318511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24744"/>
            <a:ext cx="7903790" cy="5112568"/>
          </a:xfrm>
        </p:spPr>
        <p:txBody>
          <a:bodyPr>
            <a:noAutofit/>
          </a:bodyPr>
          <a:lstStyle/>
          <a:p>
            <a:pPr algn="ctr"/>
            <a:r>
              <a:rPr lang="en-US" sz="4000" dirty="0"/>
              <a:t>Moving towards  </a:t>
            </a:r>
            <a:br>
              <a:rPr lang="en-US" sz="4000" dirty="0"/>
            </a:br>
            <a:r>
              <a:rPr lang="en-US" sz="4000" dirty="0"/>
              <a:t>sustainable manufacturing consumption</a:t>
            </a:r>
          </a:p>
        </p:txBody>
      </p:sp>
    </p:spTree>
    <p:extLst>
      <p:ext uri="{BB962C8B-B14F-4D97-AF65-F5344CB8AC3E}">
        <p14:creationId xmlns:p14="http://schemas.microsoft.com/office/powerpoint/2010/main" val="3176448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3338281940"/>
              </p:ext>
            </p:extLst>
          </p:nvPr>
        </p:nvGraphicFramePr>
        <p:xfrm>
          <a:off x="4499993" y="2585214"/>
          <a:ext cx="4482985" cy="338328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Autofit/>
          </a:bodyPr>
          <a:lstStyle/>
          <a:p>
            <a:r>
              <a:rPr lang="en-US" dirty="0"/>
              <a:t>Income creation vs. pressures on environment</a:t>
            </a:r>
            <a:endParaRPr lang="en-US" dirty="0">
              <a:latin typeface="+mn-lt"/>
            </a:endParaRPr>
          </a:p>
        </p:txBody>
      </p:sp>
      <p:sp>
        <p:nvSpPr>
          <p:cNvPr id="3" name="Content Placeholder 2"/>
          <p:cNvSpPr>
            <a:spLocks noGrp="1"/>
          </p:cNvSpPr>
          <p:nvPr>
            <p:ph idx="1"/>
          </p:nvPr>
        </p:nvSpPr>
        <p:spPr>
          <a:xfrm>
            <a:off x="628650" y="2276872"/>
            <a:ext cx="3871342" cy="4104456"/>
          </a:xfrm>
        </p:spPr>
        <p:txBody>
          <a:bodyPr>
            <a:noAutofit/>
          </a:bodyPr>
          <a:lstStyle/>
          <a:p>
            <a:r>
              <a:rPr lang="en-US" sz="1800" dirty="0">
                <a:solidFill>
                  <a:srgbClr val="0698DF"/>
                </a:solidFill>
              </a:rPr>
              <a:t>Consumption leads towards a virtuous circle, but this circle is not necessarily environmentally sustainable.</a:t>
            </a:r>
          </a:p>
          <a:p>
            <a:r>
              <a:rPr lang="en-US" sz="1800" dirty="0">
                <a:solidFill>
                  <a:srgbClr val="0698DF"/>
                </a:solidFill>
              </a:rPr>
              <a:t>Higher demand requires the use of more natural resources and carbon energy; causes increase in CO2 emission and residuals.</a:t>
            </a:r>
          </a:p>
          <a:p>
            <a:r>
              <a:rPr lang="en-US" sz="1800" dirty="0">
                <a:solidFill>
                  <a:srgbClr val="0698DF"/>
                </a:solidFill>
              </a:rPr>
              <a:t>If all countries replicate the consumption pattern observed today in the world, environmental sustainability would be at risk</a:t>
            </a:r>
          </a:p>
        </p:txBody>
      </p:sp>
      <p:sp>
        <p:nvSpPr>
          <p:cNvPr id="5" name="Rectangle 4"/>
          <p:cNvSpPr/>
          <p:nvPr/>
        </p:nvSpPr>
        <p:spPr>
          <a:xfrm>
            <a:off x="4526928" y="1844824"/>
            <a:ext cx="4593408" cy="523220"/>
          </a:xfrm>
          <a:prstGeom prst="rect">
            <a:avLst/>
          </a:prstGeom>
        </p:spPr>
        <p:txBody>
          <a:bodyPr wrap="square">
            <a:spAutoFit/>
          </a:bodyPr>
          <a:lstStyle/>
          <a:p>
            <a:pPr marL="0" indent="0" algn="ctr">
              <a:spcBef>
                <a:spcPts val="0"/>
              </a:spcBef>
              <a:spcAft>
                <a:spcPts val="600"/>
              </a:spcAft>
              <a:buNone/>
            </a:pPr>
            <a:r>
              <a:rPr lang="en-US" sz="1400" b="1" dirty="0">
                <a:solidFill>
                  <a:srgbClr val="0698DF"/>
                </a:solidFill>
                <a:latin typeface="+mn-lt"/>
              </a:rPr>
              <a:t>Global </a:t>
            </a:r>
            <a:r>
              <a:rPr lang="en-US" sz="1400" b="1" dirty="0" err="1">
                <a:solidFill>
                  <a:srgbClr val="0698DF"/>
                </a:solidFill>
                <a:latin typeface="+mn-lt"/>
              </a:rPr>
              <a:t>biocapacity</a:t>
            </a:r>
            <a:r>
              <a:rPr lang="en-US" sz="1400" b="1" dirty="0">
                <a:solidFill>
                  <a:srgbClr val="0698DF"/>
                </a:solidFill>
                <a:latin typeface="+mn-lt"/>
              </a:rPr>
              <a:t> went into the red nearly half a century ago</a:t>
            </a:r>
          </a:p>
        </p:txBody>
      </p:sp>
      <p:sp>
        <p:nvSpPr>
          <p:cNvPr id="6" name="Content Placeholder 2"/>
          <p:cNvSpPr txBox="1">
            <a:spLocks/>
          </p:cNvSpPr>
          <p:nvPr/>
        </p:nvSpPr>
        <p:spPr>
          <a:xfrm>
            <a:off x="4499993" y="5968494"/>
            <a:ext cx="4566603" cy="41283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78AC5"/>
                </a:solidFill>
                <a:latin typeface="+mn-lt"/>
                <a:ea typeface="+mn-ea"/>
                <a:cs typeface="Arial" panose="020B0604020202020204" pitchFamily="34" charset="0"/>
              </a:defRPr>
            </a:lvl1pPr>
            <a:lvl2pPr marL="514350" indent="-182880" algn="l" defTabSz="6858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82880" algn="l" defTabSz="685800" rtl="0" eaLnBrk="1" latinLnBrk="0" hangingPunct="1">
              <a:lnSpc>
                <a:spcPct val="100000"/>
              </a:lnSpc>
              <a:spcBef>
                <a:spcPts val="1200"/>
              </a:spcBef>
              <a:buClr>
                <a:schemeClr val="accent1"/>
              </a:buClr>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spcAft>
                <a:spcPts val="600"/>
              </a:spcAft>
              <a:buNone/>
            </a:pPr>
            <a:r>
              <a:rPr lang="en-US" sz="1200" i="1" dirty="0">
                <a:solidFill>
                  <a:srgbClr val="0698DF"/>
                </a:solidFill>
              </a:rPr>
              <a:t>Source: Global Footprint Network National Footprint Accounts, 2017 Edition.</a:t>
            </a:r>
          </a:p>
        </p:txBody>
      </p:sp>
      <p:sp>
        <p:nvSpPr>
          <p:cNvPr id="7" name="TextBox 6"/>
          <p:cNvSpPr txBox="1"/>
          <p:nvPr/>
        </p:nvSpPr>
        <p:spPr>
          <a:xfrm>
            <a:off x="4706300" y="2924944"/>
            <a:ext cx="595496" cy="428220"/>
          </a:xfrm>
          <a:prstGeom prst="rect">
            <a:avLst/>
          </a:prstGeom>
          <a:noFill/>
        </p:spPr>
        <p:txBody>
          <a:bodyPr wrap="square" lIns="0" tIns="0" rIns="0" bIns="0" rtlCol="0" anchor="ctr" anchorCtr="0">
            <a:noAutofit/>
          </a:bodyPr>
          <a:lstStyle/>
          <a:p>
            <a:pPr algn="ctr"/>
            <a:r>
              <a:rPr lang="en-US" sz="1100" b="1" i="1" dirty="0">
                <a:solidFill>
                  <a:schemeClr val="accent1">
                    <a:lumMod val="75000"/>
                  </a:schemeClr>
                </a:solidFill>
                <a:latin typeface="+mn-lt"/>
              </a:rPr>
              <a:t>Ecological Reserve</a:t>
            </a:r>
          </a:p>
        </p:txBody>
      </p:sp>
      <p:sp>
        <p:nvSpPr>
          <p:cNvPr id="8" name="TextBox 7"/>
          <p:cNvSpPr txBox="1"/>
          <p:nvPr/>
        </p:nvSpPr>
        <p:spPr>
          <a:xfrm>
            <a:off x="7452320" y="3679304"/>
            <a:ext cx="1224136" cy="685800"/>
          </a:xfrm>
          <a:prstGeom prst="rect">
            <a:avLst/>
          </a:prstGeom>
          <a:noFill/>
        </p:spPr>
        <p:txBody>
          <a:bodyPr wrap="square" lIns="0" tIns="0" rIns="0" bIns="0" rtlCol="0" anchor="ctr" anchorCtr="0">
            <a:noAutofit/>
          </a:bodyPr>
          <a:lstStyle/>
          <a:p>
            <a:r>
              <a:rPr lang="en-US" sz="1100" b="1" i="1" dirty="0">
                <a:solidFill>
                  <a:srgbClr val="C00000"/>
                </a:solidFill>
                <a:latin typeface="+mn-lt"/>
              </a:rPr>
              <a:t>Ecological Deficit</a:t>
            </a:r>
          </a:p>
        </p:txBody>
      </p:sp>
      <p:cxnSp>
        <p:nvCxnSpPr>
          <p:cNvPr id="9" name="Straight Arrow Connector 8"/>
          <p:cNvCxnSpPr/>
          <p:nvPr/>
        </p:nvCxnSpPr>
        <p:spPr>
          <a:xfrm>
            <a:off x="5004048" y="3502922"/>
            <a:ext cx="0" cy="430134"/>
          </a:xfrm>
          <a:prstGeom prst="straightConnector1">
            <a:avLst/>
          </a:prstGeom>
          <a:ln w="19050">
            <a:solidFill>
              <a:schemeClr val="accent1">
                <a:lumMod val="75000"/>
              </a:schemeClr>
            </a:solidFill>
            <a:headEnd type="triangle" w="lg" len="sm"/>
            <a:tailEnd type="triangle" w="lg" len="sm"/>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748464" y="3679304"/>
            <a:ext cx="0" cy="685800"/>
          </a:xfrm>
          <a:prstGeom prst="straightConnector1">
            <a:avLst/>
          </a:prstGeom>
          <a:ln w="19050">
            <a:solidFill>
              <a:srgbClr val="C00000"/>
            </a:solidFill>
            <a:headEnd type="triangle" w="lg" len="sm"/>
            <a:tailEnd type="triangle"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29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graphicEl>
                                              <a:chart seriesIdx="-3" categoryIdx="-3" bldStep="gridLegen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graphicEl>
                                              <a:chart seriesIdx="0"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graphicEl>
                                              <a:chart seriesIdx="1"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uiExpand="1">
        <p:bldSub>
          <a:bldChart bld="series"/>
        </p:bldSub>
      </p:bldGraphic>
      <p:bldP spid="3" grpId="0" uiExpand="1" build="p"/>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Sustainability requires a shift in consumption patterns towards “environmental goods”</a:t>
            </a:r>
            <a:endParaRPr lang="en-US" dirty="0">
              <a:latin typeface="+mn-lt"/>
            </a:endParaRPr>
          </a:p>
        </p:txBody>
      </p:sp>
      <p:sp>
        <p:nvSpPr>
          <p:cNvPr id="3" name="Content Placeholder 2"/>
          <p:cNvSpPr>
            <a:spLocks noGrp="1"/>
          </p:cNvSpPr>
          <p:nvPr>
            <p:ph idx="1"/>
          </p:nvPr>
        </p:nvSpPr>
        <p:spPr>
          <a:xfrm>
            <a:off x="628650" y="2276872"/>
            <a:ext cx="3871342" cy="4104456"/>
          </a:xfrm>
        </p:spPr>
        <p:txBody>
          <a:bodyPr>
            <a:noAutofit/>
          </a:bodyPr>
          <a:lstStyle/>
          <a:p>
            <a:r>
              <a:rPr lang="en-US" sz="1800" dirty="0">
                <a:solidFill>
                  <a:srgbClr val="0698DF"/>
                </a:solidFill>
              </a:rPr>
              <a:t>Environmental goods: </a:t>
            </a:r>
          </a:p>
          <a:p>
            <a:pPr marL="457200" indent="-284163">
              <a:buFont typeface="+mj-lt"/>
              <a:buAutoNum type="romanLcPeriod"/>
            </a:pPr>
            <a:r>
              <a:rPr lang="en-US" sz="1800" dirty="0">
                <a:solidFill>
                  <a:srgbClr val="0698DF"/>
                </a:solidFill>
              </a:rPr>
              <a:t>have a lower environmental impact in the production process</a:t>
            </a:r>
          </a:p>
          <a:p>
            <a:pPr marL="457200" indent="-284163">
              <a:buFont typeface="+mj-lt"/>
              <a:buAutoNum type="romanLcPeriod"/>
            </a:pPr>
            <a:r>
              <a:rPr lang="en-US" sz="1800" dirty="0">
                <a:solidFill>
                  <a:srgbClr val="0698DF"/>
                </a:solidFill>
              </a:rPr>
              <a:t>do not pose a threat in terms of waste disposal</a:t>
            </a:r>
          </a:p>
          <a:p>
            <a:pPr marL="457200" indent="-284163">
              <a:buFont typeface="+mj-lt"/>
              <a:buAutoNum type="romanLcPeriod"/>
            </a:pPr>
            <a:r>
              <a:rPr lang="en-US" sz="1800" dirty="0">
                <a:solidFill>
                  <a:srgbClr val="0698DF"/>
                </a:solidFill>
              </a:rPr>
              <a:t>require lower use of materials</a:t>
            </a:r>
          </a:p>
          <a:p>
            <a:r>
              <a:rPr lang="en-US" sz="1800" dirty="0">
                <a:solidFill>
                  <a:srgbClr val="0698DF"/>
                </a:solidFill>
              </a:rPr>
              <a:t>Development of markets for these goods can help creating a sustainable virtuous circle of manufacturing consumption</a:t>
            </a:r>
          </a:p>
          <a:p>
            <a:r>
              <a:rPr lang="en-US" sz="1800" dirty="0">
                <a:solidFill>
                  <a:srgbClr val="0698DF"/>
                </a:solidFill>
              </a:rPr>
              <a:t>However, the market for environmental goods is still niche:</a:t>
            </a:r>
          </a:p>
          <a:p>
            <a:pPr marL="342900" lvl="1" indent="-168275">
              <a:buFontTx/>
              <a:buChar char="-"/>
            </a:pPr>
            <a:r>
              <a:rPr lang="en-US" sz="1400" dirty="0">
                <a:solidFill>
                  <a:srgbClr val="0698DF"/>
                </a:solidFill>
              </a:rPr>
              <a:t>It has been growing in all countries…</a:t>
            </a:r>
          </a:p>
          <a:p>
            <a:pPr marL="342900" lvl="1" indent="-168275">
              <a:buFontTx/>
              <a:buChar char="-"/>
            </a:pPr>
            <a:r>
              <a:rPr lang="en-US" sz="1400" dirty="0">
                <a:solidFill>
                  <a:srgbClr val="0698DF"/>
                </a:solidFill>
              </a:rPr>
              <a:t>but represents less than 8% of world exports</a:t>
            </a:r>
          </a:p>
        </p:txBody>
      </p:sp>
      <p:sp>
        <p:nvSpPr>
          <p:cNvPr id="5" name="Rectangle 4"/>
          <p:cNvSpPr/>
          <p:nvPr/>
        </p:nvSpPr>
        <p:spPr>
          <a:xfrm>
            <a:off x="4526928" y="2185119"/>
            <a:ext cx="4593408" cy="307777"/>
          </a:xfrm>
          <a:prstGeom prst="rect">
            <a:avLst/>
          </a:prstGeom>
        </p:spPr>
        <p:txBody>
          <a:bodyPr wrap="square">
            <a:spAutoFit/>
          </a:bodyPr>
          <a:lstStyle/>
          <a:p>
            <a:pPr marL="0" indent="0" algn="ctr">
              <a:spcBef>
                <a:spcPts val="0"/>
              </a:spcBef>
              <a:spcAft>
                <a:spcPts val="600"/>
              </a:spcAft>
              <a:buNone/>
            </a:pPr>
            <a:r>
              <a:rPr lang="en-US" sz="1400" b="1" dirty="0">
                <a:solidFill>
                  <a:srgbClr val="0698DF"/>
                </a:solidFill>
                <a:latin typeface="+mn-lt"/>
              </a:rPr>
              <a:t>Export share of environmental goods on the rise</a:t>
            </a:r>
          </a:p>
        </p:txBody>
      </p:sp>
      <p:sp>
        <p:nvSpPr>
          <p:cNvPr id="6" name="Content Placeholder 2"/>
          <p:cNvSpPr txBox="1">
            <a:spLocks/>
          </p:cNvSpPr>
          <p:nvPr/>
        </p:nvSpPr>
        <p:spPr>
          <a:xfrm>
            <a:off x="4499993" y="5949280"/>
            <a:ext cx="4566603" cy="41283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78AC5"/>
                </a:solidFill>
                <a:latin typeface="+mn-lt"/>
                <a:ea typeface="+mn-ea"/>
                <a:cs typeface="Arial" panose="020B0604020202020204" pitchFamily="34" charset="0"/>
              </a:defRPr>
            </a:lvl1pPr>
            <a:lvl2pPr marL="514350" indent="-182880" algn="l" defTabSz="6858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82880" algn="l" defTabSz="685800" rtl="0" eaLnBrk="1" latinLnBrk="0" hangingPunct="1">
              <a:lnSpc>
                <a:spcPct val="100000"/>
              </a:lnSpc>
              <a:spcBef>
                <a:spcPts val="1200"/>
              </a:spcBef>
              <a:buClr>
                <a:schemeClr val="accent1"/>
              </a:buClr>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spcAft>
                <a:spcPts val="600"/>
              </a:spcAft>
              <a:buNone/>
            </a:pPr>
            <a:r>
              <a:rPr lang="en-US" sz="1200" i="1" dirty="0">
                <a:solidFill>
                  <a:srgbClr val="0698DF"/>
                </a:solidFill>
              </a:rPr>
              <a:t>Source: UNIDO elaboration based on the United Nations </a:t>
            </a:r>
            <a:r>
              <a:rPr lang="en-US" sz="1200" i="1" dirty="0" err="1">
                <a:solidFill>
                  <a:srgbClr val="0698DF"/>
                </a:solidFill>
              </a:rPr>
              <a:t>Comtrade</a:t>
            </a:r>
            <a:r>
              <a:rPr lang="en-US" sz="1200" i="1" dirty="0">
                <a:solidFill>
                  <a:srgbClr val="0698DF"/>
                </a:solidFill>
              </a:rPr>
              <a:t> database</a:t>
            </a:r>
          </a:p>
        </p:txBody>
      </p:sp>
      <p:graphicFrame>
        <p:nvGraphicFramePr>
          <p:cNvPr id="7" name="Chart 6">
            <a:extLst>
              <a:ext uri="{FF2B5EF4-FFF2-40B4-BE49-F238E27FC236}">
                <a16:creationId xmlns:a16="http://schemas.microsoft.com/office/drawing/2014/main" id="{30EDDC77-EADF-42D4-8F04-A6E1C21B74BF}"/>
              </a:ext>
            </a:extLst>
          </p:cNvPr>
          <p:cNvGraphicFramePr>
            <a:graphicFrameLocks/>
          </p:cNvGraphicFramePr>
          <p:nvPr>
            <p:extLst>
              <p:ext uri="{D42A27DB-BD31-4B8C-83A1-F6EECF244321}">
                <p14:modId xmlns:p14="http://schemas.microsoft.com/office/powerpoint/2010/main" val="2102944776"/>
              </p:ext>
            </p:extLst>
          </p:nvPr>
        </p:nvGraphicFramePr>
        <p:xfrm>
          <a:off x="4427984" y="2566000"/>
          <a:ext cx="4480560" cy="3383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804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chart seriesIdx="0" categoryIdx="-4" bldStep="series"/>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chart seriesIdx="1" categoryIdx="-4" bldStep="series"/>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graphicEl>
                                              <a:chart seriesIdx="2" categoryIdx="-4" bldStep="series"/>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Graphic spid="7" grpId="0" uiExpand="1">
        <p:bldSub>
          <a:bldChart bld="series"/>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Summarizing…</a:t>
            </a:r>
            <a:endParaRPr lang="en-US" dirty="0">
              <a:latin typeface="+mn-lt"/>
            </a:endParaRPr>
          </a:p>
        </p:txBody>
      </p:sp>
      <p:sp>
        <p:nvSpPr>
          <p:cNvPr id="3" name="Content Placeholder 2"/>
          <p:cNvSpPr>
            <a:spLocks noGrp="1"/>
          </p:cNvSpPr>
          <p:nvPr>
            <p:ph idx="1"/>
          </p:nvPr>
        </p:nvSpPr>
        <p:spPr/>
        <p:txBody>
          <a:bodyPr>
            <a:noAutofit/>
          </a:bodyPr>
          <a:lstStyle/>
          <a:p>
            <a:pPr marL="0" indent="0">
              <a:buNone/>
            </a:pPr>
            <a:endParaRPr lang="en-US" b="1" dirty="0">
              <a:solidFill>
                <a:srgbClr val="0698DF"/>
              </a:solidFill>
            </a:endParaRPr>
          </a:p>
          <a:p>
            <a:pPr marL="0" indent="0">
              <a:buNone/>
            </a:pPr>
            <a:r>
              <a:rPr lang="en-US" b="1" dirty="0">
                <a:solidFill>
                  <a:srgbClr val="0698DF"/>
                </a:solidFill>
              </a:rPr>
              <a:t>Key Message 3</a:t>
            </a:r>
            <a:r>
              <a:rPr lang="en-US" dirty="0">
                <a:solidFill>
                  <a:srgbClr val="0698DF"/>
                </a:solidFill>
              </a:rPr>
              <a:t>: </a:t>
            </a:r>
            <a:r>
              <a:rPr lang="en-US" i="1" dirty="0">
                <a:solidFill>
                  <a:srgbClr val="0698DF"/>
                </a:solidFill>
              </a:rPr>
              <a:t>The impact on environment from </a:t>
            </a:r>
            <a:r>
              <a:rPr lang="en-US" i="1" dirty="0" err="1">
                <a:solidFill>
                  <a:srgbClr val="0698DF"/>
                </a:solidFill>
              </a:rPr>
              <a:t>massification</a:t>
            </a:r>
            <a:r>
              <a:rPr lang="en-US" i="1" dirty="0">
                <a:solidFill>
                  <a:srgbClr val="0698DF"/>
                </a:solidFill>
              </a:rPr>
              <a:t> of consumption can be reduced through the technological innovation and development of environmental goods. Shifting consumption patterns towards environmental goods is key to render the virtuous circle sustainable.</a:t>
            </a:r>
          </a:p>
          <a:p>
            <a:endParaRPr lang="en-US" dirty="0">
              <a:solidFill>
                <a:srgbClr val="0698DF"/>
              </a:solidFill>
            </a:endParaRPr>
          </a:p>
        </p:txBody>
      </p:sp>
    </p:spTree>
    <p:extLst>
      <p:ext uri="{BB962C8B-B14F-4D97-AF65-F5344CB8AC3E}">
        <p14:creationId xmlns:p14="http://schemas.microsoft.com/office/powerpoint/2010/main" val="292975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24744"/>
            <a:ext cx="7903790" cy="5112568"/>
          </a:xfrm>
        </p:spPr>
        <p:txBody>
          <a:bodyPr>
            <a:noAutofit/>
          </a:bodyPr>
          <a:lstStyle/>
          <a:p>
            <a:pPr algn="ctr"/>
            <a:r>
              <a:rPr lang="en-US" sz="4000" dirty="0"/>
              <a:t>Demand-driven </a:t>
            </a:r>
            <a:br>
              <a:rPr lang="en-US" sz="4000" dirty="0"/>
            </a:br>
            <a:r>
              <a:rPr lang="en-US" sz="4000" dirty="0"/>
              <a:t>industrial policies</a:t>
            </a:r>
            <a:br>
              <a:rPr lang="en-US" sz="4000" dirty="0"/>
            </a:br>
            <a:r>
              <a:rPr lang="en-US" sz="4000" dirty="0"/>
              <a:t>to foster ISID</a:t>
            </a:r>
          </a:p>
        </p:txBody>
      </p:sp>
    </p:spTree>
    <p:extLst>
      <p:ext uri="{BB962C8B-B14F-4D97-AF65-F5344CB8AC3E}">
        <p14:creationId xmlns:p14="http://schemas.microsoft.com/office/powerpoint/2010/main" val="160941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Industrial Development Report (IDR)</a:t>
            </a:r>
            <a:endParaRPr lang="en-US" dirty="0">
              <a:latin typeface="+mn-lt"/>
            </a:endParaRPr>
          </a:p>
        </p:txBody>
      </p:sp>
      <p:sp>
        <p:nvSpPr>
          <p:cNvPr id="3" name="Content Placeholder 2"/>
          <p:cNvSpPr>
            <a:spLocks noGrp="1"/>
          </p:cNvSpPr>
          <p:nvPr>
            <p:ph idx="1"/>
          </p:nvPr>
        </p:nvSpPr>
        <p:spPr/>
        <p:txBody>
          <a:bodyPr>
            <a:noAutofit/>
          </a:bodyPr>
          <a:lstStyle/>
          <a:p>
            <a:r>
              <a:rPr lang="en-US" dirty="0">
                <a:solidFill>
                  <a:srgbClr val="0698DF"/>
                </a:solidFill>
              </a:rPr>
              <a:t>Biannual publication that addresses the most pressing issues of inclusive and sustainable industrial development facing the world</a:t>
            </a:r>
          </a:p>
          <a:p>
            <a:r>
              <a:rPr lang="en-US" dirty="0">
                <a:solidFill>
                  <a:srgbClr val="0698DF"/>
                </a:solidFill>
              </a:rPr>
              <a:t>The report combines UNIDO’s own research with inputs from leading experts on the field</a:t>
            </a:r>
          </a:p>
          <a:p>
            <a:r>
              <a:rPr lang="en-US" dirty="0">
                <a:solidFill>
                  <a:srgbClr val="0698DF"/>
                </a:solidFill>
              </a:rPr>
              <a:t>Each edition has a particular focus. In the past, the focus was mostly on supply-side issues:</a:t>
            </a:r>
          </a:p>
          <a:p>
            <a:endParaRPr lang="en-US" dirty="0">
              <a:solidFill>
                <a:srgbClr val="0698D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89686910"/>
              </p:ext>
            </p:extLst>
          </p:nvPr>
        </p:nvGraphicFramePr>
        <p:xfrm>
          <a:off x="611559" y="4364462"/>
          <a:ext cx="7848873" cy="1296786"/>
        </p:xfrm>
        <a:graphic>
          <a:graphicData uri="http://schemas.openxmlformats.org/drawingml/2006/table">
            <a:tbl>
              <a:tblPr firstRow="1" bandRow="1">
                <a:tableStyleId>{5C22544A-7EE6-4342-B048-85BDC9FD1C3A}</a:tableStyleId>
              </a:tblPr>
              <a:tblGrid>
                <a:gridCol w="2616291">
                  <a:extLst>
                    <a:ext uri="{9D8B030D-6E8A-4147-A177-3AD203B41FA5}">
                      <a16:colId xmlns:a16="http://schemas.microsoft.com/office/drawing/2014/main" val="20000"/>
                    </a:ext>
                  </a:extLst>
                </a:gridCol>
                <a:gridCol w="2616291">
                  <a:extLst>
                    <a:ext uri="{9D8B030D-6E8A-4147-A177-3AD203B41FA5}">
                      <a16:colId xmlns:a16="http://schemas.microsoft.com/office/drawing/2014/main" val="20001"/>
                    </a:ext>
                  </a:extLst>
                </a:gridCol>
                <a:gridCol w="2616291">
                  <a:extLst>
                    <a:ext uri="{9D8B030D-6E8A-4147-A177-3AD203B41FA5}">
                      <a16:colId xmlns:a16="http://schemas.microsoft.com/office/drawing/2014/main" val="20002"/>
                    </a:ext>
                  </a:extLst>
                </a:gridCol>
              </a:tblGrid>
              <a:tr h="1296786">
                <a:tc>
                  <a:txBody>
                    <a:bodyPr/>
                    <a:lstStyle/>
                    <a:p>
                      <a:r>
                        <a:rPr lang="en-US" sz="1600" dirty="0">
                          <a:solidFill>
                            <a:schemeClr val="tx1"/>
                          </a:solidFill>
                          <a:latin typeface="+mn-lt"/>
                        </a:rPr>
                        <a:t>IDR</a:t>
                      </a:r>
                      <a:r>
                        <a:rPr lang="en-US" sz="1600" baseline="0" dirty="0">
                          <a:solidFill>
                            <a:schemeClr val="tx1"/>
                          </a:solidFill>
                          <a:latin typeface="+mn-lt"/>
                        </a:rPr>
                        <a:t> 2011:</a:t>
                      </a:r>
                    </a:p>
                    <a:p>
                      <a:r>
                        <a:rPr lang="en-US" sz="1600" b="0" i="1" baseline="0" dirty="0">
                          <a:solidFill>
                            <a:schemeClr val="tx1"/>
                          </a:solidFill>
                          <a:latin typeface="+mn-lt"/>
                        </a:rPr>
                        <a:t>Energy </a:t>
                      </a:r>
                    </a:p>
                    <a:p>
                      <a:r>
                        <a:rPr lang="en-US" sz="1600" b="0" i="1" baseline="0" dirty="0">
                          <a:solidFill>
                            <a:schemeClr val="tx1"/>
                          </a:solidFill>
                          <a:latin typeface="+mn-lt"/>
                        </a:rPr>
                        <a:t>efficiency</a:t>
                      </a:r>
                      <a:endParaRPr lang="en-US" sz="1600" b="0" i="1"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a:solidFill>
                            <a:schemeClr val="tx1"/>
                          </a:solidFill>
                          <a:latin typeface="+mn-lt"/>
                        </a:rPr>
                        <a:t>IDR</a:t>
                      </a:r>
                      <a:r>
                        <a:rPr lang="en-US" sz="1600" baseline="0" dirty="0">
                          <a:solidFill>
                            <a:schemeClr val="tx1"/>
                          </a:solidFill>
                          <a:latin typeface="+mn-lt"/>
                        </a:rPr>
                        <a:t> 2013:</a:t>
                      </a:r>
                    </a:p>
                    <a:p>
                      <a:r>
                        <a:rPr lang="en-US" sz="1600" b="0" i="1" baseline="0" dirty="0">
                          <a:solidFill>
                            <a:schemeClr val="tx1"/>
                          </a:solidFill>
                          <a:latin typeface="+mn-lt"/>
                        </a:rPr>
                        <a:t>Employment </a:t>
                      </a:r>
                    </a:p>
                    <a:p>
                      <a:r>
                        <a:rPr lang="en-US" sz="1600" b="0" i="1" baseline="0" dirty="0">
                          <a:solidFill>
                            <a:schemeClr val="tx1"/>
                          </a:solidFill>
                          <a:latin typeface="+mn-lt"/>
                        </a:rPr>
                        <a:t>creation</a:t>
                      </a:r>
                      <a:endParaRPr lang="en-US" sz="1600" b="0" i="1" dirty="0">
                        <a:solidFill>
                          <a:schemeClr val="tx1"/>
                        </a:solidFill>
                        <a:latin typeface="+mn-lt"/>
                      </a:endParaRPr>
                    </a:p>
                    <a:p>
                      <a:endParaRPr lang="en-US" sz="1600" i="1"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a:solidFill>
                            <a:schemeClr val="tx1"/>
                          </a:solidFill>
                          <a:latin typeface="+mn-lt"/>
                        </a:rPr>
                        <a:t>IDR</a:t>
                      </a:r>
                      <a:r>
                        <a:rPr lang="en-US" sz="1600" baseline="0" dirty="0">
                          <a:solidFill>
                            <a:schemeClr val="tx1"/>
                          </a:solidFill>
                          <a:latin typeface="+mn-lt"/>
                        </a:rPr>
                        <a:t> 2016:</a:t>
                      </a:r>
                    </a:p>
                    <a:p>
                      <a:r>
                        <a:rPr lang="en-US" sz="1600" b="0" i="1" baseline="0" dirty="0">
                          <a:solidFill>
                            <a:schemeClr val="tx1"/>
                          </a:solidFill>
                          <a:latin typeface="+mn-lt"/>
                        </a:rPr>
                        <a:t>Technology &amp;</a:t>
                      </a:r>
                    </a:p>
                    <a:p>
                      <a:r>
                        <a:rPr lang="en-US" sz="1600" b="0" i="1" baseline="0" dirty="0">
                          <a:solidFill>
                            <a:schemeClr val="tx1"/>
                          </a:solidFill>
                          <a:latin typeface="+mn-lt"/>
                        </a:rPr>
                        <a:t>innovation</a:t>
                      </a:r>
                      <a:endParaRPr lang="en-US" sz="1600" b="0" i="1" dirty="0">
                        <a:solidFill>
                          <a:schemeClr val="tx1"/>
                        </a:solidFill>
                        <a:latin typeface="+mn-lt"/>
                      </a:endParaRPr>
                    </a:p>
                    <a:p>
                      <a:endParaRPr lang="en-US" sz="16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5" name="Picture 2" descr="http://www.unido.org/typo3temp/_processed_/csm_IDR_2011_cover_04_c32a8e6ab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3913" y="4509120"/>
            <a:ext cx="1291903" cy="1828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 name="Picture 4" descr="http://www.unido.org/typo3temp/_processed_/csm_IDR_2013_EN_cover_3581c0258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4590" y="4509120"/>
            <a:ext cx="1289538" cy="1828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7" name="Picture 6" descr="http://www.unido.org/typo3temp/_processed_/csm_2015-12-11_14_12_49-EBOOK_IDR2016_FULLREPORT.pdf_-_Adobe_Acrobat_Pro_9cf8b4256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2280" y="4509120"/>
            <a:ext cx="1289024" cy="1828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42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Scope of government action</a:t>
            </a:r>
            <a:endParaRPr lang="en-US" dirty="0">
              <a:latin typeface="+mn-lt"/>
            </a:endParaRPr>
          </a:p>
        </p:txBody>
      </p:sp>
      <p:sp>
        <p:nvSpPr>
          <p:cNvPr id="3" name="Content Placeholder 2"/>
          <p:cNvSpPr>
            <a:spLocks noGrp="1"/>
          </p:cNvSpPr>
          <p:nvPr>
            <p:ph idx="1"/>
          </p:nvPr>
        </p:nvSpPr>
        <p:spPr/>
        <p:txBody>
          <a:bodyPr>
            <a:noAutofit/>
          </a:bodyPr>
          <a:lstStyle/>
          <a:p>
            <a:r>
              <a:rPr lang="en-US" dirty="0">
                <a:solidFill>
                  <a:srgbClr val="0698DF"/>
                </a:solidFill>
              </a:rPr>
              <a:t>Changes in demand offer opportunities for industrialization and the generation of new incomes and welfare</a:t>
            </a:r>
          </a:p>
          <a:p>
            <a:endParaRPr lang="en-US" dirty="0">
              <a:solidFill>
                <a:srgbClr val="0698DF"/>
              </a:solidFill>
            </a:endParaRPr>
          </a:p>
          <a:p>
            <a:r>
              <a:rPr lang="en-US" dirty="0">
                <a:solidFill>
                  <a:srgbClr val="0698DF"/>
                </a:solidFill>
              </a:rPr>
              <a:t>Demand can be either a framework condition partially or completely outside the control of policy makers, or a variable that is actionable through public policy</a:t>
            </a:r>
          </a:p>
          <a:p>
            <a:endParaRPr lang="en-US" dirty="0">
              <a:solidFill>
                <a:srgbClr val="0698DF"/>
              </a:solidFill>
            </a:endParaRPr>
          </a:p>
          <a:p>
            <a:r>
              <a:rPr lang="en-US" dirty="0">
                <a:solidFill>
                  <a:srgbClr val="0698DF"/>
                </a:solidFill>
              </a:rPr>
              <a:t>IDR 2018 proposes different policy interventions for both cases</a:t>
            </a:r>
          </a:p>
        </p:txBody>
      </p:sp>
    </p:spTree>
    <p:extLst>
      <p:ext uri="{BB962C8B-B14F-4D97-AF65-F5344CB8AC3E}">
        <p14:creationId xmlns:p14="http://schemas.microsoft.com/office/powerpoint/2010/main" val="423820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Policies to capture income from demand, when demand is given</a:t>
            </a:r>
            <a:endParaRPr lang="en-US" dirty="0">
              <a:latin typeface="+mn-lt"/>
            </a:endParaRPr>
          </a:p>
        </p:txBody>
      </p:sp>
      <p:sp>
        <p:nvSpPr>
          <p:cNvPr id="3" name="Content Placeholder 2"/>
          <p:cNvSpPr>
            <a:spLocks noGrp="1"/>
          </p:cNvSpPr>
          <p:nvPr>
            <p:ph idx="1"/>
          </p:nvPr>
        </p:nvSpPr>
        <p:spPr/>
        <p:txBody>
          <a:bodyPr>
            <a:noAutofit/>
          </a:bodyPr>
          <a:lstStyle/>
          <a:p>
            <a:r>
              <a:rPr lang="en-US" dirty="0">
                <a:solidFill>
                  <a:srgbClr val="0698DF"/>
                </a:solidFill>
              </a:rPr>
              <a:t>Government as a facilitator</a:t>
            </a:r>
          </a:p>
          <a:p>
            <a:pPr lvl="1">
              <a:buFontTx/>
              <a:buChar char="-"/>
            </a:pPr>
            <a:r>
              <a:rPr lang="en-US" dirty="0">
                <a:solidFill>
                  <a:srgbClr val="0698DF"/>
                </a:solidFill>
              </a:rPr>
              <a:t>Facilitate removal of market failures and build on current comparative advantages to tackle emerging demand opportunities for industrialization. </a:t>
            </a:r>
          </a:p>
          <a:p>
            <a:r>
              <a:rPr lang="en-US" dirty="0">
                <a:solidFill>
                  <a:srgbClr val="0698DF"/>
                </a:solidFill>
              </a:rPr>
              <a:t>Government as technological capacity building partner</a:t>
            </a:r>
          </a:p>
          <a:p>
            <a:pPr lvl="1">
              <a:buFontTx/>
              <a:buChar char="-"/>
            </a:pPr>
            <a:r>
              <a:rPr lang="en-US" dirty="0">
                <a:solidFill>
                  <a:srgbClr val="0698DF"/>
                </a:solidFill>
              </a:rPr>
              <a:t>Promote the building of technological and productive capabilities to enter sectors that it would otherwise be impossible to develop given traditional comparative advantages.</a:t>
            </a:r>
          </a:p>
          <a:p>
            <a:r>
              <a:rPr lang="en-US" dirty="0">
                <a:solidFill>
                  <a:srgbClr val="0698DF"/>
                </a:solidFill>
              </a:rPr>
              <a:t>Government as a market antenna</a:t>
            </a:r>
          </a:p>
          <a:p>
            <a:pPr lvl="1">
              <a:buFontTx/>
              <a:buChar char="-"/>
            </a:pPr>
            <a:r>
              <a:rPr lang="en-US" dirty="0">
                <a:solidFill>
                  <a:srgbClr val="0698DF"/>
                </a:solidFill>
              </a:rPr>
              <a:t>Develop capacities and adopt measures to help domestic agents identify or anticipate changes in demand for manufacturing products.</a:t>
            </a:r>
          </a:p>
          <a:p>
            <a:endParaRPr lang="en-US" dirty="0">
              <a:solidFill>
                <a:srgbClr val="0698DF"/>
              </a:solidFill>
            </a:endParaRPr>
          </a:p>
        </p:txBody>
      </p:sp>
    </p:spTree>
    <p:extLst>
      <p:ext uri="{BB962C8B-B14F-4D97-AF65-F5344CB8AC3E}">
        <p14:creationId xmlns:p14="http://schemas.microsoft.com/office/powerpoint/2010/main" val="180780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Policies to shift demand towards specific goals</a:t>
            </a:r>
            <a:endParaRPr lang="en-US" dirty="0">
              <a:latin typeface="+mn-lt"/>
            </a:endParaRPr>
          </a:p>
        </p:txBody>
      </p:sp>
      <p:sp>
        <p:nvSpPr>
          <p:cNvPr id="3" name="Content Placeholder 2"/>
          <p:cNvSpPr>
            <a:spLocks noGrp="1"/>
          </p:cNvSpPr>
          <p:nvPr>
            <p:ph idx="1"/>
          </p:nvPr>
        </p:nvSpPr>
        <p:spPr/>
        <p:txBody>
          <a:bodyPr>
            <a:noAutofit/>
          </a:bodyPr>
          <a:lstStyle/>
          <a:p>
            <a:r>
              <a:rPr lang="en-US" dirty="0">
                <a:solidFill>
                  <a:srgbClr val="0698DF"/>
                </a:solidFill>
              </a:rPr>
              <a:t>Environment-friendly policy </a:t>
            </a:r>
          </a:p>
          <a:p>
            <a:pPr lvl="1"/>
            <a:r>
              <a:rPr lang="en-US" dirty="0">
                <a:solidFill>
                  <a:srgbClr val="0698DF"/>
                </a:solidFill>
              </a:rPr>
              <a:t>National industrial policies could steer the demand of environment-friendly goods (e.g. carbon prices policies and regulation).</a:t>
            </a:r>
          </a:p>
          <a:p>
            <a:r>
              <a:rPr lang="en-US" dirty="0">
                <a:solidFill>
                  <a:srgbClr val="0698DF"/>
                </a:solidFill>
              </a:rPr>
              <a:t>Regulation towards consumption</a:t>
            </a:r>
          </a:p>
          <a:p>
            <a:pPr lvl="1"/>
            <a:r>
              <a:rPr lang="en-US" dirty="0">
                <a:solidFill>
                  <a:srgbClr val="0698DF"/>
                </a:solidFill>
              </a:rPr>
              <a:t>Stimulate and regulate consumption of manufacturing products or influence consumer behavior through changes in relative prices.</a:t>
            </a:r>
          </a:p>
          <a:p>
            <a:r>
              <a:rPr lang="en-US" dirty="0">
                <a:solidFill>
                  <a:srgbClr val="0698DF"/>
                </a:solidFill>
              </a:rPr>
              <a:t>Partnership with the private sector </a:t>
            </a:r>
          </a:p>
          <a:p>
            <a:pPr lvl="1"/>
            <a:r>
              <a:rPr lang="en-US" dirty="0">
                <a:solidFill>
                  <a:srgbClr val="0698DF"/>
                </a:solidFill>
              </a:rPr>
              <a:t>Promote/enhance/create demand for innovative products by targeting final users; disseminate knowledge and information on market opportunities.</a:t>
            </a:r>
          </a:p>
          <a:p>
            <a:endParaRPr lang="en-US" dirty="0">
              <a:solidFill>
                <a:srgbClr val="0698DF"/>
              </a:solidFill>
            </a:endParaRPr>
          </a:p>
        </p:txBody>
      </p:sp>
    </p:spTree>
    <p:extLst>
      <p:ext uri="{BB962C8B-B14F-4D97-AF65-F5344CB8AC3E}">
        <p14:creationId xmlns:p14="http://schemas.microsoft.com/office/powerpoint/2010/main" val="355869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Summarizing…</a:t>
            </a:r>
            <a:endParaRPr lang="en-US" dirty="0">
              <a:latin typeface="+mn-lt"/>
            </a:endParaRPr>
          </a:p>
        </p:txBody>
      </p:sp>
      <p:sp>
        <p:nvSpPr>
          <p:cNvPr id="3" name="Content Placeholder 2"/>
          <p:cNvSpPr>
            <a:spLocks noGrp="1"/>
          </p:cNvSpPr>
          <p:nvPr>
            <p:ph idx="1"/>
          </p:nvPr>
        </p:nvSpPr>
        <p:spPr/>
        <p:txBody>
          <a:bodyPr>
            <a:noAutofit/>
          </a:bodyPr>
          <a:lstStyle/>
          <a:p>
            <a:pPr marL="0" indent="0">
              <a:buNone/>
            </a:pPr>
            <a:endParaRPr lang="en-US" b="1" dirty="0">
              <a:solidFill>
                <a:srgbClr val="0698DF"/>
              </a:solidFill>
            </a:endParaRPr>
          </a:p>
          <a:p>
            <a:pPr marL="0" indent="0">
              <a:buNone/>
            </a:pPr>
            <a:r>
              <a:rPr lang="en-US" b="1" dirty="0">
                <a:solidFill>
                  <a:srgbClr val="0698DF"/>
                </a:solidFill>
              </a:rPr>
              <a:t>Key Message 4</a:t>
            </a:r>
            <a:r>
              <a:rPr lang="en-US" dirty="0">
                <a:solidFill>
                  <a:srgbClr val="0698DF"/>
                </a:solidFill>
              </a:rPr>
              <a:t>: </a:t>
            </a:r>
            <a:r>
              <a:rPr lang="en-US" i="1" dirty="0">
                <a:solidFill>
                  <a:srgbClr val="0698DF"/>
                </a:solidFill>
              </a:rPr>
              <a:t>Demand considerations broaden the scope of government action to address broad economic and inclusive and sustainable industrial development outcomes.</a:t>
            </a:r>
            <a:endParaRPr lang="en-US" dirty="0">
              <a:solidFill>
                <a:srgbClr val="0698DF"/>
              </a:solidFill>
            </a:endParaRPr>
          </a:p>
        </p:txBody>
      </p:sp>
    </p:spTree>
    <p:extLst>
      <p:ext uri="{BB962C8B-B14F-4D97-AF65-F5344CB8AC3E}">
        <p14:creationId xmlns:p14="http://schemas.microsoft.com/office/powerpoint/2010/main" val="42022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24744"/>
            <a:ext cx="7903790" cy="5112568"/>
          </a:xfrm>
        </p:spPr>
        <p:txBody>
          <a:bodyPr>
            <a:noAutofit/>
          </a:bodyPr>
          <a:lstStyle/>
          <a:p>
            <a:pPr algn="ctr"/>
            <a:r>
              <a:rPr lang="en-US" sz="4000" b="1" dirty="0"/>
              <a:t>Thank you</a:t>
            </a:r>
            <a:br>
              <a:rPr lang="en-US" sz="4000" b="1" dirty="0"/>
            </a:br>
            <a:br>
              <a:rPr lang="en-US" sz="4000" dirty="0"/>
            </a:br>
            <a:r>
              <a:rPr lang="en-US" sz="2800" i="1" dirty="0"/>
              <a:t>Kindly send your comment to</a:t>
            </a:r>
            <a:br>
              <a:rPr lang="en-US" sz="2800" i="1" dirty="0"/>
            </a:br>
            <a:r>
              <a:rPr lang="en-US" sz="2800" i="1" dirty="0">
                <a:hlinkClick r:id="rId2"/>
              </a:rPr>
              <a:t>idr2018@unido.org</a:t>
            </a:r>
            <a:r>
              <a:rPr lang="en-US" sz="2800" i="1" dirty="0"/>
              <a:t> </a:t>
            </a:r>
          </a:p>
        </p:txBody>
      </p:sp>
    </p:spTree>
    <p:extLst>
      <p:ext uri="{BB962C8B-B14F-4D97-AF65-F5344CB8AC3E}">
        <p14:creationId xmlns:p14="http://schemas.microsoft.com/office/powerpoint/2010/main" val="249968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IDR 2018: Bringing demand into scene</a:t>
            </a:r>
            <a:endParaRPr lang="en-US" dirty="0">
              <a:latin typeface="+mn-lt"/>
            </a:endParaRPr>
          </a:p>
        </p:txBody>
      </p:sp>
      <p:sp>
        <p:nvSpPr>
          <p:cNvPr id="3" name="Content Placeholder 2"/>
          <p:cNvSpPr>
            <a:spLocks noGrp="1"/>
          </p:cNvSpPr>
          <p:nvPr>
            <p:ph idx="1"/>
          </p:nvPr>
        </p:nvSpPr>
        <p:spPr/>
        <p:txBody>
          <a:bodyPr>
            <a:noAutofit/>
          </a:bodyPr>
          <a:lstStyle/>
          <a:p>
            <a:r>
              <a:rPr lang="en-US" dirty="0">
                <a:solidFill>
                  <a:srgbClr val="0698DF"/>
                </a:solidFill>
              </a:rPr>
              <a:t>Focus on supply-side relegated important issues</a:t>
            </a:r>
          </a:p>
          <a:p>
            <a:pPr lvl="1">
              <a:buFontTx/>
              <a:buChar char="-"/>
            </a:pPr>
            <a:r>
              <a:rPr lang="en-US" dirty="0">
                <a:solidFill>
                  <a:srgbClr val="0698DF"/>
                </a:solidFill>
              </a:rPr>
              <a:t>Role of manufacturing in welfare of millions of people by providing new, better and cheaper goods.</a:t>
            </a:r>
          </a:p>
          <a:p>
            <a:pPr lvl="1">
              <a:buFontTx/>
              <a:buChar char="-"/>
            </a:pPr>
            <a:r>
              <a:rPr lang="en-US" dirty="0">
                <a:solidFill>
                  <a:srgbClr val="0698DF"/>
                </a:solidFill>
              </a:rPr>
              <a:t>The consumption of manufactured goods (manufacturing demand) - key for the emergence and expansion of a domestic industrial sector.</a:t>
            </a:r>
          </a:p>
          <a:p>
            <a:r>
              <a:rPr lang="en-US" dirty="0">
                <a:solidFill>
                  <a:srgbClr val="0698DF"/>
                </a:solidFill>
              </a:rPr>
              <a:t>IDR 2018  examines global industrialization from a demand perspective (consumption of manufactured goods)</a:t>
            </a:r>
          </a:p>
          <a:p>
            <a:pPr lvl="1">
              <a:buFontTx/>
              <a:buChar char="-"/>
            </a:pPr>
            <a:r>
              <a:rPr lang="en-US" dirty="0">
                <a:solidFill>
                  <a:srgbClr val="0698DF"/>
                </a:solidFill>
              </a:rPr>
              <a:t>Impact of industrial development on our daily life.</a:t>
            </a:r>
          </a:p>
          <a:p>
            <a:pPr lvl="1">
              <a:buFontTx/>
              <a:buChar char="-"/>
            </a:pPr>
            <a:r>
              <a:rPr lang="en-US" dirty="0">
                <a:solidFill>
                  <a:srgbClr val="0698DF"/>
                </a:solidFill>
              </a:rPr>
              <a:t>Policy relevance - focus on demand can foster inclusive and sustainable industrial development (ISID).</a:t>
            </a:r>
          </a:p>
          <a:p>
            <a:pPr lvl="1">
              <a:buFontTx/>
              <a:buChar char="-"/>
            </a:pPr>
            <a:endParaRPr lang="en-US" dirty="0">
              <a:solidFill>
                <a:srgbClr val="0698DF"/>
              </a:solidFill>
            </a:endParaRPr>
          </a:p>
        </p:txBody>
      </p:sp>
    </p:spTree>
    <p:extLst>
      <p:ext uri="{BB962C8B-B14F-4D97-AF65-F5344CB8AC3E}">
        <p14:creationId xmlns:p14="http://schemas.microsoft.com/office/powerpoint/2010/main" val="353022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24744"/>
            <a:ext cx="7903790" cy="5112568"/>
          </a:xfrm>
        </p:spPr>
        <p:txBody>
          <a:bodyPr>
            <a:noAutofit/>
          </a:bodyPr>
          <a:lstStyle/>
          <a:p>
            <a:pPr algn="ctr"/>
            <a:r>
              <a:rPr lang="en-US" sz="4000" dirty="0"/>
              <a:t>The importance of </a:t>
            </a:r>
            <a:br>
              <a:rPr lang="en-US" sz="4000" dirty="0"/>
            </a:br>
            <a:r>
              <a:rPr lang="en-US" sz="4000" dirty="0"/>
              <a:t>industrial development </a:t>
            </a:r>
            <a:br>
              <a:rPr lang="en-US" sz="4000" dirty="0"/>
            </a:br>
            <a:r>
              <a:rPr lang="en-US" sz="4000" dirty="0"/>
              <a:t>for consumers</a:t>
            </a:r>
          </a:p>
        </p:txBody>
      </p:sp>
    </p:spTree>
    <p:extLst>
      <p:ext uri="{BB962C8B-B14F-4D97-AF65-F5344CB8AC3E}">
        <p14:creationId xmlns:p14="http://schemas.microsoft.com/office/powerpoint/2010/main" val="406532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Manufacturing produces new, better and more affordable goods</a:t>
            </a:r>
            <a:endParaRPr lang="en-US" dirty="0">
              <a:latin typeface="+mn-lt"/>
            </a:endParaRPr>
          </a:p>
        </p:txBody>
      </p:sp>
      <p:sp>
        <p:nvSpPr>
          <p:cNvPr id="3" name="Content Placeholder 2"/>
          <p:cNvSpPr>
            <a:spLocks noGrp="1"/>
          </p:cNvSpPr>
          <p:nvPr>
            <p:ph idx="1"/>
          </p:nvPr>
        </p:nvSpPr>
        <p:spPr/>
        <p:txBody>
          <a:bodyPr>
            <a:noAutofit/>
          </a:bodyPr>
          <a:lstStyle/>
          <a:p>
            <a:r>
              <a:rPr lang="en-US" dirty="0">
                <a:solidFill>
                  <a:srgbClr val="0698DF"/>
                </a:solidFill>
              </a:rPr>
              <a:t>Industrial development -  continuous creation of new goods and improvement in the quality of existing ones:</a:t>
            </a:r>
          </a:p>
          <a:p>
            <a:pPr lvl="1">
              <a:buFontTx/>
              <a:buChar char="-"/>
            </a:pPr>
            <a:r>
              <a:rPr lang="en-US" dirty="0">
                <a:solidFill>
                  <a:srgbClr val="0698DF"/>
                </a:solidFill>
              </a:rPr>
              <a:t>Throughout industrial revolutions manufacturing has been a provider of new goods</a:t>
            </a:r>
          </a:p>
          <a:p>
            <a:pPr lvl="1">
              <a:buFontTx/>
              <a:buChar char="-"/>
            </a:pPr>
            <a:r>
              <a:rPr lang="en-US" dirty="0">
                <a:solidFill>
                  <a:srgbClr val="0698DF"/>
                </a:solidFill>
              </a:rPr>
              <a:t>Manufactured goods revolutionized human behavior in terms of working, traveling, communicating, entertaining etc. </a:t>
            </a:r>
          </a:p>
          <a:p>
            <a:r>
              <a:rPr lang="en-US" dirty="0">
                <a:solidFill>
                  <a:srgbClr val="0698DF"/>
                </a:solidFill>
              </a:rPr>
              <a:t>New goods typically emerge as luxuries only accessible to rich consumers</a:t>
            </a:r>
          </a:p>
          <a:p>
            <a:r>
              <a:rPr lang="en-US" dirty="0">
                <a:solidFill>
                  <a:srgbClr val="0698DF"/>
                </a:solidFill>
              </a:rPr>
              <a:t>At the next stage industrial products become affordable to an increasingly larger number of households.</a:t>
            </a:r>
          </a:p>
          <a:p>
            <a:endParaRPr lang="en-US" dirty="0">
              <a:solidFill>
                <a:srgbClr val="0698DF"/>
              </a:solidFill>
            </a:endParaRPr>
          </a:p>
        </p:txBody>
      </p:sp>
    </p:spTree>
    <p:extLst>
      <p:ext uri="{BB962C8B-B14F-4D97-AF65-F5344CB8AC3E}">
        <p14:creationId xmlns:p14="http://schemas.microsoft.com/office/powerpoint/2010/main" val="404327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524145420"/>
              </p:ext>
            </p:extLst>
          </p:nvPr>
        </p:nvGraphicFramePr>
        <p:xfrm>
          <a:off x="611560" y="2132856"/>
          <a:ext cx="786384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Autofit/>
          </a:bodyPr>
          <a:lstStyle/>
          <a:p>
            <a:r>
              <a:rPr lang="en-US" dirty="0"/>
              <a:t>Manufacturing prices are falling - compared to overall prices…</a:t>
            </a:r>
            <a:endParaRPr lang="en-US" dirty="0">
              <a:latin typeface="+mn-lt"/>
            </a:endParaRPr>
          </a:p>
        </p:txBody>
      </p:sp>
      <p:sp>
        <p:nvSpPr>
          <p:cNvPr id="5" name="Content Placeholder 2"/>
          <p:cNvSpPr txBox="1">
            <a:spLocks/>
          </p:cNvSpPr>
          <p:nvPr/>
        </p:nvSpPr>
        <p:spPr>
          <a:xfrm>
            <a:off x="755576" y="5877272"/>
            <a:ext cx="7172877" cy="288031"/>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78AC5"/>
                </a:solidFill>
                <a:latin typeface="+mn-lt"/>
                <a:ea typeface="+mn-ea"/>
                <a:cs typeface="Arial" panose="020B0604020202020204" pitchFamily="34" charset="0"/>
              </a:defRPr>
            </a:lvl1pPr>
            <a:lvl2pPr marL="514350" indent="-182880" algn="l" defTabSz="6858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82880" algn="l" defTabSz="685800" rtl="0" eaLnBrk="1" latinLnBrk="0" hangingPunct="1">
              <a:lnSpc>
                <a:spcPct val="100000"/>
              </a:lnSpc>
              <a:spcBef>
                <a:spcPts val="1200"/>
              </a:spcBef>
              <a:buClr>
                <a:schemeClr val="accent1"/>
              </a:buClr>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Bef>
                <a:spcPts val="0"/>
              </a:spcBef>
              <a:spcAft>
                <a:spcPts val="600"/>
              </a:spcAft>
              <a:buFont typeface="Arial" panose="020B0604020202020204" pitchFamily="34" charset="0"/>
              <a:buNone/>
            </a:pPr>
            <a:r>
              <a:rPr lang="en-US" sz="1200" i="1" dirty="0">
                <a:solidFill>
                  <a:srgbClr val="0698DF"/>
                </a:solidFill>
              </a:rPr>
              <a:t>Source: </a:t>
            </a:r>
            <a:r>
              <a:rPr lang="en-US" sz="1200" dirty="0">
                <a:solidFill>
                  <a:srgbClr val="0698DF"/>
                </a:solidFill>
              </a:rPr>
              <a:t>UNIDO elaboration based on the Manufacturing Value Added 2017 database</a:t>
            </a:r>
            <a:r>
              <a:rPr lang="en-US" sz="1200" i="1" dirty="0">
                <a:solidFill>
                  <a:srgbClr val="0698DF"/>
                </a:solidFill>
              </a:rPr>
              <a:t>.</a:t>
            </a:r>
            <a:endParaRPr lang="en-US" sz="1600" i="1" dirty="0">
              <a:solidFill>
                <a:srgbClr val="0698DF"/>
              </a:solidFill>
            </a:endParaRPr>
          </a:p>
        </p:txBody>
      </p:sp>
      <p:sp>
        <p:nvSpPr>
          <p:cNvPr id="6" name="TextBox 5"/>
          <p:cNvSpPr txBox="1"/>
          <p:nvPr/>
        </p:nvSpPr>
        <p:spPr>
          <a:xfrm>
            <a:off x="2051720" y="2420888"/>
            <a:ext cx="2448272" cy="1200329"/>
          </a:xfrm>
          <a:prstGeom prst="rect">
            <a:avLst/>
          </a:prstGeom>
          <a:noFill/>
        </p:spPr>
        <p:txBody>
          <a:bodyPr wrap="square" rtlCol="0">
            <a:spAutoFit/>
          </a:bodyPr>
          <a:lstStyle/>
          <a:p>
            <a:r>
              <a:rPr lang="en-GB" i="1" dirty="0">
                <a:solidFill>
                  <a:srgbClr val="1B69A2"/>
                </a:solidFill>
                <a:latin typeface="+mn-lt"/>
              </a:rPr>
              <a:t>Aggregate relative price of manufactured goods down by 27 percent in last 25 years</a:t>
            </a:r>
          </a:p>
        </p:txBody>
      </p:sp>
    </p:spTree>
    <p:extLst>
      <p:ext uri="{BB962C8B-B14F-4D97-AF65-F5344CB8AC3E}">
        <p14:creationId xmlns:p14="http://schemas.microsoft.com/office/powerpoint/2010/main" val="265726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graphicEl>
                                              <a:chart seriesIdx="0"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graphicEl>
                                              <a:chart seriesIdx="1"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graphicEl>
                                              <a:chart seriesIdx="2"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p:bldSub>
      </p:bldGraphic>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 and consumer goods are diffusing massively around the world</a:t>
            </a:r>
            <a:endParaRPr lang="en-US" dirty="0">
              <a:latin typeface="+mn-lt"/>
            </a:endParaRPr>
          </a:p>
        </p:txBody>
      </p:sp>
      <p:sp>
        <p:nvSpPr>
          <p:cNvPr id="6" name="Content Placeholder 2"/>
          <p:cNvSpPr txBox="1">
            <a:spLocks/>
          </p:cNvSpPr>
          <p:nvPr/>
        </p:nvSpPr>
        <p:spPr>
          <a:xfrm>
            <a:off x="179512" y="6021289"/>
            <a:ext cx="8842002" cy="288031"/>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78AC5"/>
                </a:solidFill>
                <a:latin typeface="+mn-lt"/>
                <a:ea typeface="+mn-ea"/>
                <a:cs typeface="Arial" panose="020B0604020202020204" pitchFamily="34" charset="0"/>
              </a:defRPr>
            </a:lvl1pPr>
            <a:lvl2pPr marL="514350" indent="-182880" algn="l" defTabSz="6858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Arial" panose="020B0604020202020204" pitchFamily="34" charset="0"/>
              </a:defRPr>
            </a:lvl2pPr>
            <a:lvl3pPr marL="857250" indent="-182880" algn="l" defTabSz="685800" rtl="0" eaLnBrk="1" latinLnBrk="0" hangingPunct="1">
              <a:lnSpc>
                <a:spcPct val="100000"/>
              </a:lnSpc>
              <a:spcBef>
                <a:spcPts val="1200"/>
              </a:spcBef>
              <a:buClr>
                <a:schemeClr val="accent1"/>
              </a:buClr>
              <a:buFont typeface="Arial" panose="020B0604020202020204" pitchFamily="34" charset="0"/>
              <a:buChar char="•"/>
              <a:defRPr sz="1500" kern="1200">
                <a:solidFill>
                  <a:schemeClr val="tx1">
                    <a:lumMod val="75000"/>
                    <a:lumOff val="25000"/>
                  </a:schemeClr>
                </a:solidFill>
                <a:latin typeface="+mn-lt"/>
                <a:ea typeface="+mn-ea"/>
                <a:cs typeface="Arial" panose="020B0604020202020204" pitchFamily="34" charset="0"/>
              </a:defRPr>
            </a:lvl3pPr>
            <a:lvl4pPr marL="12001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4pPr>
            <a:lvl5pPr marL="1543050" indent="-182880" algn="l" defTabSz="685800" rtl="0" eaLnBrk="1" latinLnBrk="0" hangingPunct="1">
              <a:lnSpc>
                <a:spcPct val="100000"/>
              </a:lnSpc>
              <a:spcBef>
                <a:spcPts val="1200"/>
              </a:spcBef>
              <a:buClr>
                <a:schemeClr val="accent1"/>
              </a:buClr>
              <a:buFont typeface="Arial" panose="020B0604020202020204" pitchFamily="34" charset="0"/>
              <a:buChar char="•"/>
              <a:defRPr sz="1350" kern="1200">
                <a:solidFill>
                  <a:schemeClr val="tx1">
                    <a:lumMod val="75000"/>
                    <a:lumOff val="25000"/>
                  </a:schemeClr>
                </a:solidFill>
                <a:latin typeface="+mn-lt"/>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Bef>
                <a:spcPts val="0"/>
              </a:spcBef>
              <a:spcAft>
                <a:spcPts val="600"/>
              </a:spcAft>
              <a:buNone/>
            </a:pPr>
            <a:r>
              <a:rPr lang="en-US" sz="1200" i="1" dirty="0">
                <a:solidFill>
                  <a:srgbClr val="0698DF"/>
                </a:solidFill>
              </a:rPr>
              <a:t>Source: </a:t>
            </a:r>
            <a:r>
              <a:rPr lang="en-US" sz="1200" dirty="0">
                <a:solidFill>
                  <a:srgbClr val="0698DF"/>
                </a:solidFill>
              </a:rPr>
              <a:t>UNIDO elaboration based on Euro-monitor International (Economies and Consumers; Possession of Household Durables, 2016).</a:t>
            </a:r>
          </a:p>
        </p:txBody>
      </p:sp>
      <p:graphicFrame>
        <p:nvGraphicFramePr>
          <p:cNvPr id="11" name="Chart 10"/>
          <p:cNvGraphicFramePr>
            <a:graphicFrameLocks/>
          </p:cNvGraphicFramePr>
          <p:nvPr>
            <p:extLst>
              <p:ext uri="{D42A27DB-BD31-4B8C-83A1-F6EECF244321}">
                <p14:modId xmlns:p14="http://schemas.microsoft.com/office/powerpoint/2010/main" val="555190014"/>
              </p:ext>
            </p:extLst>
          </p:nvPr>
        </p:nvGraphicFramePr>
        <p:xfrm>
          <a:off x="179512" y="2272249"/>
          <a:ext cx="4389120" cy="37490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614813005"/>
              </p:ext>
            </p:extLst>
          </p:nvPr>
        </p:nvGraphicFramePr>
        <p:xfrm>
          <a:off x="4600513" y="2263121"/>
          <a:ext cx="4389120" cy="37490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2400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graphicEl>
                                              <a:chart seriesIdx="0" categoryIdx="-4" bldStep="series"/>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graphicEl>
                                              <a:chart seriesIdx="3" categoryIdx="-4" bldStep="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graphicEl>
                                              <a:chart seriesIdx="4"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graphicEl>
                                              <a:chart seriesIdx="5" categoryIdx="-4" bldStep="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graphicEl>
                                              <a:chart seriesIdx="6" categoryIdx="-4" bldStep="series"/>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graphicEl>
                                              <a:chart seriesIdx="7" categoryIdx="-4" bldStep="series"/>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graphicEl>
                                              <a:chart seriesIdx="-3" categoryIdx="-3" bldStep="gridLegend"/>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graphicEl>
                                              <a:chart seriesIdx="0" categoryIdx="-4" bldStep="series"/>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graphicEl>
                                              <a:chart seriesIdx="1" categoryIdx="-4" bldStep="series"/>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
                                            <p:graphicEl>
                                              <a:chart seriesIdx="2" categoryIdx="-4" bldStep="series"/>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graphicEl>
                                              <a:chart seriesIdx="3" categoryIdx="-4" bldStep="series"/>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graphicEl>
                                              <a:chart seriesIdx="4" categoryIdx="-4" bldStep="series"/>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graphicEl>
                                              <a:chart seriesIdx="5" categoryIdx="-4" bldStep="series"/>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
                                            <p:graphicEl>
                                              <a:chart seriesIdx="6" categoryIdx="-4" bldStep="series"/>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
                                            <p:graphicEl>
                                              <a:chart seriesIdx="7"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11" grpId="0" uiExpand="1">
        <p:bldSub>
          <a:bldChart bld="series"/>
        </p:bldSub>
      </p:bldGraphic>
      <p:bldGraphic spid="12" grpId="0" uiExpand="1">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Summarizing…</a:t>
            </a:r>
            <a:endParaRPr lang="en-US" dirty="0">
              <a:latin typeface="+mn-lt"/>
            </a:endParaRPr>
          </a:p>
        </p:txBody>
      </p:sp>
      <p:sp>
        <p:nvSpPr>
          <p:cNvPr id="3" name="Content Placeholder 2"/>
          <p:cNvSpPr>
            <a:spLocks noGrp="1"/>
          </p:cNvSpPr>
          <p:nvPr>
            <p:ph idx="1"/>
          </p:nvPr>
        </p:nvSpPr>
        <p:spPr/>
        <p:txBody>
          <a:bodyPr>
            <a:noAutofit/>
          </a:bodyPr>
          <a:lstStyle/>
          <a:p>
            <a:pPr marL="0" indent="0">
              <a:buNone/>
            </a:pPr>
            <a:endParaRPr lang="en-US" b="1" dirty="0">
              <a:solidFill>
                <a:srgbClr val="0698DF"/>
              </a:solidFill>
            </a:endParaRPr>
          </a:p>
          <a:p>
            <a:pPr marL="0" indent="0">
              <a:buNone/>
            </a:pPr>
            <a:r>
              <a:rPr lang="en-US" b="1" dirty="0">
                <a:solidFill>
                  <a:srgbClr val="0698DF"/>
                </a:solidFill>
              </a:rPr>
              <a:t>Key Message 1</a:t>
            </a:r>
            <a:r>
              <a:rPr lang="en-US" dirty="0">
                <a:solidFill>
                  <a:srgbClr val="0698DF"/>
                </a:solidFill>
              </a:rPr>
              <a:t>: </a:t>
            </a:r>
            <a:r>
              <a:rPr lang="en-US" i="1" dirty="0">
                <a:solidFill>
                  <a:srgbClr val="0698DF"/>
                </a:solidFill>
              </a:rPr>
              <a:t>Industrialization improves our living standards. It  brings new and better goods that, through time, become affordable for an increasing number of people.</a:t>
            </a:r>
          </a:p>
        </p:txBody>
      </p:sp>
    </p:spTree>
    <p:extLst>
      <p:ext uri="{BB962C8B-B14F-4D97-AF65-F5344CB8AC3E}">
        <p14:creationId xmlns:p14="http://schemas.microsoft.com/office/powerpoint/2010/main" val="109650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24744"/>
            <a:ext cx="7903790" cy="5112568"/>
          </a:xfrm>
        </p:spPr>
        <p:txBody>
          <a:bodyPr>
            <a:noAutofit/>
          </a:bodyPr>
          <a:lstStyle/>
          <a:p>
            <a:pPr algn="ctr"/>
            <a:r>
              <a:rPr lang="en-US" sz="4000" dirty="0"/>
              <a:t>The importance of </a:t>
            </a:r>
            <a:br>
              <a:rPr lang="en-US" sz="4000" dirty="0"/>
            </a:br>
            <a:r>
              <a:rPr lang="en-US" sz="4000" dirty="0"/>
              <a:t>consumers for </a:t>
            </a:r>
            <a:br>
              <a:rPr lang="en-US" sz="4000" dirty="0"/>
            </a:br>
            <a:r>
              <a:rPr lang="en-US" sz="4000" dirty="0"/>
              <a:t>industrial development</a:t>
            </a:r>
          </a:p>
        </p:txBody>
      </p:sp>
    </p:spTree>
    <p:extLst>
      <p:ext uri="{BB962C8B-B14F-4D97-AF65-F5344CB8AC3E}">
        <p14:creationId xmlns:p14="http://schemas.microsoft.com/office/powerpoint/2010/main" val="214884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3862</TotalTime>
  <Words>2072</Words>
  <Application>Microsoft Office PowerPoint</Application>
  <PresentationFormat>On-screen Show (4:3)</PresentationFormat>
  <Paragraphs>169</Paragraphs>
  <Slides>24</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GDN 18th GLOBAL DEVELOPMENT CONFERENCE  Parallel A.1. Industrial Development Report 2018  Demand for Manufacturing: Driving Inclusive and Sustainable Industrial Development</vt:lpstr>
      <vt:lpstr>The Industrial Development Report (IDR)</vt:lpstr>
      <vt:lpstr>IDR 2018: Bringing demand into scene</vt:lpstr>
      <vt:lpstr>The importance of  industrial development  for consumers</vt:lpstr>
      <vt:lpstr>Manufacturing produces new, better and more affordable goods</vt:lpstr>
      <vt:lpstr>Manufacturing prices are falling - compared to overall prices…</vt:lpstr>
      <vt:lpstr>… and consumer goods are diffusing massively around the world</vt:lpstr>
      <vt:lpstr>Summarizing…</vt:lpstr>
      <vt:lpstr>The importance of  consumers for  industrial development</vt:lpstr>
      <vt:lpstr>Industrial development needs demand for domestic manufactures</vt:lpstr>
      <vt:lpstr>A virtuous circle of manufacturing consumption and industrial development</vt:lpstr>
      <vt:lpstr>Importance of domestic demand for industrial development </vt:lpstr>
      <vt:lpstr>Importance of external demand for industrial development </vt:lpstr>
      <vt:lpstr>Summarizing…</vt:lpstr>
      <vt:lpstr>Moving towards   sustainable manufacturing consumption</vt:lpstr>
      <vt:lpstr>Income creation vs. pressures on environment</vt:lpstr>
      <vt:lpstr>Sustainability requires a shift in consumption patterns towards “environmental goods”</vt:lpstr>
      <vt:lpstr>Summarizing…</vt:lpstr>
      <vt:lpstr>Demand-driven  industrial policies to foster ISID</vt:lpstr>
      <vt:lpstr>Scope of government action</vt:lpstr>
      <vt:lpstr>Policies to capture income from demand, when demand is given</vt:lpstr>
      <vt:lpstr>Policies to shift demand towards specific goals</vt:lpstr>
      <vt:lpstr>Summarizing…</vt:lpstr>
      <vt:lpstr>Thank you  Kindly send your comment to idr2018@unido.org </vt:lpstr>
    </vt:vector>
  </TitlesOfParts>
  <Company>UNIDO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Xin YAO</dc:creator>
  <cp:lastModifiedBy>Alejandro</cp:lastModifiedBy>
  <cp:revision>230</cp:revision>
  <cp:lastPrinted>2014-09-22T12:21:08Z</cp:lastPrinted>
  <dcterms:created xsi:type="dcterms:W3CDTF">2008-01-28T10:27:53Z</dcterms:created>
  <dcterms:modified xsi:type="dcterms:W3CDTF">2018-03-21T17:46:51Z</dcterms:modified>
</cp:coreProperties>
</file>